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56" r:id="rId3"/>
    <p:sldId id="660" r:id="rId4"/>
    <p:sldId id="277" r:id="rId5"/>
    <p:sldId id="327" r:id="rId6"/>
    <p:sldId id="652" r:id="rId7"/>
    <p:sldId id="653" r:id="rId8"/>
    <p:sldId id="654" r:id="rId9"/>
    <p:sldId id="655" r:id="rId10"/>
    <p:sldId id="659" r:id="rId11"/>
    <p:sldId id="664" r:id="rId12"/>
    <p:sldId id="662" r:id="rId13"/>
    <p:sldId id="457" r:id="rId14"/>
    <p:sldId id="663" r:id="rId15"/>
    <p:sldId id="323" r:id="rId16"/>
    <p:sldId id="661" r:id="rId17"/>
    <p:sldId id="315" r:id="rId18"/>
    <p:sldId id="666" r:id="rId19"/>
    <p:sldId id="260" r:id="rId20"/>
    <p:sldId id="317" r:id="rId21"/>
    <p:sldId id="669" r:id="rId22"/>
    <p:sldId id="367" r:id="rId23"/>
    <p:sldId id="345" r:id="rId24"/>
    <p:sldId id="389" r:id="rId25"/>
    <p:sldId id="305" r:id="rId26"/>
    <p:sldId id="668" r:id="rId27"/>
    <p:sldId id="658" r:id="rId28"/>
    <p:sldId id="334" r:id="rId29"/>
    <p:sldId id="667" r:id="rId30"/>
  </p:sldIdLst>
  <p:sldSz cx="12192000" cy="6858000"/>
  <p:notesSz cx="6797675" cy="9926638"/>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3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36" autoAdjust="0"/>
  </p:normalViewPr>
  <p:slideViewPr>
    <p:cSldViewPr snapToGrid="0">
      <p:cViewPr varScale="1">
        <p:scale>
          <a:sx n="58" d="100"/>
          <a:sy n="58" d="100"/>
        </p:scale>
        <p:origin x="672" y="64"/>
      </p:cViewPr>
      <p:guideLst>
        <p:guide orient="horz" pos="2137"/>
        <p:guide pos="7378"/>
      </p:guideLst>
    </p:cSldViewPr>
  </p:slideViewPr>
  <p:notesTextViewPr>
    <p:cViewPr>
      <p:scale>
        <a:sx n="1" d="1"/>
        <a:sy n="1" d="1"/>
      </p:scale>
      <p:origin x="0" y="0"/>
    </p:cViewPr>
  </p:notesTextViewPr>
  <p:sorterViewPr>
    <p:cViewPr>
      <p:scale>
        <a:sx n="100" d="100"/>
        <a:sy n="100" d="100"/>
      </p:scale>
      <p:origin x="0" y="-4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4F7BD5A-CDE3-4314-B5E2-4E2C49D055E3}" type="datetimeFigureOut">
              <a:rPr lang="sv-FI" smtClean="0"/>
              <a:t>19-08-2021</a:t>
            </a:fld>
            <a:endParaRPr lang="sv-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C803305-2265-4014-B972-49E8CAD89783}" type="slidenum">
              <a:rPr lang="sv-FI" smtClean="0"/>
              <a:t>‹#›</a:t>
            </a:fld>
            <a:endParaRPr lang="sv-FI"/>
          </a:p>
        </p:txBody>
      </p:sp>
    </p:spTree>
    <p:extLst>
      <p:ext uri="{BB962C8B-B14F-4D97-AF65-F5344CB8AC3E}">
        <p14:creationId xmlns:p14="http://schemas.microsoft.com/office/powerpoint/2010/main" val="63741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lkhalsan.fi/barn/professionella/smakskol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lkhalsan.fi/barn/professionella/smakskol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lkhalsan.fi/barn/professionella/smakskol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uokatieto.fi/retki-kauppaa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Denna föreläsning är ett inspirationsmaterial och får ändras för att passa din klass eller kanske till ett föräldramöte? </a:t>
            </a:r>
          </a:p>
        </p:txBody>
      </p:sp>
      <p:sp>
        <p:nvSpPr>
          <p:cNvPr id="4" name="Platshållare för bildnummer 3"/>
          <p:cNvSpPr>
            <a:spLocks noGrp="1"/>
          </p:cNvSpPr>
          <p:nvPr>
            <p:ph type="sldNum" sz="quarter" idx="5"/>
          </p:nvPr>
        </p:nvSpPr>
        <p:spPr/>
        <p:txBody>
          <a:bodyPr/>
          <a:lstStyle/>
          <a:p>
            <a:fld id="{5C803305-2265-4014-B972-49E8CAD89783}" type="slidenum">
              <a:rPr lang="sv-FI" smtClean="0"/>
              <a:t>1</a:t>
            </a:fld>
            <a:endParaRPr lang="sv-FI"/>
          </a:p>
        </p:txBody>
      </p:sp>
    </p:spTree>
    <p:extLst>
      <p:ext uri="{BB962C8B-B14F-4D97-AF65-F5344CB8AC3E}">
        <p14:creationId xmlns:p14="http://schemas.microsoft.com/office/powerpoint/2010/main" val="376200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ÖVNING: Skär upp ungefär fyra olika sorters citrusfrukter i små bitar så att bitarna räcker åt alla elever. Alla elever ska få en bit av varje frukt.  Använd gärna lite varierade, t.ex. Apelsin, blodgrapefrukt, </a:t>
            </a:r>
            <a:r>
              <a:rPr lang="sv-FI" dirty="0" err="1"/>
              <a:t>kumquat</a:t>
            </a:r>
            <a:r>
              <a:rPr lang="sv-FI" dirty="0"/>
              <a:t>, lime, mandarin. Med de äldre barnen kan man använda PH papper för att se hur sura de är. </a:t>
            </a:r>
          </a:p>
        </p:txBody>
      </p:sp>
      <p:sp>
        <p:nvSpPr>
          <p:cNvPr id="4" name="Platshållare för bildnummer 3"/>
          <p:cNvSpPr>
            <a:spLocks noGrp="1"/>
          </p:cNvSpPr>
          <p:nvPr>
            <p:ph type="sldNum" sz="quarter" idx="5"/>
          </p:nvPr>
        </p:nvSpPr>
        <p:spPr/>
        <p:txBody>
          <a:bodyPr/>
          <a:lstStyle/>
          <a:p>
            <a:fld id="{5C803305-2265-4014-B972-49E8CAD89783}" type="slidenum">
              <a:rPr lang="sv-FI" smtClean="0"/>
              <a:t>11</a:t>
            </a:fld>
            <a:endParaRPr lang="sv-FI"/>
          </a:p>
        </p:txBody>
      </p:sp>
    </p:spTree>
    <p:extLst>
      <p:ext uri="{BB962C8B-B14F-4D97-AF65-F5344CB8AC3E}">
        <p14:creationId xmlns:p14="http://schemas.microsoft.com/office/powerpoint/2010/main" val="45057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lnSpc>
                <a:spcPct val="90000"/>
              </a:lnSpc>
              <a:buClr>
                <a:schemeClr val="accent2"/>
              </a:buClr>
            </a:pPr>
            <a:r>
              <a:rPr lang="fi-FI" altLang="sv-FI" dirty="0" err="1"/>
              <a:t>Smaksinnecellerna</a:t>
            </a:r>
            <a:r>
              <a:rPr lang="fi-FI" altLang="sv-FI" dirty="0"/>
              <a:t> </a:t>
            </a:r>
            <a:r>
              <a:rPr lang="fi-FI" altLang="sv-FI" dirty="0" err="1"/>
              <a:t>på</a:t>
            </a:r>
            <a:r>
              <a:rPr lang="fi-FI" altLang="sv-FI" dirty="0"/>
              <a:t> </a:t>
            </a:r>
            <a:r>
              <a:rPr lang="fi-FI" altLang="sv-FI" dirty="0" err="1"/>
              <a:t>tungan</a:t>
            </a:r>
            <a:r>
              <a:rPr lang="fi-FI" altLang="sv-FI" dirty="0"/>
              <a:t> </a:t>
            </a:r>
            <a:r>
              <a:rPr lang="fi-FI" altLang="sv-FI" dirty="0" err="1"/>
              <a:t>känner</a:t>
            </a:r>
            <a:r>
              <a:rPr lang="fi-FI" altLang="sv-FI" dirty="0"/>
              <a:t> </a:t>
            </a:r>
            <a:r>
              <a:rPr lang="fi-FI" altLang="sv-FI" dirty="0" err="1"/>
              <a:t>åtminstone</a:t>
            </a:r>
            <a:r>
              <a:rPr lang="fi-FI" altLang="sv-FI" dirty="0"/>
              <a:t> 5 </a:t>
            </a:r>
            <a:r>
              <a:rPr lang="fi-FI" altLang="sv-FI" dirty="0" err="1"/>
              <a:t>bassmaker</a:t>
            </a:r>
            <a:r>
              <a:rPr lang="fi-FI" altLang="sv-FI" dirty="0"/>
              <a:t>; </a:t>
            </a:r>
            <a:r>
              <a:rPr lang="fi-FI" altLang="sv-FI" dirty="0" err="1"/>
              <a:t>sött</a:t>
            </a:r>
            <a:r>
              <a:rPr lang="fi-FI" altLang="sv-FI" dirty="0"/>
              <a:t>, </a:t>
            </a:r>
            <a:r>
              <a:rPr lang="fi-FI" altLang="sv-FI" dirty="0" err="1"/>
              <a:t>salt</a:t>
            </a:r>
            <a:r>
              <a:rPr lang="fi-FI" altLang="sv-FI" dirty="0"/>
              <a:t>, umami, </a:t>
            </a:r>
            <a:r>
              <a:rPr lang="fi-FI" altLang="sv-FI" dirty="0" err="1"/>
              <a:t>surt</a:t>
            </a:r>
            <a:r>
              <a:rPr lang="fi-FI" altLang="sv-FI" dirty="0"/>
              <a:t> </a:t>
            </a:r>
            <a:r>
              <a:rPr lang="fi-FI" altLang="sv-FI" dirty="0" err="1"/>
              <a:t>och</a:t>
            </a:r>
            <a:r>
              <a:rPr lang="fi-FI" altLang="sv-FI" dirty="0"/>
              <a:t> </a:t>
            </a:r>
            <a:r>
              <a:rPr lang="fi-FI" altLang="sv-FI" dirty="0" err="1"/>
              <a:t>beskt</a:t>
            </a:r>
            <a:r>
              <a:rPr lang="fi-FI" altLang="sv-FI" dirty="0"/>
              <a:t>. </a:t>
            </a:r>
          </a:p>
          <a:p>
            <a:pPr eaLnBrk="1" hangingPunct="1">
              <a:buClr>
                <a:schemeClr val="accent2"/>
              </a:buClr>
            </a:pPr>
            <a:r>
              <a:rPr lang="fi-FI" altLang="sv-FI" dirty="0" err="1"/>
              <a:t>Smaksinnet</a:t>
            </a:r>
            <a:r>
              <a:rPr lang="fi-FI" altLang="sv-FI" dirty="0"/>
              <a:t> </a:t>
            </a:r>
            <a:r>
              <a:rPr lang="fi-FI" altLang="sv-FI" dirty="0" err="1"/>
              <a:t>är</a:t>
            </a:r>
            <a:r>
              <a:rPr lang="fi-FI" altLang="sv-FI" dirty="0"/>
              <a:t> </a:t>
            </a:r>
            <a:r>
              <a:rPr lang="fi-FI" altLang="sv-FI" dirty="0" err="1"/>
              <a:t>individuellt</a:t>
            </a:r>
            <a:r>
              <a:rPr lang="fi-FI" altLang="sv-FI" dirty="0"/>
              <a:t>. </a:t>
            </a:r>
            <a:r>
              <a:rPr lang="fi-FI" altLang="sv-FI" dirty="0" err="1"/>
              <a:t>Smaker</a:t>
            </a:r>
            <a:r>
              <a:rPr lang="fi-FI" altLang="sv-FI" dirty="0"/>
              <a:t> </a:t>
            </a:r>
            <a:r>
              <a:rPr lang="fi-FI" altLang="sv-FI" dirty="0" err="1"/>
              <a:t>upplevs</a:t>
            </a:r>
            <a:r>
              <a:rPr lang="fi-FI" altLang="sv-FI" dirty="0"/>
              <a:t> </a:t>
            </a:r>
            <a:r>
              <a:rPr lang="fi-FI" altLang="sv-FI" dirty="0" err="1"/>
              <a:t>på</a:t>
            </a:r>
            <a:r>
              <a:rPr lang="fi-FI" altLang="sv-FI" dirty="0"/>
              <a:t> </a:t>
            </a:r>
            <a:r>
              <a:rPr lang="fi-FI" altLang="sv-FI" dirty="0" err="1"/>
              <a:t>olika</a:t>
            </a:r>
            <a:r>
              <a:rPr lang="fi-FI" altLang="sv-FI" dirty="0"/>
              <a:t> </a:t>
            </a:r>
            <a:r>
              <a:rPr lang="fi-FI" altLang="sv-FI" dirty="0" err="1"/>
              <a:t>sätt</a:t>
            </a:r>
            <a:r>
              <a:rPr lang="fi-FI" altLang="sv-FI" dirty="0"/>
              <a:t>, alla </a:t>
            </a:r>
            <a:r>
              <a:rPr lang="fi-FI" altLang="sv-FI" dirty="0" err="1"/>
              <a:t>upplever</a:t>
            </a:r>
            <a:r>
              <a:rPr lang="fi-FI" altLang="sv-FI" dirty="0"/>
              <a:t> </a:t>
            </a:r>
            <a:r>
              <a:rPr lang="fi-FI" altLang="sv-FI" dirty="0" err="1"/>
              <a:t>inte</a:t>
            </a:r>
            <a:r>
              <a:rPr lang="fi-FI" altLang="sv-FI" dirty="0"/>
              <a:t> </a:t>
            </a:r>
            <a:r>
              <a:rPr lang="fi-FI" altLang="sv-FI" dirty="0" err="1"/>
              <a:t>samma</a:t>
            </a:r>
            <a:r>
              <a:rPr lang="fi-FI" altLang="sv-FI" dirty="0"/>
              <a:t> </a:t>
            </a:r>
            <a:r>
              <a:rPr lang="fi-FI" altLang="sv-FI" dirty="0" err="1"/>
              <a:t>bassmaker</a:t>
            </a:r>
            <a:r>
              <a:rPr lang="fi-FI" altLang="sv-FI" dirty="0"/>
              <a:t> i </a:t>
            </a:r>
            <a:r>
              <a:rPr lang="fi-FI" altLang="sv-FI" dirty="0" err="1"/>
              <a:t>samma</a:t>
            </a:r>
            <a:r>
              <a:rPr lang="fi-FI" altLang="sv-FI" dirty="0"/>
              <a:t> </a:t>
            </a:r>
            <a:r>
              <a:rPr lang="fi-FI" altLang="sv-FI" dirty="0" err="1"/>
              <a:t>livsmedel</a:t>
            </a:r>
            <a:r>
              <a:rPr lang="fi-FI" altLang="sv-FI" dirty="0"/>
              <a:t> (</a:t>
            </a:r>
            <a:r>
              <a:rPr lang="fi-FI" altLang="sv-FI" dirty="0" err="1"/>
              <a:t>t.ex</a:t>
            </a:r>
            <a:r>
              <a:rPr lang="fi-FI" altLang="sv-FI" dirty="0"/>
              <a:t>. Morot: </a:t>
            </a:r>
            <a:r>
              <a:rPr lang="fi-FI" altLang="sv-FI" dirty="0" err="1"/>
              <a:t>sött</a:t>
            </a:r>
            <a:r>
              <a:rPr lang="fi-FI" altLang="sv-FI" dirty="0"/>
              <a:t>, </a:t>
            </a:r>
            <a:r>
              <a:rPr lang="fi-FI" altLang="sv-FI" dirty="0" err="1"/>
              <a:t>surt</a:t>
            </a:r>
            <a:r>
              <a:rPr lang="fi-FI" altLang="sv-FI" dirty="0"/>
              <a:t>, </a:t>
            </a:r>
            <a:r>
              <a:rPr lang="fi-FI" altLang="sv-FI" dirty="0" err="1"/>
              <a:t>beskt</a:t>
            </a:r>
            <a:r>
              <a:rPr lang="fi-FI" altLang="sv-FI" dirty="0"/>
              <a:t>)</a:t>
            </a:r>
            <a:r>
              <a:rPr lang="fi-FI" sz="1200" dirty="0"/>
              <a:t> </a:t>
            </a:r>
            <a:r>
              <a:rPr lang="fi-FI" sz="1200" dirty="0" err="1"/>
              <a:t>Sött</a:t>
            </a:r>
            <a:r>
              <a:rPr lang="fi-FI" sz="1200" dirty="0"/>
              <a:t> </a:t>
            </a:r>
            <a:r>
              <a:rPr lang="fi-FI" sz="1200" dirty="0" err="1"/>
              <a:t>och</a:t>
            </a:r>
            <a:r>
              <a:rPr lang="fi-FI" sz="1200" dirty="0"/>
              <a:t> </a:t>
            </a:r>
            <a:r>
              <a:rPr lang="fi-FI" sz="1200" dirty="0" err="1"/>
              <a:t>salt</a:t>
            </a:r>
            <a:r>
              <a:rPr lang="fi-FI" sz="1200" dirty="0"/>
              <a:t> </a:t>
            </a:r>
            <a:r>
              <a:rPr lang="fi-FI" sz="1200" dirty="0" err="1"/>
              <a:t>är</a:t>
            </a:r>
            <a:r>
              <a:rPr lang="fi-FI" sz="1200" dirty="0"/>
              <a:t> </a:t>
            </a:r>
            <a:r>
              <a:rPr lang="fi-FI" sz="1200" dirty="0" err="1"/>
              <a:t>så</a:t>
            </a:r>
            <a:r>
              <a:rPr lang="fi-FI" sz="1200" dirty="0"/>
              <a:t> </a:t>
            </a:r>
            <a:r>
              <a:rPr lang="fi-FI" sz="1200" dirty="0" err="1"/>
              <a:t>vanliga</a:t>
            </a:r>
            <a:r>
              <a:rPr lang="fi-FI" sz="1200" dirty="0"/>
              <a:t> </a:t>
            </a:r>
            <a:r>
              <a:rPr lang="fi-FI" sz="1200" dirty="0" err="1"/>
              <a:t>smaker</a:t>
            </a:r>
            <a:r>
              <a:rPr lang="fi-FI" sz="1200" dirty="0"/>
              <a:t> </a:t>
            </a:r>
            <a:r>
              <a:rPr lang="fi-FI" sz="1200" dirty="0" err="1"/>
              <a:t>att</a:t>
            </a:r>
            <a:r>
              <a:rPr lang="fi-FI" sz="1200" dirty="0"/>
              <a:t> vi </a:t>
            </a:r>
            <a:r>
              <a:rPr lang="fi-FI" sz="1200" dirty="0" err="1"/>
              <a:t>vänjer</a:t>
            </a:r>
            <a:r>
              <a:rPr lang="fi-FI" sz="1200" dirty="0"/>
              <a:t> </a:t>
            </a:r>
            <a:r>
              <a:rPr lang="fi-FI" sz="1200" dirty="0" err="1"/>
              <a:t>oss</a:t>
            </a:r>
            <a:r>
              <a:rPr lang="fi-FI" sz="1200" dirty="0"/>
              <a:t> </a:t>
            </a:r>
            <a:r>
              <a:rPr lang="fi-FI" sz="1200" dirty="0" err="1"/>
              <a:t>vid</a:t>
            </a:r>
            <a:r>
              <a:rPr lang="fi-FI" sz="1200" dirty="0"/>
              <a:t> </a:t>
            </a:r>
            <a:r>
              <a:rPr lang="fi-FI" sz="1200" dirty="0" err="1"/>
              <a:t>dem</a:t>
            </a:r>
            <a:r>
              <a:rPr lang="fi-FI" sz="1200" dirty="0"/>
              <a:t> </a:t>
            </a:r>
            <a:r>
              <a:rPr lang="fi-FI" sz="1200" dirty="0" err="1"/>
              <a:t>redan</a:t>
            </a:r>
            <a:r>
              <a:rPr lang="fi-FI" sz="1200" dirty="0"/>
              <a:t> </a:t>
            </a:r>
            <a:r>
              <a:rPr lang="fi-FI" sz="1200" dirty="0" err="1"/>
              <a:t>som</a:t>
            </a:r>
            <a:r>
              <a:rPr lang="fi-FI" sz="1200" dirty="0"/>
              <a:t> </a:t>
            </a:r>
            <a:r>
              <a:rPr lang="fi-FI" sz="1200" dirty="0" err="1"/>
              <a:t>barn</a:t>
            </a:r>
            <a:r>
              <a:rPr lang="fi-FI" sz="1200" dirty="0"/>
              <a:t>. </a:t>
            </a:r>
            <a:r>
              <a:rPr lang="fi-FI" sz="1200" dirty="0" err="1"/>
              <a:t>Förtjusning</a:t>
            </a:r>
            <a:r>
              <a:rPr lang="fi-FI" sz="1200" dirty="0"/>
              <a:t> för </a:t>
            </a:r>
            <a:r>
              <a:rPr lang="fi-FI" sz="1200" dirty="0" err="1"/>
              <a:t>sött</a:t>
            </a:r>
            <a:r>
              <a:rPr lang="fi-FI" sz="1200" dirty="0"/>
              <a:t> </a:t>
            </a:r>
            <a:r>
              <a:rPr lang="fi-FI" sz="1200" dirty="0" err="1"/>
              <a:t>är</a:t>
            </a:r>
            <a:r>
              <a:rPr lang="fi-FI" sz="1200" dirty="0"/>
              <a:t> </a:t>
            </a:r>
            <a:r>
              <a:rPr lang="fi-FI" sz="1200" dirty="0" err="1"/>
              <a:t>medfött</a:t>
            </a:r>
            <a:r>
              <a:rPr lang="fi-FI" sz="1200" dirty="0"/>
              <a:t> </a:t>
            </a:r>
            <a:r>
              <a:rPr lang="fi-FI" sz="1200" dirty="0" err="1"/>
              <a:t>medans</a:t>
            </a:r>
            <a:r>
              <a:rPr lang="fi-FI" sz="1200" dirty="0"/>
              <a:t> vi </a:t>
            </a:r>
            <a:r>
              <a:rPr lang="fi-FI" sz="1200" dirty="0" err="1"/>
              <a:t>lär</a:t>
            </a:r>
            <a:r>
              <a:rPr lang="fi-FI" sz="1200" dirty="0"/>
              <a:t> </a:t>
            </a:r>
            <a:r>
              <a:rPr lang="fi-FI" sz="1200" dirty="0" err="1"/>
              <a:t>oss</a:t>
            </a:r>
            <a:r>
              <a:rPr lang="fi-FI" sz="1200" dirty="0"/>
              <a:t> </a:t>
            </a:r>
            <a:r>
              <a:rPr lang="fi-FI" sz="1200" dirty="0" err="1"/>
              <a:t>tycka</a:t>
            </a:r>
            <a:r>
              <a:rPr lang="fi-FI" sz="1200" dirty="0"/>
              <a:t> </a:t>
            </a:r>
            <a:r>
              <a:rPr lang="fi-FI" sz="1200" dirty="0" err="1"/>
              <a:t>om</a:t>
            </a:r>
            <a:r>
              <a:rPr lang="fi-FI" sz="1200" dirty="0"/>
              <a:t> </a:t>
            </a:r>
            <a:r>
              <a:rPr lang="fi-FI" sz="1200" dirty="0" err="1"/>
              <a:t>salt</a:t>
            </a:r>
            <a:r>
              <a:rPr lang="fi-FI" sz="1200" dirty="0"/>
              <a:t>. </a:t>
            </a:r>
          </a:p>
          <a:p>
            <a:pPr eaLnBrk="1" hangingPunct="1">
              <a:buClr>
                <a:schemeClr val="accent2"/>
              </a:buClr>
            </a:pPr>
            <a:r>
              <a:rPr lang="fi-FI" sz="1200" dirty="0" err="1"/>
              <a:t>Svårare</a:t>
            </a:r>
            <a:r>
              <a:rPr lang="fi-FI" sz="1200" dirty="0"/>
              <a:t> </a:t>
            </a:r>
            <a:r>
              <a:rPr lang="fi-FI" sz="1200" dirty="0" err="1"/>
              <a:t>identifiera</a:t>
            </a:r>
            <a:r>
              <a:rPr lang="fi-FI" sz="1200" dirty="0"/>
              <a:t> </a:t>
            </a:r>
            <a:r>
              <a:rPr lang="fi-FI" sz="1200" dirty="0" err="1"/>
              <a:t>surt</a:t>
            </a:r>
            <a:r>
              <a:rPr lang="fi-FI" sz="1200" dirty="0"/>
              <a:t> </a:t>
            </a:r>
            <a:r>
              <a:rPr lang="fi-FI" sz="1200" dirty="0" err="1"/>
              <a:t>och</a:t>
            </a:r>
            <a:r>
              <a:rPr lang="fi-FI" sz="1200" dirty="0"/>
              <a:t> </a:t>
            </a:r>
            <a:r>
              <a:rPr lang="fi-FI" sz="1200" dirty="0" err="1"/>
              <a:t>beskt</a:t>
            </a:r>
            <a:r>
              <a:rPr lang="fi-FI" sz="1200" dirty="0"/>
              <a:t>. </a:t>
            </a:r>
            <a:endParaRPr lang="en-US" sz="1200" dirty="0"/>
          </a:p>
          <a:p>
            <a:pPr eaLnBrk="1" hangingPunct="1">
              <a:lnSpc>
                <a:spcPct val="90000"/>
              </a:lnSpc>
              <a:buClr>
                <a:schemeClr val="accent2"/>
              </a:buClr>
            </a:pPr>
            <a:endParaRPr lang="fi-FI" altLang="sv-FI" dirty="0"/>
          </a:p>
          <a:p>
            <a:endParaRPr lang="sv-FI" dirty="0"/>
          </a:p>
        </p:txBody>
      </p:sp>
      <p:sp>
        <p:nvSpPr>
          <p:cNvPr id="4" name="Platshållare för bildnummer 3"/>
          <p:cNvSpPr>
            <a:spLocks noGrp="1"/>
          </p:cNvSpPr>
          <p:nvPr>
            <p:ph type="sldNum" sz="quarter" idx="5"/>
          </p:nvPr>
        </p:nvSpPr>
        <p:spPr/>
        <p:txBody>
          <a:bodyPr/>
          <a:lstStyle/>
          <a:p>
            <a:fld id="{5C803305-2265-4014-B972-49E8CAD89783}" type="slidenum">
              <a:rPr lang="sv-FI" smtClean="0"/>
              <a:t>12</a:t>
            </a:fld>
            <a:endParaRPr lang="sv-FI"/>
          </a:p>
        </p:txBody>
      </p:sp>
    </p:spTree>
    <p:extLst>
      <p:ext uri="{BB962C8B-B14F-4D97-AF65-F5344CB8AC3E}">
        <p14:creationId xmlns:p14="http://schemas.microsoft.com/office/powerpoint/2010/main" val="81818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Gör doftburkar, förslag på hur du gör doftburkar hittar du här: </a:t>
            </a:r>
            <a:r>
              <a:rPr lang="sv-FI" sz="1200" dirty="0"/>
              <a:t>Gimme5 Tipshäfte </a:t>
            </a:r>
            <a:r>
              <a:rPr lang="sv-FI" sz="1200" dirty="0">
                <a:solidFill>
                  <a:srgbClr val="00B0F0"/>
                </a:solidFill>
                <a:hlinkClick r:id="rId3"/>
              </a:rPr>
              <a:t>www.folkhalsan.fi/barn/professionella/smakskola</a:t>
            </a:r>
            <a:r>
              <a:rPr lang="sv-FI" sz="1200" dirty="0">
                <a:solidFill>
                  <a:srgbClr val="00B0F0"/>
                </a:solidFill>
              </a:rPr>
              <a:t> </a:t>
            </a:r>
            <a:endParaRPr lang="sv-FI" dirty="0"/>
          </a:p>
          <a:p>
            <a:endParaRPr lang="sv-FI" dirty="0"/>
          </a:p>
        </p:txBody>
      </p:sp>
      <p:sp>
        <p:nvSpPr>
          <p:cNvPr id="4" name="Platshållare för bildnummer 3"/>
          <p:cNvSpPr>
            <a:spLocks noGrp="1"/>
          </p:cNvSpPr>
          <p:nvPr>
            <p:ph type="sldNum" sz="quarter" idx="5"/>
          </p:nvPr>
        </p:nvSpPr>
        <p:spPr/>
        <p:txBody>
          <a:bodyPr/>
          <a:lstStyle/>
          <a:p>
            <a:fld id="{5C803305-2265-4014-B972-49E8CAD89783}" type="slidenum">
              <a:rPr lang="sv-FI" smtClean="0"/>
              <a:t>13</a:t>
            </a:fld>
            <a:endParaRPr lang="sv-FI"/>
          </a:p>
        </p:txBody>
      </p:sp>
    </p:spTree>
    <p:extLst>
      <p:ext uri="{BB962C8B-B14F-4D97-AF65-F5344CB8AC3E}">
        <p14:creationId xmlns:p14="http://schemas.microsoft.com/office/powerpoint/2010/main" val="177748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a:t>Gör doftburkar, förslag på hur hittar du här: </a:t>
            </a:r>
            <a:r>
              <a:rPr lang="sv-FI" sz="1200" dirty="0"/>
              <a:t>Gimme5 Tipshäfte </a:t>
            </a:r>
            <a:r>
              <a:rPr lang="sv-FI" sz="1200" dirty="0">
                <a:solidFill>
                  <a:srgbClr val="00B0F0"/>
                </a:solidFill>
                <a:hlinkClick r:id="rId3"/>
              </a:rPr>
              <a:t>www.folkhalsan.fi/barn/professionella/smakskola</a:t>
            </a:r>
            <a:r>
              <a:rPr lang="sv-FI" sz="1200" dirty="0">
                <a:solidFill>
                  <a:srgbClr val="00B0F0"/>
                </a:solidFill>
              </a:rPr>
              <a:t> </a:t>
            </a:r>
            <a:endParaRPr lang="sv-FI" dirty="0"/>
          </a:p>
          <a:p>
            <a:r>
              <a:rPr lang="sv-FI" dirty="0"/>
              <a:t>vilka minnen väcker dofterna? Kan ni tillsammans beskriva dem och sedan klura ut vilka det är i burarna? Finns någon av dofterna på bilden med? </a:t>
            </a:r>
            <a:endParaRPr lang="sv-FI" sz="1200" dirty="0">
              <a:solidFill>
                <a:srgbClr val="00B0F0"/>
              </a:solidFill>
            </a:endParaRPr>
          </a:p>
          <a:p>
            <a:endParaRPr lang="sv-FI" sz="1200" dirty="0"/>
          </a:p>
          <a:p>
            <a:endParaRPr lang="sv-FI" dirty="0"/>
          </a:p>
        </p:txBody>
      </p:sp>
      <p:sp>
        <p:nvSpPr>
          <p:cNvPr id="4" name="Slide Number Placeholder 3"/>
          <p:cNvSpPr>
            <a:spLocks noGrp="1"/>
          </p:cNvSpPr>
          <p:nvPr>
            <p:ph type="sldNum" sz="quarter" idx="10"/>
          </p:nvPr>
        </p:nvSpPr>
        <p:spPr/>
        <p:txBody>
          <a:bodyPr/>
          <a:lstStyle/>
          <a:p>
            <a:fld id="{13C12F95-FC48-4B1A-B070-BC6960DCDFAE}" type="slidenum">
              <a:rPr lang="sv-FI" smtClean="0"/>
              <a:t>14</a:t>
            </a:fld>
            <a:endParaRPr lang="sv-FI"/>
          </a:p>
        </p:txBody>
      </p:sp>
    </p:spTree>
    <p:extLst>
      <p:ext uri="{BB962C8B-B14F-4D97-AF65-F5344CB8AC3E}">
        <p14:creationId xmlns:p14="http://schemas.microsoft.com/office/powerpoint/2010/main" val="327139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 </a:t>
            </a:r>
            <a:r>
              <a:rPr lang="sv-FI" sz="1200" dirty="0"/>
              <a:t>Gimme5 Tipshäfte </a:t>
            </a:r>
            <a:r>
              <a:rPr lang="sv-FI" sz="1200" dirty="0">
                <a:solidFill>
                  <a:srgbClr val="00B0F0"/>
                </a:solidFill>
                <a:hlinkClick r:id="rId3"/>
              </a:rPr>
              <a:t>www.folkhalsan.fi/barn/professionella/smakskola</a:t>
            </a:r>
            <a:r>
              <a:rPr lang="sv-FI" sz="1200" dirty="0">
                <a:solidFill>
                  <a:srgbClr val="00B0F0"/>
                </a:solidFill>
              </a:rPr>
              <a:t> </a:t>
            </a:r>
            <a:endParaRPr lang="sv-FI" dirty="0"/>
          </a:p>
          <a:p>
            <a:endParaRPr lang="sv-FI" dirty="0"/>
          </a:p>
        </p:txBody>
      </p:sp>
      <p:sp>
        <p:nvSpPr>
          <p:cNvPr id="4" name="Platshållare för bildnummer 3"/>
          <p:cNvSpPr>
            <a:spLocks noGrp="1"/>
          </p:cNvSpPr>
          <p:nvPr>
            <p:ph type="sldNum" sz="quarter" idx="5"/>
          </p:nvPr>
        </p:nvSpPr>
        <p:spPr/>
        <p:txBody>
          <a:bodyPr/>
          <a:lstStyle/>
          <a:p>
            <a:fld id="{5C803305-2265-4014-B972-49E8CAD89783}" type="slidenum">
              <a:rPr lang="sv-FI" smtClean="0"/>
              <a:t>15</a:t>
            </a:fld>
            <a:endParaRPr lang="sv-FI"/>
          </a:p>
        </p:txBody>
      </p:sp>
    </p:spTree>
    <p:extLst>
      <p:ext uri="{BB962C8B-B14F-4D97-AF65-F5344CB8AC3E}">
        <p14:creationId xmlns:p14="http://schemas.microsoft.com/office/powerpoint/2010/main" val="2686919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Varifrån kommer frukterna, grönsaker . Värma t.ex. Blåbärssoppa ute på temadag</a:t>
            </a:r>
          </a:p>
        </p:txBody>
      </p:sp>
      <p:sp>
        <p:nvSpPr>
          <p:cNvPr id="4" name="Platshållare för bildnummer 3"/>
          <p:cNvSpPr>
            <a:spLocks noGrp="1"/>
          </p:cNvSpPr>
          <p:nvPr>
            <p:ph type="sldNum" sz="quarter" idx="5"/>
          </p:nvPr>
        </p:nvSpPr>
        <p:spPr/>
        <p:txBody>
          <a:bodyPr/>
          <a:lstStyle/>
          <a:p>
            <a:fld id="{5C803305-2265-4014-B972-49E8CAD89783}" type="slidenum">
              <a:rPr lang="sv-FI" smtClean="0"/>
              <a:t>16</a:t>
            </a:fld>
            <a:endParaRPr lang="sv-FI"/>
          </a:p>
        </p:txBody>
      </p:sp>
    </p:spTree>
    <p:extLst>
      <p:ext uri="{BB962C8B-B14F-4D97-AF65-F5344CB8AC3E}">
        <p14:creationId xmlns:p14="http://schemas.microsoft.com/office/powerpoint/2010/main" val="254863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Här hittas mera Mat och hälsa kopplat </a:t>
            </a:r>
            <a:r>
              <a:rPr lang="sv-FI"/>
              <a:t>till läroämnen https://www.ruokatutka.fi/sv/innehallssokning/?audiences=&amp;themes=mat-och-halsa&amp;subjects= </a:t>
            </a:r>
          </a:p>
        </p:txBody>
      </p:sp>
      <p:sp>
        <p:nvSpPr>
          <p:cNvPr id="4" name="Platshållare för bildnummer 3"/>
          <p:cNvSpPr>
            <a:spLocks noGrp="1"/>
          </p:cNvSpPr>
          <p:nvPr>
            <p:ph type="sldNum" sz="quarter" idx="5"/>
          </p:nvPr>
        </p:nvSpPr>
        <p:spPr/>
        <p:txBody>
          <a:bodyPr/>
          <a:lstStyle/>
          <a:p>
            <a:fld id="{5C803305-2265-4014-B972-49E8CAD89783}" type="slidenum">
              <a:rPr lang="sv-FI" smtClean="0"/>
              <a:t>17</a:t>
            </a:fld>
            <a:endParaRPr lang="sv-FI"/>
          </a:p>
        </p:txBody>
      </p:sp>
    </p:spTree>
    <p:extLst>
      <p:ext uri="{BB962C8B-B14F-4D97-AF65-F5344CB8AC3E}">
        <p14:creationId xmlns:p14="http://schemas.microsoft.com/office/powerpoint/2010/main" val="21820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10"/>
          </p:nvPr>
        </p:nvSpPr>
        <p:spPr/>
        <p:txBody>
          <a:bodyPr/>
          <a:lstStyle/>
          <a:p>
            <a:fld id="{13C12F95-FC48-4B1A-B070-BC6960DCDFAE}" type="slidenum">
              <a:rPr lang="sv-FI" smtClean="0"/>
              <a:t>18</a:t>
            </a:fld>
            <a:endParaRPr lang="sv-FI"/>
          </a:p>
        </p:txBody>
      </p:sp>
    </p:spTree>
    <p:extLst>
      <p:ext uri="{BB962C8B-B14F-4D97-AF65-F5344CB8AC3E}">
        <p14:creationId xmlns:p14="http://schemas.microsoft.com/office/powerpoint/2010/main" val="25519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10"/>
          </p:nvPr>
        </p:nvSpPr>
        <p:spPr/>
        <p:txBody>
          <a:bodyPr/>
          <a:lstStyle/>
          <a:p>
            <a:fld id="{13C12F95-FC48-4B1A-B070-BC6960DCDFAE}" type="slidenum">
              <a:rPr lang="sv-FI" smtClean="0"/>
              <a:t>19</a:t>
            </a:fld>
            <a:endParaRPr lang="sv-FI"/>
          </a:p>
        </p:txBody>
      </p:sp>
    </p:spTree>
    <p:extLst>
      <p:ext uri="{BB962C8B-B14F-4D97-AF65-F5344CB8AC3E}">
        <p14:creationId xmlns:p14="http://schemas.microsoft.com/office/powerpoint/2010/main" val="10374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Vad betyder sällanmat? Hur mår du om du ätit för mycket sällanmat? Det är okej att unna sig sällanmat ibland också!</a:t>
            </a:r>
          </a:p>
        </p:txBody>
      </p:sp>
      <p:sp>
        <p:nvSpPr>
          <p:cNvPr id="4" name="Platshållare för bildnummer 3"/>
          <p:cNvSpPr>
            <a:spLocks noGrp="1"/>
          </p:cNvSpPr>
          <p:nvPr>
            <p:ph type="sldNum" sz="quarter" idx="5"/>
          </p:nvPr>
        </p:nvSpPr>
        <p:spPr/>
        <p:txBody>
          <a:bodyPr/>
          <a:lstStyle/>
          <a:p>
            <a:fld id="{5C803305-2265-4014-B972-49E8CAD89783}" type="slidenum">
              <a:rPr lang="sv-FI" smtClean="0"/>
              <a:t>22</a:t>
            </a:fld>
            <a:endParaRPr lang="sv-FI"/>
          </a:p>
        </p:txBody>
      </p:sp>
    </p:spTree>
    <p:extLst>
      <p:ext uri="{BB962C8B-B14F-4D97-AF65-F5344CB8AC3E}">
        <p14:creationId xmlns:p14="http://schemas.microsoft.com/office/powerpoint/2010/main" val="355188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a:t>Vad mår du bra av? Vila, sömn, rörelse och mat regelbundet och varierat är viktiga byggstenar för att må bra. </a:t>
            </a:r>
          </a:p>
        </p:txBody>
      </p:sp>
      <p:sp>
        <p:nvSpPr>
          <p:cNvPr id="4" name="Slide Number Placeholder 3"/>
          <p:cNvSpPr>
            <a:spLocks noGrp="1"/>
          </p:cNvSpPr>
          <p:nvPr>
            <p:ph type="sldNum" sz="quarter" idx="10"/>
          </p:nvPr>
        </p:nvSpPr>
        <p:spPr/>
        <p:txBody>
          <a:bodyPr/>
          <a:lstStyle/>
          <a:p>
            <a:fld id="{13C12F95-FC48-4B1A-B070-BC6960DCDFAE}" type="slidenum">
              <a:rPr lang="sv-FI" smtClean="0"/>
              <a:t>3</a:t>
            </a:fld>
            <a:endParaRPr lang="sv-FI"/>
          </a:p>
        </p:txBody>
      </p:sp>
    </p:spTree>
    <p:extLst>
      <p:ext uri="{BB962C8B-B14F-4D97-AF65-F5344CB8AC3E}">
        <p14:creationId xmlns:p14="http://schemas.microsoft.com/office/powerpoint/2010/main" val="1266965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Vad betyder sällanmat? Hur mår du om du ätit för mycket sällanmat? Det är okej att unna sig sällanmat ibland också!</a:t>
            </a:r>
          </a:p>
          <a:p>
            <a:endParaRPr lang="sv-FI" dirty="0"/>
          </a:p>
        </p:txBody>
      </p:sp>
      <p:sp>
        <p:nvSpPr>
          <p:cNvPr id="4" name="Platshållare för bildnummer 3"/>
          <p:cNvSpPr>
            <a:spLocks noGrp="1"/>
          </p:cNvSpPr>
          <p:nvPr>
            <p:ph type="sldNum" sz="quarter" idx="5"/>
          </p:nvPr>
        </p:nvSpPr>
        <p:spPr/>
        <p:txBody>
          <a:bodyPr/>
          <a:lstStyle/>
          <a:p>
            <a:fld id="{5C803305-2265-4014-B972-49E8CAD89783}" type="slidenum">
              <a:rPr lang="sv-FI" smtClean="0"/>
              <a:t>23</a:t>
            </a:fld>
            <a:endParaRPr lang="sv-FI"/>
          </a:p>
        </p:txBody>
      </p:sp>
    </p:spTree>
    <p:extLst>
      <p:ext uri="{BB962C8B-B14F-4D97-AF65-F5344CB8AC3E}">
        <p14:creationId xmlns:p14="http://schemas.microsoft.com/office/powerpoint/2010/main" val="906218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5C803305-2265-4014-B972-49E8CAD89783}" type="slidenum">
              <a:rPr lang="sv-FI" smtClean="0"/>
              <a:t>24</a:t>
            </a:fld>
            <a:endParaRPr lang="sv-FI"/>
          </a:p>
        </p:txBody>
      </p:sp>
    </p:spTree>
    <p:extLst>
      <p:ext uri="{BB962C8B-B14F-4D97-AF65-F5344CB8AC3E}">
        <p14:creationId xmlns:p14="http://schemas.microsoft.com/office/powerpoint/2010/main" val="413295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Vem behöver mycket energi? Vilken typ av energi behöver du för att växa, röra på dig och lära dig nya saker? </a:t>
            </a:r>
          </a:p>
        </p:txBody>
      </p:sp>
      <p:sp>
        <p:nvSpPr>
          <p:cNvPr id="4" name="Platshållare för bildnummer 3"/>
          <p:cNvSpPr>
            <a:spLocks noGrp="1"/>
          </p:cNvSpPr>
          <p:nvPr>
            <p:ph type="sldNum" sz="quarter" idx="5"/>
          </p:nvPr>
        </p:nvSpPr>
        <p:spPr/>
        <p:txBody>
          <a:bodyPr/>
          <a:lstStyle/>
          <a:p>
            <a:fld id="{5C803305-2265-4014-B972-49E8CAD89783}" type="slidenum">
              <a:rPr lang="sv-FI" smtClean="0"/>
              <a:t>25</a:t>
            </a:fld>
            <a:endParaRPr lang="sv-FI"/>
          </a:p>
        </p:txBody>
      </p:sp>
    </p:spTree>
    <p:extLst>
      <p:ext uri="{BB962C8B-B14F-4D97-AF65-F5344CB8AC3E}">
        <p14:creationId xmlns:p14="http://schemas.microsoft.com/office/powerpoint/2010/main" val="182693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Varför orkar du bättre om du äter ett riktigt mellanmål? </a:t>
            </a:r>
          </a:p>
        </p:txBody>
      </p:sp>
      <p:sp>
        <p:nvSpPr>
          <p:cNvPr id="4" name="Platshållare för bildnummer 3"/>
          <p:cNvSpPr>
            <a:spLocks noGrp="1"/>
          </p:cNvSpPr>
          <p:nvPr>
            <p:ph type="sldNum" sz="quarter" idx="5"/>
          </p:nvPr>
        </p:nvSpPr>
        <p:spPr/>
        <p:txBody>
          <a:bodyPr/>
          <a:lstStyle/>
          <a:p>
            <a:fld id="{5C803305-2265-4014-B972-49E8CAD89783}" type="slidenum">
              <a:rPr lang="sv-FI" smtClean="0"/>
              <a:t>26</a:t>
            </a:fld>
            <a:endParaRPr lang="sv-FI"/>
          </a:p>
        </p:txBody>
      </p:sp>
    </p:spTree>
    <p:extLst>
      <p:ext uri="{BB962C8B-B14F-4D97-AF65-F5344CB8AC3E}">
        <p14:creationId xmlns:p14="http://schemas.microsoft.com/office/powerpoint/2010/main" val="4062819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a:t>Vilket mellanmål är din favorit?</a:t>
            </a:r>
          </a:p>
        </p:txBody>
      </p:sp>
      <p:sp>
        <p:nvSpPr>
          <p:cNvPr id="4" name="Slide Number Placeholder 3"/>
          <p:cNvSpPr>
            <a:spLocks noGrp="1"/>
          </p:cNvSpPr>
          <p:nvPr>
            <p:ph type="sldNum" sz="quarter" idx="10"/>
          </p:nvPr>
        </p:nvSpPr>
        <p:spPr/>
        <p:txBody>
          <a:bodyPr/>
          <a:lstStyle/>
          <a:p>
            <a:fld id="{13C12F95-FC48-4B1A-B070-BC6960DCDFAE}" type="slidenum">
              <a:rPr lang="sv-FI" smtClean="0"/>
              <a:t>27</a:t>
            </a:fld>
            <a:endParaRPr lang="sv-FI"/>
          </a:p>
        </p:txBody>
      </p:sp>
    </p:spTree>
    <p:extLst>
      <p:ext uri="{BB962C8B-B14F-4D97-AF65-F5344CB8AC3E}">
        <p14:creationId xmlns:p14="http://schemas.microsoft.com/office/powerpoint/2010/main" val="2257112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err="1">
                <a:hlinkClick r:id="rId3"/>
              </a:rPr>
              <a:t>Retki</a:t>
            </a:r>
            <a:r>
              <a:rPr lang="sv-FI" dirty="0">
                <a:hlinkClick r:id="rId3"/>
              </a:rPr>
              <a:t> </a:t>
            </a:r>
            <a:r>
              <a:rPr lang="sv-FI" dirty="0" err="1">
                <a:hlinkClick r:id="rId3"/>
              </a:rPr>
              <a:t>kauppaan</a:t>
            </a:r>
            <a:r>
              <a:rPr lang="sv-FI" dirty="0">
                <a:hlinkClick r:id="rId3"/>
              </a:rPr>
              <a:t> | </a:t>
            </a:r>
            <a:r>
              <a:rPr lang="sv-FI" dirty="0" err="1">
                <a:hlinkClick r:id="rId3"/>
              </a:rPr>
              <a:t>Ruokatieto</a:t>
            </a:r>
            <a:r>
              <a:rPr lang="sv-FI" dirty="0">
                <a:hlinkClick r:id="rId3"/>
              </a:rPr>
              <a:t> </a:t>
            </a:r>
            <a:r>
              <a:rPr lang="sv-FI" dirty="0" err="1">
                <a:hlinkClick r:id="rId3"/>
              </a:rPr>
              <a:t>Yhdistys</a:t>
            </a:r>
            <a:r>
              <a:rPr lang="sv-FI" dirty="0"/>
              <a:t> </a:t>
            </a:r>
          </a:p>
        </p:txBody>
      </p:sp>
      <p:sp>
        <p:nvSpPr>
          <p:cNvPr id="4" name="Platshållare för bildnummer 3"/>
          <p:cNvSpPr>
            <a:spLocks noGrp="1"/>
          </p:cNvSpPr>
          <p:nvPr>
            <p:ph type="sldNum" sz="quarter" idx="5"/>
          </p:nvPr>
        </p:nvSpPr>
        <p:spPr/>
        <p:txBody>
          <a:bodyPr/>
          <a:lstStyle/>
          <a:p>
            <a:fld id="{5C803305-2265-4014-B972-49E8CAD89783}" type="slidenum">
              <a:rPr lang="sv-FI" smtClean="0"/>
              <a:t>28</a:t>
            </a:fld>
            <a:endParaRPr lang="sv-FI"/>
          </a:p>
        </p:txBody>
      </p:sp>
    </p:spTree>
    <p:extLst>
      <p:ext uri="{BB962C8B-B14F-4D97-AF65-F5344CB8AC3E}">
        <p14:creationId xmlns:p14="http://schemas.microsoft.com/office/powerpoint/2010/main" val="303034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Gimme5 kommer från engelskans ”ge mig fem” och syftar på antalet rekommenderade portioner frukt, bär och grönsaker. Barn och unga rekommenderas äta fem nävar frukt och grönt om dagen. Potatis räknas däremot inte med som en portion och inte heller juice.</a:t>
            </a:r>
          </a:p>
        </p:txBody>
      </p:sp>
      <p:sp>
        <p:nvSpPr>
          <p:cNvPr id="4" name="Platshållare för bildnummer 3"/>
          <p:cNvSpPr>
            <a:spLocks noGrp="1"/>
          </p:cNvSpPr>
          <p:nvPr>
            <p:ph type="sldNum" sz="quarter" idx="5"/>
          </p:nvPr>
        </p:nvSpPr>
        <p:spPr/>
        <p:txBody>
          <a:bodyPr/>
          <a:lstStyle/>
          <a:p>
            <a:fld id="{5C803305-2265-4014-B972-49E8CAD89783}" type="slidenum">
              <a:rPr lang="sv-FI" smtClean="0"/>
              <a:t>4</a:t>
            </a:fld>
            <a:endParaRPr lang="sv-FI"/>
          </a:p>
        </p:txBody>
      </p:sp>
    </p:spTree>
    <p:extLst>
      <p:ext uri="{BB962C8B-B14F-4D97-AF65-F5344CB8AC3E}">
        <p14:creationId xmlns:p14="http://schemas.microsoft.com/office/powerpoint/2010/main" val="233647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a:t>Inspirera föräldrarna</a:t>
            </a:r>
          </a:p>
        </p:txBody>
      </p:sp>
      <p:sp>
        <p:nvSpPr>
          <p:cNvPr id="4" name="Slide Number Placeholder 3"/>
          <p:cNvSpPr>
            <a:spLocks noGrp="1"/>
          </p:cNvSpPr>
          <p:nvPr>
            <p:ph type="sldNum" sz="quarter" idx="10"/>
          </p:nvPr>
        </p:nvSpPr>
        <p:spPr/>
        <p:txBody>
          <a:bodyPr/>
          <a:lstStyle/>
          <a:p>
            <a:pPr>
              <a:defRPr/>
            </a:pPr>
            <a:fld id="{AA8AE509-8D44-474B-AD12-EA3571DC9BB3}" type="slidenum">
              <a:rPr lang="en-US" smtClean="0"/>
              <a:pPr>
                <a:defRPr/>
              </a:pPr>
              <a:t>5</a:t>
            </a:fld>
            <a:endParaRPr lang="en-US" dirty="0"/>
          </a:p>
        </p:txBody>
      </p:sp>
    </p:spTree>
    <p:extLst>
      <p:ext uri="{BB962C8B-B14F-4D97-AF65-F5344CB8AC3E}">
        <p14:creationId xmlns:p14="http://schemas.microsoft.com/office/powerpoint/2010/main" val="69425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chemeClr val="tx1"/>
              </a:buClr>
            </a:pPr>
            <a:r>
              <a:rPr lang="sv-SE" altLang="sv-FI" sz="1200" dirty="0"/>
              <a:t>Barnens smakupplevelser har förenklats vilket har lett till ensidiga matvanor.</a:t>
            </a:r>
          </a:p>
          <a:p>
            <a:pPr>
              <a:lnSpc>
                <a:spcPct val="90000"/>
              </a:lnSpc>
              <a:buClr>
                <a:schemeClr val="tx1"/>
              </a:buClr>
            </a:pPr>
            <a:r>
              <a:rPr lang="sv-SE" altLang="sv-FI" sz="1200" dirty="0"/>
              <a:t>Barnen tränar och lär känna sina sinnen genom att smaka, lukta, känna, lyssna till och se på mat och livsmedel.</a:t>
            </a:r>
          </a:p>
          <a:p>
            <a:pPr>
              <a:lnSpc>
                <a:spcPct val="90000"/>
              </a:lnSpc>
              <a:buClr>
                <a:schemeClr val="tx1"/>
              </a:buClr>
            </a:pPr>
            <a:r>
              <a:rPr lang="sv-SE" altLang="sv-FI" sz="1200" dirty="0"/>
              <a:t>På detta sätt kan man minska barnens förutfattade meningar om vissa livsmedel.</a:t>
            </a:r>
          </a:p>
          <a:p>
            <a:pPr>
              <a:lnSpc>
                <a:spcPct val="90000"/>
              </a:lnSpc>
            </a:pPr>
            <a:r>
              <a:rPr lang="sv-SE" altLang="sv-FI" sz="1200" dirty="0"/>
              <a:t>Om man redan på lågstadiet öppnar barnens ögon för olika livsmedel, har de lättare att äta mångsidigt som vuxna</a:t>
            </a:r>
            <a:endParaRPr lang="fi-FI" altLang="sv-FI" dirty="0"/>
          </a:p>
          <a:p>
            <a:pPr eaLnBrk="1" hangingPunct="1">
              <a:lnSpc>
                <a:spcPct val="90000"/>
              </a:lnSpc>
              <a:buClr>
                <a:schemeClr val="accent2"/>
              </a:buClr>
            </a:pPr>
            <a:endParaRPr lang="fi-FI" altLang="sv-FI" dirty="0"/>
          </a:p>
          <a:p>
            <a:pPr eaLnBrk="1" hangingPunct="1">
              <a:lnSpc>
                <a:spcPct val="90000"/>
              </a:lnSpc>
              <a:buClr>
                <a:schemeClr val="accent2"/>
              </a:buClr>
            </a:pPr>
            <a:r>
              <a:rPr lang="fi-FI" altLang="sv-FI" dirty="0" err="1"/>
              <a:t>Öppna</a:t>
            </a:r>
            <a:r>
              <a:rPr lang="fi-FI" altLang="sv-FI" dirty="0"/>
              <a:t> </a:t>
            </a:r>
            <a:r>
              <a:rPr lang="fi-FI" altLang="sv-FI" dirty="0" err="1"/>
              <a:t>upp</a:t>
            </a:r>
            <a:r>
              <a:rPr lang="fi-FI" altLang="sv-FI" dirty="0"/>
              <a:t> </a:t>
            </a:r>
            <a:r>
              <a:rPr lang="fi-FI" altLang="sv-FI" dirty="0" err="1"/>
              <a:t>varför</a:t>
            </a:r>
            <a:r>
              <a:rPr lang="fi-FI" altLang="sv-FI" dirty="0"/>
              <a:t> </a:t>
            </a:r>
            <a:r>
              <a:rPr lang="fi-FI" altLang="sv-FI" dirty="0" err="1"/>
              <a:t>jobba</a:t>
            </a:r>
            <a:r>
              <a:rPr lang="fi-FI" altLang="sv-FI" dirty="0"/>
              <a:t> </a:t>
            </a:r>
            <a:r>
              <a:rPr lang="fi-FI" altLang="sv-FI" dirty="0" err="1"/>
              <a:t>mot</a:t>
            </a:r>
            <a:r>
              <a:rPr lang="fi-FI" altLang="sv-FI" dirty="0"/>
              <a:t> </a:t>
            </a:r>
            <a:r>
              <a:rPr lang="fi-FI" altLang="sv-FI" dirty="0" err="1"/>
              <a:t>ensidiga</a:t>
            </a:r>
            <a:r>
              <a:rPr lang="fi-FI" altLang="sv-FI" dirty="0"/>
              <a:t> </a:t>
            </a:r>
            <a:r>
              <a:rPr lang="fi-FI" altLang="sv-FI" dirty="0" err="1"/>
              <a:t>matvanor</a:t>
            </a:r>
            <a:r>
              <a:rPr lang="fi-FI" altLang="sv-FI" dirty="0"/>
              <a:t>? </a:t>
            </a:r>
            <a:r>
              <a:rPr lang="fi-FI" altLang="sv-FI" dirty="0" err="1"/>
              <a:t>Smaksinnecellerna</a:t>
            </a:r>
            <a:r>
              <a:rPr lang="fi-FI" altLang="sv-FI" dirty="0"/>
              <a:t> </a:t>
            </a:r>
            <a:r>
              <a:rPr lang="fi-FI" altLang="sv-FI" dirty="0" err="1"/>
              <a:t>på</a:t>
            </a:r>
            <a:r>
              <a:rPr lang="fi-FI" altLang="sv-FI" dirty="0"/>
              <a:t> </a:t>
            </a:r>
            <a:r>
              <a:rPr lang="fi-FI" altLang="sv-FI" dirty="0" err="1"/>
              <a:t>tungan</a:t>
            </a:r>
            <a:r>
              <a:rPr lang="fi-FI" altLang="sv-FI" dirty="0"/>
              <a:t> </a:t>
            </a:r>
            <a:r>
              <a:rPr lang="fi-FI" altLang="sv-FI" dirty="0" err="1"/>
              <a:t>känner</a:t>
            </a:r>
            <a:r>
              <a:rPr lang="fi-FI" altLang="sv-FI" dirty="0"/>
              <a:t> </a:t>
            </a:r>
            <a:r>
              <a:rPr lang="fi-FI" altLang="sv-FI" dirty="0" err="1"/>
              <a:t>åtminstone</a:t>
            </a:r>
            <a:r>
              <a:rPr lang="fi-FI" altLang="sv-FI" dirty="0"/>
              <a:t> 5 </a:t>
            </a:r>
            <a:r>
              <a:rPr lang="fi-FI" altLang="sv-FI" dirty="0" err="1"/>
              <a:t>bassmaker</a:t>
            </a:r>
            <a:r>
              <a:rPr lang="fi-FI" altLang="sv-FI" dirty="0"/>
              <a:t>; </a:t>
            </a:r>
            <a:r>
              <a:rPr lang="fi-FI" altLang="sv-FI" dirty="0" err="1"/>
              <a:t>sött</a:t>
            </a:r>
            <a:r>
              <a:rPr lang="fi-FI" altLang="sv-FI" dirty="0"/>
              <a:t>, </a:t>
            </a:r>
            <a:r>
              <a:rPr lang="fi-FI" altLang="sv-FI" dirty="0" err="1"/>
              <a:t>salt</a:t>
            </a:r>
            <a:r>
              <a:rPr lang="fi-FI" altLang="sv-FI" dirty="0"/>
              <a:t>, umami, </a:t>
            </a:r>
            <a:r>
              <a:rPr lang="fi-FI" altLang="sv-FI" dirty="0" err="1"/>
              <a:t>surt</a:t>
            </a:r>
            <a:r>
              <a:rPr lang="fi-FI" altLang="sv-FI" dirty="0"/>
              <a:t> </a:t>
            </a:r>
            <a:r>
              <a:rPr lang="fi-FI" altLang="sv-FI" dirty="0" err="1"/>
              <a:t>och</a:t>
            </a:r>
            <a:r>
              <a:rPr lang="fi-FI" altLang="sv-FI" dirty="0"/>
              <a:t> </a:t>
            </a:r>
            <a:r>
              <a:rPr lang="fi-FI" altLang="sv-FI" dirty="0" err="1"/>
              <a:t>beskt</a:t>
            </a:r>
            <a:r>
              <a:rPr lang="fi-FI" altLang="sv-FI" dirty="0"/>
              <a:t>. </a:t>
            </a:r>
          </a:p>
          <a:p>
            <a:pPr eaLnBrk="1" hangingPunct="1">
              <a:lnSpc>
                <a:spcPct val="90000"/>
              </a:lnSpc>
              <a:buClr>
                <a:schemeClr val="accent2"/>
              </a:buClr>
            </a:pPr>
            <a:r>
              <a:rPr lang="fi-FI" altLang="sv-FI" dirty="0" err="1"/>
              <a:t>Smaksinnet</a:t>
            </a:r>
            <a:r>
              <a:rPr lang="fi-FI" altLang="sv-FI" dirty="0"/>
              <a:t> </a:t>
            </a:r>
            <a:r>
              <a:rPr lang="fi-FI" altLang="sv-FI" dirty="0" err="1"/>
              <a:t>är</a:t>
            </a:r>
            <a:r>
              <a:rPr lang="fi-FI" altLang="sv-FI" dirty="0"/>
              <a:t> </a:t>
            </a:r>
            <a:r>
              <a:rPr lang="fi-FI" altLang="sv-FI" dirty="0" err="1"/>
              <a:t>individuellt</a:t>
            </a:r>
            <a:r>
              <a:rPr lang="fi-FI" altLang="sv-FI" dirty="0"/>
              <a:t>. </a:t>
            </a:r>
            <a:r>
              <a:rPr lang="fi-FI" altLang="sv-FI" dirty="0" err="1"/>
              <a:t>Smaker</a:t>
            </a:r>
            <a:r>
              <a:rPr lang="fi-FI" altLang="sv-FI" dirty="0"/>
              <a:t> </a:t>
            </a:r>
            <a:r>
              <a:rPr lang="fi-FI" altLang="sv-FI" dirty="0" err="1"/>
              <a:t>upplevs</a:t>
            </a:r>
            <a:r>
              <a:rPr lang="fi-FI" altLang="sv-FI" dirty="0"/>
              <a:t> </a:t>
            </a:r>
            <a:r>
              <a:rPr lang="fi-FI" altLang="sv-FI" dirty="0" err="1"/>
              <a:t>på</a:t>
            </a:r>
            <a:r>
              <a:rPr lang="fi-FI" altLang="sv-FI" dirty="0"/>
              <a:t> </a:t>
            </a:r>
            <a:r>
              <a:rPr lang="fi-FI" altLang="sv-FI" dirty="0" err="1"/>
              <a:t>olika</a:t>
            </a:r>
            <a:r>
              <a:rPr lang="fi-FI" altLang="sv-FI" dirty="0"/>
              <a:t> </a:t>
            </a:r>
            <a:r>
              <a:rPr lang="fi-FI" altLang="sv-FI" dirty="0" err="1"/>
              <a:t>sätt</a:t>
            </a:r>
            <a:r>
              <a:rPr lang="fi-FI" altLang="sv-FI" dirty="0"/>
              <a:t>, alla </a:t>
            </a:r>
            <a:r>
              <a:rPr lang="fi-FI" altLang="sv-FI" dirty="0" err="1"/>
              <a:t>upplever</a:t>
            </a:r>
            <a:r>
              <a:rPr lang="fi-FI" altLang="sv-FI" dirty="0"/>
              <a:t> </a:t>
            </a:r>
            <a:r>
              <a:rPr lang="fi-FI" altLang="sv-FI" dirty="0" err="1"/>
              <a:t>inte</a:t>
            </a:r>
            <a:r>
              <a:rPr lang="fi-FI" altLang="sv-FI" dirty="0"/>
              <a:t> </a:t>
            </a:r>
            <a:r>
              <a:rPr lang="fi-FI" altLang="sv-FI" dirty="0" err="1"/>
              <a:t>samma</a:t>
            </a:r>
            <a:r>
              <a:rPr lang="fi-FI" altLang="sv-FI" dirty="0"/>
              <a:t> </a:t>
            </a:r>
            <a:r>
              <a:rPr lang="fi-FI" altLang="sv-FI" dirty="0" err="1"/>
              <a:t>bassmaker</a:t>
            </a:r>
            <a:r>
              <a:rPr lang="fi-FI" altLang="sv-FI" dirty="0"/>
              <a:t> i </a:t>
            </a:r>
            <a:r>
              <a:rPr lang="fi-FI" altLang="sv-FI" dirty="0" err="1"/>
              <a:t>samma</a:t>
            </a:r>
            <a:r>
              <a:rPr lang="fi-FI" altLang="sv-FI" dirty="0"/>
              <a:t> </a:t>
            </a:r>
            <a:r>
              <a:rPr lang="fi-FI" altLang="sv-FI" dirty="0" err="1"/>
              <a:t>livsmedel</a:t>
            </a:r>
            <a:r>
              <a:rPr lang="fi-FI" altLang="sv-FI" dirty="0"/>
              <a:t> (</a:t>
            </a:r>
            <a:r>
              <a:rPr lang="fi-FI" altLang="sv-FI" dirty="0" err="1"/>
              <a:t>t.ex</a:t>
            </a:r>
            <a:r>
              <a:rPr lang="fi-FI" altLang="sv-FI" dirty="0"/>
              <a:t>. Morot: </a:t>
            </a:r>
            <a:r>
              <a:rPr lang="fi-FI" altLang="sv-FI" dirty="0" err="1"/>
              <a:t>sött</a:t>
            </a:r>
            <a:r>
              <a:rPr lang="fi-FI" altLang="sv-FI" dirty="0"/>
              <a:t>, </a:t>
            </a:r>
            <a:r>
              <a:rPr lang="fi-FI" altLang="sv-FI" dirty="0" err="1"/>
              <a:t>surt</a:t>
            </a:r>
            <a:r>
              <a:rPr lang="fi-FI" altLang="sv-FI" dirty="0"/>
              <a:t>, </a:t>
            </a:r>
            <a:r>
              <a:rPr lang="fi-FI" altLang="sv-FI" dirty="0" err="1"/>
              <a:t>beskt</a:t>
            </a:r>
            <a:r>
              <a:rPr lang="fi-FI" altLang="sv-FI" dirty="0"/>
              <a:t>)</a:t>
            </a:r>
          </a:p>
          <a:p>
            <a:endParaRPr lang="sv-FI" dirty="0"/>
          </a:p>
        </p:txBody>
      </p:sp>
      <p:sp>
        <p:nvSpPr>
          <p:cNvPr id="4" name="Slide Number Placeholder 3"/>
          <p:cNvSpPr>
            <a:spLocks noGrp="1"/>
          </p:cNvSpPr>
          <p:nvPr>
            <p:ph type="sldNum" sz="quarter" idx="10"/>
          </p:nvPr>
        </p:nvSpPr>
        <p:spPr/>
        <p:txBody>
          <a:bodyPr/>
          <a:lstStyle/>
          <a:p>
            <a:pPr>
              <a:defRPr/>
            </a:pPr>
            <a:fld id="{AA8AE509-8D44-474B-AD12-EA3571DC9BB3}" type="slidenum">
              <a:rPr lang="en-US" smtClean="0"/>
              <a:pPr>
                <a:defRPr/>
              </a:pPr>
              <a:t>6</a:t>
            </a:fld>
            <a:endParaRPr lang="en-US" dirty="0"/>
          </a:p>
        </p:txBody>
      </p:sp>
    </p:spTree>
    <p:extLst>
      <p:ext uri="{BB962C8B-B14F-4D97-AF65-F5344CB8AC3E}">
        <p14:creationId xmlns:p14="http://schemas.microsoft.com/office/powerpoint/2010/main" val="207906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accent2"/>
              </a:buClr>
            </a:pPr>
            <a:r>
              <a:rPr lang="sv-SE" altLang="sv-FI" sz="1200" dirty="0"/>
              <a:t>Skapad av fransmannen Jacques </a:t>
            </a:r>
            <a:r>
              <a:rPr lang="sv-SE" altLang="sv-FI" sz="1200" dirty="0" err="1"/>
              <a:t>Puisais</a:t>
            </a:r>
            <a:endParaRPr lang="sv-SE" altLang="sv-FI" sz="1200" dirty="0"/>
          </a:p>
          <a:p>
            <a:pPr eaLnBrk="1" hangingPunct="1">
              <a:buClr>
                <a:schemeClr val="accent2"/>
              </a:buClr>
            </a:pPr>
            <a:r>
              <a:rPr lang="sv-SE" altLang="sv-FI" sz="1200" dirty="0" err="1"/>
              <a:t>Sapere</a:t>
            </a:r>
            <a:r>
              <a:rPr lang="sv-SE" altLang="sv-FI" sz="1200" dirty="0"/>
              <a:t> är latin och betyder ”att smaka, känna”</a:t>
            </a:r>
          </a:p>
          <a:p>
            <a:pPr eaLnBrk="1" hangingPunct="1">
              <a:buClr>
                <a:schemeClr val="accent2"/>
              </a:buClr>
            </a:pPr>
            <a:r>
              <a:rPr lang="sv-SE" altLang="sv-FI" sz="1200" dirty="0"/>
              <a:t>Arbeta mot den smaklikriktning som uppstått i västvärden</a:t>
            </a:r>
          </a:p>
          <a:p>
            <a:pPr eaLnBrk="1" hangingPunct="1">
              <a:buClr>
                <a:schemeClr val="accent2"/>
              </a:buClr>
            </a:pPr>
            <a:r>
              <a:rPr lang="sv-SE" altLang="sv-FI" sz="1200" dirty="0"/>
              <a:t>Barnen har allt svårare att acceptera olika smaker, Tex. beska och syrliga</a:t>
            </a:r>
          </a:p>
          <a:p>
            <a:pPr eaLnBrk="1" hangingPunct="1">
              <a:buClr>
                <a:schemeClr val="accent2"/>
              </a:buClr>
            </a:pPr>
            <a:r>
              <a:rPr lang="sv-SE" altLang="sv-FI" sz="1200" dirty="0"/>
              <a:t>Smakklasser började i Frankrike 1972</a:t>
            </a:r>
          </a:p>
          <a:p>
            <a:pPr eaLnBrk="1" hangingPunct="1">
              <a:buClr>
                <a:schemeClr val="accent2"/>
              </a:buClr>
            </a:pPr>
            <a:r>
              <a:rPr lang="sv-SE" altLang="sv-FI" sz="1200" dirty="0"/>
              <a:t>1994 kom metoden till Sverige och fick positiv respons, bland annat Livsmedelsverket har skrivit en bra lärarhandledning</a:t>
            </a:r>
          </a:p>
          <a:p>
            <a:pPr eaLnBrk="1" hangingPunct="1">
              <a:buClr>
                <a:schemeClr val="accent2"/>
              </a:buClr>
            </a:pPr>
            <a:r>
              <a:rPr lang="sv-SE" altLang="sv-FI" sz="1200" dirty="0"/>
              <a:t>Metoden har också används i Finland bland annat i Jyväskylä 2004-2005. </a:t>
            </a:r>
            <a:r>
              <a:rPr lang="sv-SE" altLang="sv-FI" sz="1200" dirty="0" err="1"/>
              <a:t>Salapoliisikoira</a:t>
            </a:r>
            <a:r>
              <a:rPr lang="sv-SE" altLang="sv-FI" sz="1200" dirty="0"/>
              <a:t> </a:t>
            </a:r>
            <a:r>
              <a:rPr lang="sv-SE" altLang="sv-FI" sz="1200" dirty="0" err="1"/>
              <a:t>sapere</a:t>
            </a:r>
            <a:r>
              <a:rPr lang="sv-SE" altLang="sv-FI" sz="1200" dirty="0"/>
              <a:t> ja </a:t>
            </a:r>
            <a:r>
              <a:rPr lang="sv-SE" altLang="sv-FI" sz="1200" dirty="0" err="1"/>
              <a:t>koekeittiö</a:t>
            </a:r>
            <a:endParaRPr lang="en-US" altLang="sv-FI" sz="1200" dirty="0"/>
          </a:p>
          <a:p>
            <a:endParaRPr lang="sv-FI" dirty="0"/>
          </a:p>
        </p:txBody>
      </p:sp>
      <p:sp>
        <p:nvSpPr>
          <p:cNvPr id="4" name="Slide Number Placeholder 3"/>
          <p:cNvSpPr>
            <a:spLocks noGrp="1"/>
          </p:cNvSpPr>
          <p:nvPr>
            <p:ph type="sldNum" sz="quarter" idx="10"/>
          </p:nvPr>
        </p:nvSpPr>
        <p:spPr/>
        <p:txBody>
          <a:bodyPr/>
          <a:lstStyle/>
          <a:p>
            <a:pPr>
              <a:defRPr/>
            </a:pPr>
            <a:fld id="{AA8AE509-8D44-474B-AD12-EA3571DC9BB3}" type="slidenum">
              <a:rPr lang="en-US" smtClean="0"/>
              <a:pPr>
                <a:defRPr/>
              </a:pPr>
              <a:t>7</a:t>
            </a:fld>
            <a:endParaRPr lang="en-US"/>
          </a:p>
        </p:txBody>
      </p:sp>
    </p:spTree>
    <p:extLst>
      <p:ext uri="{BB962C8B-B14F-4D97-AF65-F5344CB8AC3E}">
        <p14:creationId xmlns:p14="http://schemas.microsoft.com/office/powerpoint/2010/main" val="401676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10"/>
          </p:nvPr>
        </p:nvSpPr>
        <p:spPr/>
        <p:txBody>
          <a:bodyPr/>
          <a:lstStyle/>
          <a:p>
            <a:pPr>
              <a:defRPr/>
            </a:pPr>
            <a:fld id="{AA8AE509-8D44-474B-AD12-EA3571DC9BB3}" type="slidenum">
              <a:rPr lang="en-US" smtClean="0"/>
              <a:pPr>
                <a:defRPr/>
              </a:pPr>
              <a:t>8</a:t>
            </a:fld>
            <a:endParaRPr lang="en-US"/>
          </a:p>
        </p:txBody>
      </p:sp>
    </p:spTree>
    <p:extLst>
      <p:ext uri="{BB962C8B-B14F-4D97-AF65-F5344CB8AC3E}">
        <p14:creationId xmlns:p14="http://schemas.microsoft.com/office/powerpoint/2010/main" val="100970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ÖVNING: Gallup, tabeller, synliggöra i klassen, matematiken. Egen liten undersökning, kanske sätta på väggen i klassen. Laga fruktsallad tillsammans på favoritfrukter eller något med favoritgrönsaker. </a:t>
            </a:r>
          </a:p>
        </p:txBody>
      </p:sp>
      <p:sp>
        <p:nvSpPr>
          <p:cNvPr id="4" name="Platshållare för bildnummer 3"/>
          <p:cNvSpPr>
            <a:spLocks noGrp="1"/>
          </p:cNvSpPr>
          <p:nvPr>
            <p:ph type="sldNum" sz="quarter" idx="5"/>
          </p:nvPr>
        </p:nvSpPr>
        <p:spPr/>
        <p:txBody>
          <a:bodyPr/>
          <a:lstStyle/>
          <a:p>
            <a:fld id="{5C803305-2265-4014-B972-49E8CAD89783}" type="slidenum">
              <a:rPr lang="sv-FI" smtClean="0"/>
              <a:t>9</a:t>
            </a:fld>
            <a:endParaRPr lang="sv-FI"/>
          </a:p>
        </p:txBody>
      </p:sp>
    </p:spTree>
    <p:extLst>
      <p:ext uri="{BB962C8B-B14F-4D97-AF65-F5344CB8AC3E}">
        <p14:creationId xmlns:p14="http://schemas.microsoft.com/office/powerpoint/2010/main" val="239938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ÖVNING: Sätt in en frukt eller grönsak i den hemliga påsen. Fortsätt leken med nya grönsaker eller frukter så länge det är roligt. </a:t>
            </a:r>
            <a:r>
              <a:rPr lang="sv-FI" b="1" dirty="0"/>
              <a:t>Sätta in en bild. </a:t>
            </a:r>
          </a:p>
        </p:txBody>
      </p:sp>
      <p:sp>
        <p:nvSpPr>
          <p:cNvPr id="4" name="Platshållare för bildnummer 3"/>
          <p:cNvSpPr>
            <a:spLocks noGrp="1"/>
          </p:cNvSpPr>
          <p:nvPr>
            <p:ph type="sldNum" sz="quarter" idx="5"/>
          </p:nvPr>
        </p:nvSpPr>
        <p:spPr/>
        <p:txBody>
          <a:bodyPr/>
          <a:lstStyle/>
          <a:p>
            <a:fld id="{5C803305-2265-4014-B972-49E8CAD89783}" type="slidenum">
              <a:rPr lang="sv-FI" smtClean="0"/>
              <a:t>10</a:t>
            </a:fld>
            <a:endParaRPr lang="sv-FI"/>
          </a:p>
        </p:txBody>
      </p:sp>
    </p:spTree>
    <p:extLst>
      <p:ext uri="{BB962C8B-B14F-4D97-AF65-F5344CB8AC3E}">
        <p14:creationId xmlns:p14="http://schemas.microsoft.com/office/powerpoint/2010/main" val="403787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1" name="Rectangle 20"/>
          <p:cNvSpPr/>
          <p:nvPr/>
        </p:nvSpPr>
        <p:spPr>
          <a:xfrm>
            <a:off x="3219451" y="0"/>
            <a:ext cx="8972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ctrTitle"/>
          </p:nvPr>
        </p:nvSpPr>
        <p:spPr>
          <a:xfrm>
            <a:off x="3924793" y="2274398"/>
            <a:ext cx="8009907" cy="1250579"/>
          </a:xfrm>
        </p:spPr>
        <p:txBody>
          <a:bodyPr lIns="0" rIns="0" anchor="t">
            <a:normAutofit/>
          </a:bodyPr>
          <a:lstStyle>
            <a:lvl1pPr algn="l">
              <a:defRPr sz="4800"/>
            </a:lvl1pPr>
          </a:lstStyle>
          <a:p>
            <a:r>
              <a:rPr lang="en-US"/>
              <a:t>Click to edit Master title style</a:t>
            </a:r>
            <a:endParaRPr lang="sv-FI" dirty="0"/>
          </a:p>
        </p:txBody>
      </p:sp>
      <p:sp>
        <p:nvSpPr>
          <p:cNvPr id="3" name="Subtitle 2"/>
          <p:cNvSpPr>
            <a:spLocks noGrp="1"/>
          </p:cNvSpPr>
          <p:nvPr>
            <p:ph type="subTitle" idx="1"/>
          </p:nvPr>
        </p:nvSpPr>
        <p:spPr>
          <a:xfrm>
            <a:off x="3924793" y="3602038"/>
            <a:ext cx="8009907" cy="1655762"/>
          </a:xfrm>
        </p:spPr>
        <p:txBody>
          <a:bodyPr lIns="0" rIns="0" bIns="0">
            <a:normAutofit/>
          </a:bodyPr>
          <a:lstStyle>
            <a:lvl1pPr marL="0" indent="0" algn="l">
              <a:buNone/>
              <a:defRPr sz="1600">
                <a:solidFill>
                  <a:schemeClr val="accent1"/>
                </a:solidFill>
                <a:latin typeface="Georgia" panose="020405020504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sv-FI" dirty="0"/>
          </a:p>
        </p:txBody>
      </p:sp>
      <p:sp>
        <p:nvSpPr>
          <p:cNvPr id="16" name="Text Placeholder 15"/>
          <p:cNvSpPr>
            <a:spLocks noGrp="1"/>
          </p:cNvSpPr>
          <p:nvPr>
            <p:ph type="body" sz="quarter" idx="10" hasCustomPrompt="1"/>
          </p:nvPr>
        </p:nvSpPr>
        <p:spPr>
          <a:xfrm>
            <a:off x="4667253" y="294633"/>
            <a:ext cx="2855913" cy="1685132"/>
          </a:xfrm>
        </p:spPr>
        <p:txBody>
          <a:bodyPr lIns="0" rIns="0">
            <a:normAutofit/>
          </a:bodyPr>
          <a:lstStyle>
            <a:lvl1pPr marL="0" indent="0">
              <a:lnSpc>
                <a:spcPts val="1700"/>
              </a:lnSpc>
              <a:buFontTx/>
              <a:buNone/>
              <a:defRPr sz="1600" baseline="0">
                <a:solidFill>
                  <a:schemeClr val="accent1"/>
                </a:solidFill>
                <a:latin typeface="Georgia" panose="02040502050405020303" pitchFamily="18" charset="0"/>
              </a:defRPr>
            </a:lvl1pPr>
            <a:lvl2pPr marL="457189" indent="0">
              <a:buFontTx/>
              <a:buNone/>
              <a:defRPr sz="1600">
                <a:solidFill>
                  <a:schemeClr val="accent1"/>
                </a:solidFill>
                <a:latin typeface="Georgia" panose="02040502050405020303" pitchFamily="18" charset="0"/>
              </a:defRPr>
            </a:lvl2pPr>
            <a:lvl3pPr marL="914377" indent="0">
              <a:buFontTx/>
              <a:buNone/>
              <a:defRPr sz="1600">
                <a:solidFill>
                  <a:schemeClr val="accent1"/>
                </a:solidFill>
                <a:latin typeface="Georgia" panose="02040502050405020303" pitchFamily="18" charset="0"/>
              </a:defRPr>
            </a:lvl3pPr>
            <a:lvl4pPr marL="1371566" indent="0">
              <a:buFontTx/>
              <a:buNone/>
              <a:defRPr sz="1600">
                <a:solidFill>
                  <a:schemeClr val="accent1"/>
                </a:solidFill>
                <a:latin typeface="Georgia" panose="02040502050405020303" pitchFamily="18" charset="0"/>
              </a:defRPr>
            </a:lvl4pPr>
            <a:lvl5pPr marL="1828754" indent="0">
              <a:buFontTx/>
              <a:buNone/>
              <a:defRPr sz="1600">
                <a:solidFill>
                  <a:schemeClr val="accent1"/>
                </a:solidFill>
                <a:latin typeface="Georgia" panose="02040502050405020303" pitchFamily="18" charset="0"/>
              </a:defRPr>
            </a:lvl5pPr>
          </a:lstStyle>
          <a:p>
            <a:pPr lvl="0"/>
            <a:r>
              <a:rPr lang="en-US" dirty="0"/>
              <a:t>Datum </a:t>
            </a:r>
            <a:r>
              <a:rPr lang="en-US" dirty="0" err="1"/>
              <a:t>och</a:t>
            </a:r>
            <a:r>
              <a:rPr lang="en-US" dirty="0"/>
              <a:t> </a:t>
            </a:r>
            <a:r>
              <a:rPr lang="en-US" dirty="0" err="1"/>
              <a:t>innehåll</a:t>
            </a:r>
            <a:endParaRPr lang="en-US" dirty="0"/>
          </a:p>
        </p:txBody>
      </p:sp>
      <p:sp>
        <p:nvSpPr>
          <p:cNvPr id="20" name="Picture Placeholder 19"/>
          <p:cNvSpPr>
            <a:spLocks noGrp="1"/>
          </p:cNvSpPr>
          <p:nvPr>
            <p:ph type="pic" sz="quarter" idx="11"/>
          </p:nvPr>
        </p:nvSpPr>
        <p:spPr>
          <a:xfrm>
            <a:off x="1" y="0"/>
            <a:ext cx="3219451" cy="6858000"/>
          </a:xfrm>
        </p:spPr>
        <p:txBody>
          <a:bodyPr/>
          <a:lstStyle/>
          <a:p>
            <a:r>
              <a:rPr lang="en-US"/>
              <a:t>Click icon to add picture</a:t>
            </a:r>
            <a:endParaRPr lang="sv-FI"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61" y="294633"/>
            <a:ext cx="1405363" cy="150844"/>
          </a:xfrm>
          <a:prstGeom prst="rect">
            <a:avLst/>
          </a:prstGeom>
        </p:spPr>
      </p:pic>
    </p:spTree>
    <p:extLst>
      <p:ext uri="{BB962C8B-B14F-4D97-AF65-F5344CB8AC3E}">
        <p14:creationId xmlns:p14="http://schemas.microsoft.com/office/powerpoint/2010/main" val="216391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Date Placeholder 3"/>
          <p:cNvSpPr>
            <a:spLocks noGrp="1"/>
          </p:cNvSpPr>
          <p:nvPr>
            <p:ph type="dt" sz="half" idx="10"/>
          </p:nvPr>
        </p:nvSpPr>
        <p:spPr/>
        <p:txBody>
          <a:bodyPr/>
          <a:lstStyle>
            <a:lvl1pPr>
              <a:defRPr/>
            </a:lvl1pPr>
          </a:lstStyle>
          <a:p>
            <a:pPr>
              <a:defRPr/>
            </a:pPr>
            <a:fld id="{6667B17A-707F-4EFC-B891-C2B01CFB6F35}" type="datetime1">
              <a:rPr lang="sv-FI" smtClean="0"/>
              <a:t>19-08-2021</a:t>
            </a:fld>
            <a:endParaRPr lang="en-US"/>
          </a:p>
        </p:txBody>
      </p:sp>
      <p:sp>
        <p:nvSpPr>
          <p:cNvPr id="4" name="Footer Placeholder 4"/>
          <p:cNvSpPr>
            <a:spLocks noGrp="1"/>
          </p:cNvSpPr>
          <p:nvPr>
            <p:ph type="ftr" sz="quarter" idx="11"/>
          </p:nvPr>
        </p:nvSpPr>
        <p:spPr/>
        <p:txBody>
          <a:bodyPr/>
          <a:lstStyle>
            <a:lvl1pPr>
              <a:defRPr/>
            </a:lvl1pPr>
          </a:lstStyle>
          <a:p>
            <a:pPr>
              <a:defRPr/>
            </a:pPr>
            <a:r>
              <a:rPr lang="sv-FI"/>
              <a:t>Folkhälsans Förbund rf. år 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ED504904-A53F-4D43-92E8-03A3B59F6239}" type="slidenum">
              <a:rPr lang="en-US"/>
              <a:pPr>
                <a:defRPr/>
              </a:pPr>
              <a:t>‹#›</a:t>
            </a:fld>
            <a:endParaRPr lang="en-US"/>
          </a:p>
        </p:txBody>
      </p:sp>
    </p:spTree>
    <p:extLst>
      <p:ext uri="{BB962C8B-B14F-4D97-AF65-F5344CB8AC3E}">
        <p14:creationId xmlns:p14="http://schemas.microsoft.com/office/powerpoint/2010/main" val="3889126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1" name="Rectangle 20"/>
          <p:cNvSpPr/>
          <p:nvPr userDrawn="1"/>
        </p:nvSpPr>
        <p:spPr>
          <a:xfrm>
            <a:off x="3219451" y="0"/>
            <a:ext cx="8972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ctrTitle"/>
          </p:nvPr>
        </p:nvSpPr>
        <p:spPr>
          <a:xfrm>
            <a:off x="3924793" y="2274398"/>
            <a:ext cx="8009907" cy="1250579"/>
          </a:xfrm>
        </p:spPr>
        <p:txBody>
          <a:bodyPr lIns="0" rIns="0" anchor="t">
            <a:normAutofit/>
          </a:bodyPr>
          <a:lstStyle>
            <a:lvl1pPr algn="l">
              <a:defRPr sz="4800"/>
            </a:lvl1pPr>
          </a:lstStyle>
          <a:p>
            <a:r>
              <a:rPr lang="sv-SE"/>
              <a:t>Klicka här för att ändra mall för rubrikformat</a:t>
            </a:r>
            <a:endParaRPr lang="sv-FI" dirty="0"/>
          </a:p>
        </p:txBody>
      </p:sp>
      <p:sp>
        <p:nvSpPr>
          <p:cNvPr id="3" name="Subtitle 2"/>
          <p:cNvSpPr>
            <a:spLocks noGrp="1"/>
          </p:cNvSpPr>
          <p:nvPr>
            <p:ph type="subTitle" idx="1"/>
          </p:nvPr>
        </p:nvSpPr>
        <p:spPr>
          <a:xfrm>
            <a:off x="3924793" y="3602038"/>
            <a:ext cx="8009907" cy="1655762"/>
          </a:xfrm>
        </p:spPr>
        <p:txBody>
          <a:bodyPr lIns="0" rIns="0" bIns="0">
            <a:normAutofit/>
          </a:bodyPr>
          <a:lstStyle>
            <a:lvl1pPr marL="0" indent="0" algn="l">
              <a:buNone/>
              <a:defRPr sz="1600">
                <a:solidFill>
                  <a:schemeClr val="accent1"/>
                </a:solidFill>
                <a:latin typeface="Georgia" panose="020405020504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sv-FI" dirty="0"/>
          </a:p>
        </p:txBody>
      </p:sp>
      <p:sp>
        <p:nvSpPr>
          <p:cNvPr id="16" name="Text Placeholder 15"/>
          <p:cNvSpPr>
            <a:spLocks noGrp="1"/>
          </p:cNvSpPr>
          <p:nvPr>
            <p:ph type="body" sz="quarter" idx="10" hasCustomPrompt="1"/>
          </p:nvPr>
        </p:nvSpPr>
        <p:spPr>
          <a:xfrm>
            <a:off x="4667253" y="294633"/>
            <a:ext cx="2855913" cy="1685132"/>
          </a:xfrm>
        </p:spPr>
        <p:txBody>
          <a:bodyPr lIns="0" rIns="0">
            <a:normAutofit/>
          </a:bodyPr>
          <a:lstStyle>
            <a:lvl1pPr marL="0" indent="0">
              <a:lnSpc>
                <a:spcPts val="1700"/>
              </a:lnSpc>
              <a:buFontTx/>
              <a:buNone/>
              <a:defRPr sz="1600" baseline="0">
                <a:solidFill>
                  <a:schemeClr val="accent1"/>
                </a:solidFill>
                <a:latin typeface="Georgia" panose="02040502050405020303" pitchFamily="18" charset="0"/>
              </a:defRPr>
            </a:lvl1pPr>
            <a:lvl2pPr marL="457189" indent="0">
              <a:buFontTx/>
              <a:buNone/>
              <a:defRPr sz="1600">
                <a:solidFill>
                  <a:schemeClr val="accent1"/>
                </a:solidFill>
                <a:latin typeface="Georgia" panose="02040502050405020303" pitchFamily="18" charset="0"/>
              </a:defRPr>
            </a:lvl2pPr>
            <a:lvl3pPr marL="914377" indent="0">
              <a:buFontTx/>
              <a:buNone/>
              <a:defRPr sz="1600">
                <a:solidFill>
                  <a:schemeClr val="accent1"/>
                </a:solidFill>
                <a:latin typeface="Georgia" panose="02040502050405020303" pitchFamily="18" charset="0"/>
              </a:defRPr>
            </a:lvl3pPr>
            <a:lvl4pPr marL="1371566" indent="0">
              <a:buFontTx/>
              <a:buNone/>
              <a:defRPr sz="1600">
                <a:solidFill>
                  <a:schemeClr val="accent1"/>
                </a:solidFill>
                <a:latin typeface="Georgia" panose="02040502050405020303" pitchFamily="18" charset="0"/>
              </a:defRPr>
            </a:lvl4pPr>
            <a:lvl5pPr marL="1828754" indent="0">
              <a:buFontTx/>
              <a:buNone/>
              <a:defRPr sz="1600">
                <a:solidFill>
                  <a:schemeClr val="accent1"/>
                </a:solidFill>
                <a:latin typeface="Georgia" panose="02040502050405020303" pitchFamily="18" charset="0"/>
              </a:defRPr>
            </a:lvl5pPr>
          </a:lstStyle>
          <a:p>
            <a:pPr lvl="0"/>
            <a:r>
              <a:rPr lang="en-US" dirty="0"/>
              <a:t>Datum </a:t>
            </a:r>
            <a:r>
              <a:rPr lang="en-US" dirty="0" err="1"/>
              <a:t>och</a:t>
            </a:r>
            <a:r>
              <a:rPr lang="en-US" dirty="0"/>
              <a:t> </a:t>
            </a:r>
            <a:r>
              <a:rPr lang="en-US" dirty="0" err="1"/>
              <a:t>innehåll</a:t>
            </a:r>
            <a:endParaRPr lang="en-US" dirty="0"/>
          </a:p>
        </p:txBody>
      </p:sp>
      <p:sp>
        <p:nvSpPr>
          <p:cNvPr id="7" name="Picture Placeholder 19"/>
          <p:cNvSpPr>
            <a:spLocks noGrp="1"/>
          </p:cNvSpPr>
          <p:nvPr>
            <p:ph type="pic" sz="quarter" idx="11"/>
          </p:nvPr>
        </p:nvSpPr>
        <p:spPr>
          <a:xfrm>
            <a:off x="0" y="767817"/>
            <a:ext cx="3219451" cy="6090183"/>
          </a:xfrm>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103670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p:cNvSpPr/>
          <p:nvPr userDrawn="1"/>
        </p:nvSpPr>
        <p:spPr>
          <a:xfrm>
            <a:off x="3219450" y="0"/>
            <a:ext cx="90725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3" name="Content Placeholder 2"/>
          <p:cNvSpPr>
            <a:spLocks noGrp="1"/>
          </p:cNvSpPr>
          <p:nvPr>
            <p:ph idx="1"/>
          </p:nvPr>
        </p:nvSpPr>
        <p:spPr>
          <a:xfrm>
            <a:off x="4657971" y="2000739"/>
            <a:ext cx="6866261" cy="4160594"/>
          </a:xfrm>
        </p:spPr>
        <p:txBody>
          <a:bodyPr tIns="0" bIns="0">
            <a:noAutofit/>
          </a:bodyPr>
          <a:lstStyle>
            <a:lvl1pPr>
              <a:spcBef>
                <a:spcPts val="0"/>
              </a:spcBef>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FI" dirty="0"/>
          </a:p>
        </p:txBody>
      </p:sp>
      <p:sp>
        <p:nvSpPr>
          <p:cNvPr id="4" name="Title 3"/>
          <p:cNvSpPr>
            <a:spLocks noGrp="1"/>
          </p:cNvSpPr>
          <p:nvPr>
            <p:ph type="title"/>
          </p:nvPr>
        </p:nvSpPr>
        <p:spPr>
          <a:xfrm>
            <a:off x="4657971" y="656135"/>
            <a:ext cx="6866261" cy="1039808"/>
          </a:xfrm>
        </p:spPr>
        <p:txBody>
          <a:bodyPr tIns="0" bIns="0"/>
          <a:lstStyle/>
          <a:p>
            <a:r>
              <a:rPr lang="sv-SE"/>
              <a:t>Klicka här för att ändra mall för rubrikformat</a:t>
            </a:r>
            <a:endParaRPr lang="sv-FI" dirty="0"/>
          </a:p>
        </p:txBody>
      </p:sp>
      <p:sp>
        <p:nvSpPr>
          <p:cNvPr id="6" name="Picture Placeholder 19"/>
          <p:cNvSpPr>
            <a:spLocks noGrp="1"/>
          </p:cNvSpPr>
          <p:nvPr>
            <p:ph type="pic" sz="quarter" idx="11"/>
          </p:nvPr>
        </p:nvSpPr>
        <p:spPr>
          <a:xfrm>
            <a:off x="0" y="774303"/>
            <a:ext cx="3219451" cy="6083697"/>
          </a:xfrm>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39786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3427254"/>
            <a:ext cx="12292048" cy="3430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8" name="Picture Placeholder 19"/>
          <p:cNvSpPr>
            <a:spLocks noGrp="1"/>
          </p:cNvSpPr>
          <p:nvPr>
            <p:ph type="pic" sz="quarter" idx="11"/>
          </p:nvPr>
        </p:nvSpPr>
        <p:spPr>
          <a:xfrm>
            <a:off x="1258637" y="2000739"/>
            <a:ext cx="2156561" cy="3213435"/>
          </a:xfrm>
        </p:spPr>
        <p:txBody>
          <a:bodyPr/>
          <a:lstStyle/>
          <a:p>
            <a:r>
              <a:rPr lang="sv-SE"/>
              <a:t>Klicka på ikonen för att lägga till en bild</a:t>
            </a:r>
            <a:endParaRPr lang="sv-FI" dirty="0"/>
          </a:p>
        </p:txBody>
      </p:sp>
      <p:sp>
        <p:nvSpPr>
          <p:cNvPr id="4" name="Title 3"/>
          <p:cNvSpPr>
            <a:spLocks noGrp="1"/>
          </p:cNvSpPr>
          <p:nvPr>
            <p:ph type="title"/>
          </p:nvPr>
        </p:nvSpPr>
        <p:spPr>
          <a:xfrm>
            <a:off x="344237" y="656135"/>
            <a:ext cx="6866261" cy="1039808"/>
          </a:xfrm>
        </p:spPr>
        <p:txBody>
          <a:bodyPr tIns="0" bIns="0"/>
          <a:lstStyle/>
          <a:p>
            <a:r>
              <a:rPr lang="sv-SE"/>
              <a:t>Klicka här för att ändra mall för rubrikformat</a:t>
            </a:r>
            <a:endParaRPr lang="sv-FI" dirty="0"/>
          </a:p>
        </p:txBody>
      </p:sp>
      <p:sp>
        <p:nvSpPr>
          <p:cNvPr id="9" name="Picture Placeholder 19"/>
          <p:cNvSpPr>
            <a:spLocks noGrp="1"/>
          </p:cNvSpPr>
          <p:nvPr>
            <p:ph type="pic" sz="quarter" idx="12"/>
          </p:nvPr>
        </p:nvSpPr>
        <p:spPr>
          <a:xfrm>
            <a:off x="3766415" y="2000738"/>
            <a:ext cx="2156561" cy="3213435"/>
          </a:xfrm>
        </p:spPr>
        <p:txBody>
          <a:bodyPr/>
          <a:lstStyle/>
          <a:p>
            <a:r>
              <a:rPr lang="sv-SE"/>
              <a:t>Klicka på ikonen för att lägga till en bild</a:t>
            </a:r>
            <a:endParaRPr lang="sv-FI" dirty="0"/>
          </a:p>
        </p:txBody>
      </p:sp>
      <p:sp>
        <p:nvSpPr>
          <p:cNvPr id="10" name="Picture Placeholder 19"/>
          <p:cNvSpPr>
            <a:spLocks noGrp="1"/>
          </p:cNvSpPr>
          <p:nvPr>
            <p:ph type="pic" sz="quarter" idx="13"/>
          </p:nvPr>
        </p:nvSpPr>
        <p:spPr>
          <a:xfrm>
            <a:off x="6274193" y="2000738"/>
            <a:ext cx="2156561" cy="3213435"/>
          </a:xfrm>
        </p:spPr>
        <p:txBody>
          <a:bodyPr/>
          <a:lstStyle/>
          <a:p>
            <a:r>
              <a:rPr lang="sv-SE"/>
              <a:t>Klicka på ikonen för att lägga till en bild</a:t>
            </a:r>
            <a:endParaRPr lang="sv-FI" dirty="0"/>
          </a:p>
        </p:txBody>
      </p:sp>
      <p:sp>
        <p:nvSpPr>
          <p:cNvPr id="11" name="Picture Placeholder 19"/>
          <p:cNvSpPr>
            <a:spLocks noGrp="1"/>
          </p:cNvSpPr>
          <p:nvPr>
            <p:ph type="pic" sz="quarter" idx="14"/>
          </p:nvPr>
        </p:nvSpPr>
        <p:spPr>
          <a:xfrm>
            <a:off x="8781971" y="2000737"/>
            <a:ext cx="2156561" cy="3213435"/>
          </a:xfrm>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2039056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flipH="1">
            <a:off x="0" y="0"/>
            <a:ext cx="32194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3" name="Content Placeholder 2"/>
          <p:cNvSpPr>
            <a:spLocks noGrp="1"/>
          </p:cNvSpPr>
          <p:nvPr>
            <p:ph idx="1"/>
          </p:nvPr>
        </p:nvSpPr>
        <p:spPr/>
        <p:txBody>
          <a:bodyPr tIns="0" bIns="0">
            <a:noAutofit/>
          </a:bodyPr>
          <a:lstStyle>
            <a:lvl1pPr>
              <a:spcBef>
                <a:spcPts val="0"/>
              </a:spcBef>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FI" dirty="0"/>
          </a:p>
        </p:txBody>
      </p:sp>
      <p:sp>
        <p:nvSpPr>
          <p:cNvPr id="4" name="Title 3"/>
          <p:cNvSpPr>
            <a:spLocks noGrp="1"/>
          </p:cNvSpPr>
          <p:nvPr>
            <p:ph type="title"/>
          </p:nvPr>
        </p:nvSpPr>
        <p:spPr/>
        <p:txBody>
          <a:bodyPr tIns="0" bIns="0"/>
          <a:lstStyle/>
          <a:p>
            <a:r>
              <a:rPr lang="sv-SE"/>
              <a:t>Klicka här för att ändra mall för rubrikformat</a:t>
            </a:r>
            <a:endParaRPr lang="sv-FI"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961" y="294632"/>
            <a:ext cx="2170119" cy="232929"/>
          </a:xfrm>
          <a:prstGeom prst="rect">
            <a:avLst/>
          </a:prstGeom>
        </p:spPr>
      </p:pic>
      <p:sp>
        <p:nvSpPr>
          <p:cNvPr id="11" name="Text Placeholder 10"/>
          <p:cNvSpPr>
            <a:spLocks noGrp="1"/>
          </p:cNvSpPr>
          <p:nvPr>
            <p:ph type="body" sz="quarter" idx="10"/>
          </p:nvPr>
        </p:nvSpPr>
        <p:spPr>
          <a:xfrm>
            <a:off x="436707" y="2000739"/>
            <a:ext cx="3119438" cy="2998787"/>
          </a:xfrm>
        </p:spPr>
        <p:txBody>
          <a:bodyPr/>
          <a:lstStyle>
            <a:lvl1pPr marL="0" indent="0">
              <a:buNone/>
              <a:defRPr sz="4400">
                <a:solidFill>
                  <a:schemeClr val="accent1"/>
                </a:solidFill>
                <a:latin typeface="CillaFHscript" pitchFamily="2" charset="-128"/>
                <a:ea typeface="CillaFHscript" pitchFamily="2" charset="-128"/>
                <a:cs typeface="CillaFHscript" pitchFamily="2" charset="-128"/>
              </a:defRPr>
            </a:lvl1pPr>
            <a:lvl2pPr marL="457189" indent="0">
              <a:buNone/>
              <a:defRPr/>
            </a:lvl2pPr>
            <a:lvl3pPr marL="914377" indent="0">
              <a:buNone/>
              <a:defRPr/>
            </a:lvl3pPr>
            <a:lvl4pPr marL="1371566" indent="0">
              <a:buNone/>
              <a:defRPr/>
            </a:lvl4pPr>
            <a:lvl5pPr marL="1828755" indent="0">
              <a:buNone/>
              <a:defRPr/>
            </a:lvl5pPr>
          </a:lstStyle>
          <a:p>
            <a:pPr lvl="0"/>
            <a:r>
              <a:rPr lang="sv-SE"/>
              <a:t>Redigera format för bakgrundstext</a:t>
            </a:r>
          </a:p>
        </p:txBody>
      </p:sp>
    </p:spTree>
    <p:extLst>
      <p:ext uri="{BB962C8B-B14F-4D97-AF65-F5344CB8AC3E}">
        <p14:creationId xmlns:p14="http://schemas.microsoft.com/office/powerpoint/2010/main" val="302125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FI"/>
          </a:p>
        </p:txBody>
      </p:sp>
      <p:sp>
        <p:nvSpPr>
          <p:cNvPr id="2" name="Title 1"/>
          <p:cNvSpPr>
            <a:spLocks noGrp="1"/>
          </p:cNvSpPr>
          <p:nvPr>
            <p:ph type="title"/>
          </p:nvPr>
        </p:nvSpPr>
        <p:spPr>
          <a:xfrm>
            <a:off x="1062891" y="1709742"/>
            <a:ext cx="10081847" cy="2852737"/>
          </a:xfrm>
        </p:spPr>
        <p:txBody>
          <a:bodyPr anchor="b"/>
          <a:lstStyle>
            <a:lvl1pPr>
              <a:defRPr sz="6000">
                <a:solidFill>
                  <a:schemeClr val="bg1"/>
                </a:solidFill>
              </a:defRPr>
            </a:lvl1pPr>
          </a:lstStyle>
          <a:p>
            <a:r>
              <a:rPr lang="sv-SE"/>
              <a:t>Klicka här för att ändra mall för rubrikformat</a:t>
            </a:r>
            <a:endParaRPr lang="sv-FI" dirty="0"/>
          </a:p>
        </p:txBody>
      </p:sp>
      <p:sp>
        <p:nvSpPr>
          <p:cNvPr id="3" name="Text Placeholder 2"/>
          <p:cNvSpPr>
            <a:spLocks noGrp="1"/>
          </p:cNvSpPr>
          <p:nvPr>
            <p:ph type="body" idx="1"/>
          </p:nvPr>
        </p:nvSpPr>
        <p:spPr>
          <a:xfrm>
            <a:off x="1062891" y="4589467"/>
            <a:ext cx="10081847" cy="1500187"/>
          </a:xfrm>
        </p:spPr>
        <p:txBody>
          <a:bodyPr/>
          <a:lstStyle>
            <a:lvl1pPr marL="0" indent="0">
              <a:buNone/>
              <a:defRPr sz="2400">
                <a:solidFill>
                  <a:schemeClr val="accent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70199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FI"/>
          </a:p>
        </p:txBody>
      </p:sp>
      <p:sp>
        <p:nvSpPr>
          <p:cNvPr id="2" name="Title 1"/>
          <p:cNvSpPr>
            <a:spLocks noGrp="1"/>
          </p:cNvSpPr>
          <p:nvPr>
            <p:ph type="title"/>
          </p:nvPr>
        </p:nvSpPr>
        <p:spPr>
          <a:xfrm>
            <a:off x="1062891" y="1709742"/>
            <a:ext cx="10081847" cy="2852737"/>
          </a:xfrm>
        </p:spPr>
        <p:txBody>
          <a:bodyPr anchor="b"/>
          <a:lstStyle>
            <a:lvl1pPr>
              <a:defRPr sz="6000">
                <a:solidFill>
                  <a:schemeClr val="bg1"/>
                </a:solidFill>
              </a:defRPr>
            </a:lvl1pPr>
          </a:lstStyle>
          <a:p>
            <a:r>
              <a:rPr lang="sv-SE"/>
              <a:t>Klicka här för att ändra mall för rubrikformat</a:t>
            </a:r>
            <a:endParaRPr lang="sv-FI" dirty="0"/>
          </a:p>
        </p:txBody>
      </p:sp>
      <p:sp>
        <p:nvSpPr>
          <p:cNvPr id="3" name="Text Placeholder 2"/>
          <p:cNvSpPr>
            <a:spLocks noGrp="1"/>
          </p:cNvSpPr>
          <p:nvPr>
            <p:ph type="body" idx="1"/>
          </p:nvPr>
        </p:nvSpPr>
        <p:spPr>
          <a:xfrm>
            <a:off x="1062891" y="4589467"/>
            <a:ext cx="10081847" cy="1500187"/>
          </a:xfrm>
        </p:spPr>
        <p:txBody>
          <a:bodyPr/>
          <a:lstStyle>
            <a:lvl1pPr marL="0" indent="0">
              <a:buNone/>
              <a:defRPr sz="2400">
                <a:solidFill>
                  <a:schemeClr val="accent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187887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FI"/>
          </a:p>
        </p:txBody>
      </p:sp>
      <p:sp>
        <p:nvSpPr>
          <p:cNvPr id="2" name="Title 1"/>
          <p:cNvSpPr>
            <a:spLocks noGrp="1"/>
          </p:cNvSpPr>
          <p:nvPr>
            <p:ph type="title"/>
          </p:nvPr>
        </p:nvSpPr>
        <p:spPr>
          <a:xfrm>
            <a:off x="1062891" y="1709742"/>
            <a:ext cx="10081847" cy="2852737"/>
          </a:xfrm>
        </p:spPr>
        <p:txBody>
          <a:bodyPr anchor="b"/>
          <a:lstStyle>
            <a:lvl1pPr>
              <a:defRPr sz="6000">
                <a:solidFill>
                  <a:schemeClr val="bg1"/>
                </a:solidFill>
              </a:defRPr>
            </a:lvl1pPr>
          </a:lstStyle>
          <a:p>
            <a:r>
              <a:rPr lang="sv-SE"/>
              <a:t>Klicka här för att ändra mall för rubrikformat</a:t>
            </a:r>
            <a:endParaRPr lang="sv-FI" dirty="0"/>
          </a:p>
        </p:txBody>
      </p:sp>
      <p:sp>
        <p:nvSpPr>
          <p:cNvPr id="3" name="Text Placeholder 2"/>
          <p:cNvSpPr>
            <a:spLocks noGrp="1"/>
          </p:cNvSpPr>
          <p:nvPr>
            <p:ph type="body" idx="1"/>
          </p:nvPr>
        </p:nvSpPr>
        <p:spPr>
          <a:xfrm>
            <a:off x="1062891" y="4589467"/>
            <a:ext cx="10081847" cy="1500187"/>
          </a:xfrm>
        </p:spPr>
        <p:txBody>
          <a:bodyPr/>
          <a:lstStyle>
            <a:lvl1pPr marL="0" indent="0">
              <a:buNone/>
              <a:defRPr sz="2400">
                <a:solidFill>
                  <a:schemeClr val="bg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543866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sv-SE"/>
              <a:t>Klicka på ikonen för att lägga till en bild</a:t>
            </a:r>
            <a:endParaRPr lang="sv-FI"/>
          </a:p>
        </p:txBody>
      </p:sp>
      <p:sp>
        <p:nvSpPr>
          <p:cNvPr id="2" name="Title 1"/>
          <p:cNvSpPr>
            <a:spLocks noGrp="1"/>
          </p:cNvSpPr>
          <p:nvPr>
            <p:ph type="title" hasCustomPrompt="1"/>
          </p:nvPr>
        </p:nvSpPr>
        <p:spPr>
          <a:xfrm>
            <a:off x="1062891" y="1709742"/>
            <a:ext cx="10081847" cy="2852737"/>
          </a:xfrm>
        </p:spPr>
        <p:txBody>
          <a:bodyPr anchor="b">
            <a:normAutofit/>
          </a:bodyPr>
          <a:lstStyle>
            <a:lvl1pPr algn="ctr">
              <a:defRPr sz="7200">
                <a:solidFill>
                  <a:schemeClr val="bg1"/>
                </a:solidFill>
                <a:latin typeface="CillaFHscript" pitchFamily="2" charset="-128"/>
                <a:ea typeface="CillaFHscript" pitchFamily="2" charset="-128"/>
                <a:cs typeface="CillaFHscript" pitchFamily="2" charset="-128"/>
              </a:defRPr>
            </a:lvl1pPr>
          </a:lstStyle>
          <a:p>
            <a:r>
              <a:rPr lang="en-US" dirty="0"/>
              <a:t>Cilla</a:t>
            </a:r>
            <a:endParaRPr lang="sv-FI" dirty="0"/>
          </a:p>
        </p:txBody>
      </p:sp>
      <p:sp>
        <p:nvSpPr>
          <p:cNvPr id="3" name="Text Placeholder 2"/>
          <p:cNvSpPr>
            <a:spLocks noGrp="1"/>
          </p:cNvSpPr>
          <p:nvPr>
            <p:ph type="body" idx="1"/>
          </p:nvPr>
        </p:nvSpPr>
        <p:spPr>
          <a:xfrm>
            <a:off x="1062891" y="4589467"/>
            <a:ext cx="10081847" cy="1500187"/>
          </a:xfrm>
        </p:spPr>
        <p:txBody>
          <a:bodyPr/>
          <a:lstStyle>
            <a:lvl1pPr marL="0" indent="0">
              <a:buNone/>
              <a:defRPr sz="2400">
                <a:solidFill>
                  <a:schemeClr val="bg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941825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12" name="Rectangle 11"/>
          <p:cNvSpPr/>
          <p:nvPr userDrawn="1"/>
        </p:nvSpPr>
        <p:spPr>
          <a:xfrm flipH="1">
            <a:off x="0" y="0"/>
            <a:ext cx="32248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title" hasCustomPrompt="1"/>
          </p:nvPr>
        </p:nvSpPr>
        <p:spPr>
          <a:xfrm>
            <a:off x="684054" y="1156392"/>
            <a:ext cx="3251841" cy="2272608"/>
          </a:xfrm>
        </p:spPr>
        <p:txBody>
          <a:bodyPr anchor="t" anchorCtr="0"/>
          <a:lstStyle>
            <a:lvl1pPr>
              <a:defRPr sz="3200"/>
            </a:lvl1pPr>
          </a:lstStyle>
          <a:p>
            <a:r>
              <a:rPr lang="en-US" dirty="0"/>
              <a:t>Plats </a:t>
            </a:r>
            <a:r>
              <a:rPr lang="en-US" dirty="0" err="1"/>
              <a:t>för</a:t>
            </a:r>
            <a:r>
              <a:rPr lang="en-US" dirty="0"/>
              <a:t> </a:t>
            </a:r>
            <a:r>
              <a:rPr lang="en-US" dirty="0" err="1"/>
              <a:t>längre</a:t>
            </a:r>
            <a:r>
              <a:rPr lang="en-US" dirty="0"/>
              <a:t> </a:t>
            </a:r>
            <a:r>
              <a:rPr lang="en-US" dirty="0" err="1"/>
              <a:t>rubrik</a:t>
            </a:r>
            <a:endParaRPr lang="sv-FI" dirty="0"/>
          </a:p>
        </p:txBody>
      </p:sp>
      <p:sp>
        <p:nvSpPr>
          <p:cNvPr id="3" name="Content Placeholder 2"/>
          <p:cNvSpPr>
            <a:spLocks noGrp="1"/>
          </p:cNvSpPr>
          <p:nvPr>
            <p:ph idx="1"/>
          </p:nvPr>
        </p:nvSpPr>
        <p:spPr>
          <a:xfrm>
            <a:off x="5377070" y="1156392"/>
            <a:ext cx="6140182" cy="4873625"/>
          </a:xfrm>
        </p:spPr>
        <p:txBody>
          <a:bodyPr wrap="squar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961" y="294632"/>
            <a:ext cx="2170119" cy="232929"/>
          </a:xfrm>
          <a:prstGeom prst="rect">
            <a:avLst/>
          </a:prstGeom>
        </p:spPr>
      </p:pic>
    </p:spTree>
    <p:extLst>
      <p:ext uri="{BB962C8B-B14F-4D97-AF65-F5344CB8AC3E}">
        <p14:creationId xmlns:p14="http://schemas.microsoft.com/office/powerpoint/2010/main" val="17562319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3219450" y="0"/>
            <a:ext cx="90725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3" name="Content Placeholder 2"/>
          <p:cNvSpPr>
            <a:spLocks noGrp="1"/>
          </p:cNvSpPr>
          <p:nvPr>
            <p:ph idx="1"/>
          </p:nvPr>
        </p:nvSpPr>
        <p:spPr>
          <a:xfrm>
            <a:off x="4657971" y="2000739"/>
            <a:ext cx="6866261" cy="4160594"/>
          </a:xfrm>
        </p:spPr>
        <p:txBody>
          <a:bodyPr tIns="0" bIns="0">
            <a:noAutofit/>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dirty="0"/>
          </a:p>
        </p:txBody>
      </p:sp>
      <p:sp>
        <p:nvSpPr>
          <p:cNvPr id="8" name="Picture Placeholder 19"/>
          <p:cNvSpPr>
            <a:spLocks noGrp="1"/>
          </p:cNvSpPr>
          <p:nvPr>
            <p:ph type="pic" sz="quarter" idx="11"/>
          </p:nvPr>
        </p:nvSpPr>
        <p:spPr>
          <a:xfrm>
            <a:off x="0" y="767817"/>
            <a:ext cx="3219451" cy="6090183"/>
          </a:xfrm>
        </p:spPr>
        <p:txBody>
          <a:bodyPr/>
          <a:lstStyle/>
          <a:p>
            <a:r>
              <a:rPr lang="en-US"/>
              <a:t>Click icon to add picture</a:t>
            </a:r>
            <a:endParaRPr lang="sv-FI" dirty="0"/>
          </a:p>
        </p:txBody>
      </p:sp>
      <p:sp>
        <p:nvSpPr>
          <p:cNvPr id="4" name="Title 3"/>
          <p:cNvSpPr>
            <a:spLocks noGrp="1"/>
          </p:cNvSpPr>
          <p:nvPr>
            <p:ph type="title"/>
          </p:nvPr>
        </p:nvSpPr>
        <p:spPr>
          <a:xfrm>
            <a:off x="4657971" y="656135"/>
            <a:ext cx="6866261" cy="1039808"/>
          </a:xfrm>
        </p:spPr>
        <p:txBody>
          <a:bodyPr tIns="0" bIns="0"/>
          <a:lstStyle/>
          <a:p>
            <a:r>
              <a:rPr lang="en-US"/>
              <a:t>Click to edit Master title style</a:t>
            </a:r>
            <a:endParaRPr lang="sv-FI" dirty="0"/>
          </a:p>
        </p:txBody>
      </p:sp>
    </p:spTree>
    <p:extLst>
      <p:ext uri="{BB962C8B-B14F-4D97-AF65-F5344CB8AC3E}">
        <p14:creationId xmlns:p14="http://schemas.microsoft.com/office/powerpoint/2010/main" val="2028778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2" name="Rectangle 11"/>
          <p:cNvSpPr/>
          <p:nvPr userDrawn="1"/>
        </p:nvSpPr>
        <p:spPr>
          <a:xfrm flipH="1">
            <a:off x="0" y="0"/>
            <a:ext cx="32248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title" hasCustomPrompt="1"/>
          </p:nvPr>
        </p:nvSpPr>
        <p:spPr>
          <a:xfrm>
            <a:off x="684054" y="1156392"/>
            <a:ext cx="1814841" cy="2272608"/>
          </a:xfrm>
        </p:spPr>
        <p:txBody>
          <a:bodyPr anchor="t" anchorCtr="0"/>
          <a:lstStyle>
            <a:lvl1pPr>
              <a:defRPr sz="3200"/>
            </a:lvl1pPr>
          </a:lstStyle>
          <a:p>
            <a:r>
              <a:rPr lang="en-US" dirty="0"/>
              <a:t>Plats </a:t>
            </a:r>
            <a:r>
              <a:rPr lang="en-US" dirty="0" err="1"/>
              <a:t>för</a:t>
            </a:r>
            <a:r>
              <a:rPr lang="en-US" dirty="0"/>
              <a:t> </a:t>
            </a:r>
            <a:r>
              <a:rPr lang="en-US" dirty="0" err="1"/>
              <a:t>längre</a:t>
            </a:r>
            <a:r>
              <a:rPr lang="en-US" dirty="0"/>
              <a:t> </a:t>
            </a:r>
            <a:r>
              <a:rPr lang="en-US" dirty="0" err="1"/>
              <a:t>rubrik</a:t>
            </a:r>
            <a:endParaRPr lang="sv-FI" dirty="0"/>
          </a:p>
        </p:txBody>
      </p:sp>
      <p:sp>
        <p:nvSpPr>
          <p:cNvPr id="5" name="Picture Placeholder 4"/>
          <p:cNvSpPr>
            <a:spLocks noGrp="1"/>
          </p:cNvSpPr>
          <p:nvPr>
            <p:ph type="pic" sz="quarter" idx="10"/>
          </p:nvPr>
        </p:nvSpPr>
        <p:spPr>
          <a:xfrm>
            <a:off x="3224213" y="0"/>
            <a:ext cx="8967787" cy="6858000"/>
          </a:xfrm>
        </p:spPr>
        <p:txBody>
          <a:bodyPr/>
          <a:lstStyle/>
          <a:p>
            <a:r>
              <a:rPr lang="sv-SE"/>
              <a:t>Klicka på ikonen för att lägga till en bild</a:t>
            </a:r>
            <a:endParaRPr lang="sv-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961" y="294632"/>
            <a:ext cx="2170119" cy="232929"/>
          </a:xfrm>
          <a:prstGeom prst="rect">
            <a:avLst/>
          </a:prstGeom>
        </p:spPr>
      </p:pic>
    </p:spTree>
    <p:extLst>
      <p:ext uri="{BB962C8B-B14F-4D97-AF65-F5344CB8AC3E}">
        <p14:creationId xmlns:p14="http://schemas.microsoft.com/office/powerpoint/2010/main" val="40945552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p:cNvSpPr/>
          <p:nvPr/>
        </p:nvSpPr>
        <p:spPr>
          <a:xfrm>
            <a:off x="0" y="3427254"/>
            <a:ext cx="12292048" cy="3430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8" name="Picture Placeholder 19"/>
          <p:cNvSpPr>
            <a:spLocks noGrp="1"/>
          </p:cNvSpPr>
          <p:nvPr>
            <p:ph type="pic" sz="quarter" idx="11"/>
          </p:nvPr>
        </p:nvSpPr>
        <p:spPr>
          <a:xfrm>
            <a:off x="1258637" y="2000739"/>
            <a:ext cx="2156561" cy="3213435"/>
          </a:xfrm>
        </p:spPr>
        <p:txBody>
          <a:bodyPr/>
          <a:lstStyle/>
          <a:p>
            <a:r>
              <a:rPr lang="en-US"/>
              <a:t>Click icon to add picture</a:t>
            </a:r>
            <a:endParaRPr lang="sv-FI" dirty="0"/>
          </a:p>
        </p:txBody>
      </p:sp>
      <p:sp>
        <p:nvSpPr>
          <p:cNvPr id="4" name="Title 3"/>
          <p:cNvSpPr>
            <a:spLocks noGrp="1"/>
          </p:cNvSpPr>
          <p:nvPr>
            <p:ph type="title"/>
          </p:nvPr>
        </p:nvSpPr>
        <p:spPr>
          <a:xfrm>
            <a:off x="344237" y="656135"/>
            <a:ext cx="6866261" cy="1039808"/>
          </a:xfrm>
        </p:spPr>
        <p:txBody>
          <a:bodyPr tIns="0" bIns="0"/>
          <a:lstStyle/>
          <a:p>
            <a:r>
              <a:rPr lang="en-US"/>
              <a:t>Click to edit Master title style</a:t>
            </a:r>
            <a:endParaRPr lang="sv-FI" dirty="0"/>
          </a:p>
        </p:txBody>
      </p:sp>
      <p:sp>
        <p:nvSpPr>
          <p:cNvPr id="9" name="Picture Placeholder 19"/>
          <p:cNvSpPr>
            <a:spLocks noGrp="1"/>
          </p:cNvSpPr>
          <p:nvPr>
            <p:ph type="pic" sz="quarter" idx="12"/>
          </p:nvPr>
        </p:nvSpPr>
        <p:spPr>
          <a:xfrm>
            <a:off x="3766415" y="2000738"/>
            <a:ext cx="2156561" cy="3213435"/>
          </a:xfrm>
        </p:spPr>
        <p:txBody>
          <a:bodyPr/>
          <a:lstStyle/>
          <a:p>
            <a:r>
              <a:rPr lang="en-US"/>
              <a:t>Click icon to add picture</a:t>
            </a:r>
            <a:endParaRPr lang="sv-FI" dirty="0"/>
          </a:p>
        </p:txBody>
      </p:sp>
      <p:sp>
        <p:nvSpPr>
          <p:cNvPr id="10" name="Picture Placeholder 19"/>
          <p:cNvSpPr>
            <a:spLocks noGrp="1"/>
          </p:cNvSpPr>
          <p:nvPr>
            <p:ph type="pic" sz="quarter" idx="13"/>
          </p:nvPr>
        </p:nvSpPr>
        <p:spPr>
          <a:xfrm>
            <a:off x="6274193" y="2000738"/>
            <a:ext cx="2156561" cy="3213435"/>
          </a:xfrm>
        </p:spPr>
        <p:txBody>
          <a:bodyPr/>
          <a:lstStyle/>
          <a:p>
            <a:r>
              <a:rPr lang="en-US"/>
              <a:t>Click icon to add picture</a:t>
            </a:r>
            <a:endParaRPr lang="sv-FI" dirty="0"/>
          </a:p>
        </p:txBody>
      </p:sp>
      <p:sp>
        <p:nvSpPr>
          <p:cNvPr id="11" name="Picture Placeholder 19"/>
          <p:cNvSpPr>
            <a:spLocks noGrp="1"/>
          </p:cNvSpPr>
          <p:nvPr>
            <p:ph type="pic" sz="quarter" idx="14"/>
          </p:nvPr>
        </p:nvSpPr>
        <p:spPr>
          <a:xfrm>
            <a:off x="8781971" y="2000737"/>
            <a:ext cx="2156561" cy="3213435"/>
          </a:xfrm>
        </p:spPr>
        <p:txBody>
          <a:bodyPr/>
          <a:lstStyle/>
          <a:p>
            <a:r>
              <a:rPr lang="en-US"/>
              <a:t>Click icon to add picture</a:t>
            </a:r>
            <a:endParaRPr lang="sv-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63" y="6763512"/>
            <a:ext cx="478537" cy="94488"/>
          </a:xfrm>
          <a:prstGeom prst="rect">
            <a:avLst/>
          </a:prstGeom>
        </p:spPr>
      </p:pic>
    </p:spTree>
    <p:extLst>
      <p:ext uri="{BB962C8B-B14F-4D97-AF65-F5344CB8AC3E}">
        <p14:creationId xmlns:p14="http://schemas.microsoft.com/office/powerpoint/2010/main" val="79646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Picture Placeholder 19"/>
          <p:cNvSpPr>
            <a:spLocks noGrp="1"/>
          </p:cNvSpPr>
          <p:nvPr>
            <p:ph type="pic" sz="quarter" idx="11"/>
          </p:nvPr>
        </p:nvSpPr>
        <p:spPr>
          <a:xfrm>
            <a:off x="1" y="0"/>
            <a:ext cx="3219451" cy="6858000"/>
          </a:xfrm>
        </p:spPr>
        <p:txBody>
          <a:bodyPr/>
          <a:lstStyle/>
          <a:p>
            <a:r>
              <a:rPr lang="en-US"/>
              <a:t>Click icon to add picture</a:t>
            </a:r>
            <a:endParaRPr lang="sv-FI"/>
          </a:p>
        </p:txBody>
      </p:sp>
      <p:sp>
        <p:nvSpPr>
          <p:cNvPr id="3" name="Content Placeholder 2"/>
          <p:cNvSpPr>
            <a:spLocks noGrp="1"/>
          </p:cNvSpPr>
          <p:nvPr>
            <p:ph idx="1"/>
          </p:nvPr>
        </p:nvSpPr>
        <p:spPr/>
        <p:txBody>
          <a:bodyPr tIns="0" bIns="0">
            <a:noAutofit/>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dirty="0"/>
          </a:p>
        </p:txBody>
      </p:sp>
      <p:sp>
        <p:nvSpPr>
          <p:cNvPr id="7" name="Rectangle 6"/>
          <p:cNvSpPr/>
          <p:nvPr/>
        </p:nvSpPr>
        <p:spPr>
          <a:xfrm flipH="1">
            <a:off x="0" y="0"/>
            <a:ext cx="32194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4" name="Title 3"/>
          <p:cNvSpPr>
            <a:spLocks noGrp="1"/>
          </p:cNvSpPr>
          <p:nvPr>
            <p:ph type="title"/>
          </p:nvPr>
        </p:nvSpPr>
        <p:spPr/>
        <p:txBody>
          <a:bodyPr tIns="0" bIns="0"/>
          <a:lstStyle/>
          <a:p>
            <a:r>
              <a:rPr lang="en-US"/>
              <a:t>Click to edit Master title style</a:t>
            </a:r>
            <a:endParaRPr lang="sv-FI"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61" y="294633"/>
            <a:ext cx="1405363" cy="15084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63" y="6763512"/>
            <a:ext cx="478537" cy="94488"/>
          </a:xfrm>
          <a:prstGeom prst="rect">
            <a:avLst/>
          </a:prstGeom>
        </p:spPr>
      </p:pic>
    </p:spTree>
    <p:extLst>
      <p:ext uri="{BB962C8B-B14F-4D97-AF65-F5344CB8AC3E}">
        <p14:creationId xmlns:p14="http://schemas.microsoft.com/office/powerpoint/2010/main" val="139676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FI"/>
          </a:p>
        </p:txBody>
      </p:sp>
      <p:sp>
        <p:nvSpPr>
          <p:cNvPr id="2" name="Title 1"/>
          <p:cNvSpPr>
            <a:spLocks noGrp="1"/>
          </p:cNvSpPr>
          <p:nvPr>
            <p:ph type="title"/>
          </p:nvPr>
        </p:nvSpPr>
        <p:spPr>
          <a:xfrm>
            <a:off x="1062891" y="1709742"/>
            <a:ext cx="10081847" cy="2852737"/>
          </a:xfrm>
        </p:spPr>
        <p:txBody>
          <a:bodyPr anchor="b"/>
          <a:lstStyle>
            <a:lvl1pPr>
              <a:defRPr sz="6000">
                <a:solidFill>
                  <a:schemeClr val="bg1"/>
                </a:solidFill>
              </a:defRPr>
            </a:lvl1pPr>
          </a:lstStyle>
          <a:p>
            <a:r>
              <a:rPr lang="en-US"/>
              <a:t>Click to edit Master title style</a:t>
            </a:r>
            <a:endParaRPr lang="sv-FI" dirty="0"/>
          </a:p>
        </p:txBody>
      </p:sp>
      <p:sp>
        <p:nvSpPr>
          <p:cNvPr id="3" name="Text Placeholder 2"/>
          <p:cNvSpPr>
            <a:spLocks noGrp="1"/>
          </p:cNvSpPr>
          <p:nvPr>
            <p:ph type="body" idx="1"/>
          </p:nvPr>
        </p:nvSpPr>
        <p:spPr>
          <a:xfrm>
            <a:off x="1062891" y="4589467"/>
            <a:ext cx="10081847" cy="1500187"/>
          </a:xfrm>
        </p:spPr>
        <p:txBody>
          <a:bodyPr/>
          <a:lstStyle>
            <a:lvl1pPr marL="0" indent="0">
              <a:buNone/>
              <a:defRPr sz="2400">
                <a:solidFill>
                  <a:schemeClr val="accent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764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868020FB-2F3F-4B71-B037-5016B87643E0}" type="datetimeFigureOut">
              <a:rPr lang="sv-FI" smtClean="0"/>
              <a:t>19-08-2021</a:t>
            </a:fld>
            <a:endParaRPr lang="sv-FI"/>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sv-FI"/>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83435F8C-268C-4F7D-A5D9-F5746AF18660}" type="slidenum">
              <a:rPr lang="sv-FI" smtClean="0"/>
              <a:t>‹#›</a:t>
            </a:fld>
            <a:endParaRPr lang="sv-FI"/>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 y="-1016"/>
            <a:ext cx="12190194" cy="6859016"/>
          </a:xfrm>
          <a:prstGeom prst="rect">
            <a:avLst/>
          </a:prstGeom>
        </p:spPr>
      </p:pic>
    </p:spTree>
    <p:extLst>
      <p:ext uri="{BB962C8B-B14F-4D97-AF65-F5344CB8AC3E}">
        <p14:creationId xmlns:p14="http://schemas.microsoft.com/office/powerpoint/2010/main" val="155505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2" name="Rectangle 11"/>
          <p:cNvSpPr/>
          <p:nvPr/>
        </p:nvSpPr>
        <p:spPr>
          <a:xfrm flipH="1">
            <a:off x="0" y="0"/>
            <a:ext cx="32248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title"/>
          </p:nvPr>
        </p:nvSpPr>
        <p:spPr>
          <a:xfrm>
            <a:off x="684054" y="1156392"/>
            <a:ext cx="3251841" cy="2272608"/>
          </a:xfrm>
        </p:spPr>
        <p:txBody>
          <a:bodyPr anchor="t" anchorCtr="0"/>
          <a:lstStyle>
            <a:lvl1pPr>
              <a:defRPr sz="3200"/>
            </a:lvl1pPr>
          </a:lstStyle>
          <a:p>
            <a:r>
              <a:rPr lang="en-US"/>
              <a:t>Click to edit Master title style</a:t>
            </a:r>
            <a:endParaRPr lang="sv-FI" dirty="0"/>
          </a:p>
        </p:txBody>
      </p:sp>
      <p:sp>
        <p:nvSpPr>
          <p:cNvPr id="3" name="Content Placeholder 2"/>
          <p:cNvSpPr>
            <a:spLocks noGrp="1"/>
          </p:cNvSpPr>
          <p:nvPr>
            <p:ph idx="1"/>
          </p:nvPr>
        </p:nvSpPr>
        <p:spPr>
          <a:xfrm>
            <a:off x="5377070" y="1156392"/>
            <a:ext cx="6140182" cy="4873625"/>
          </a:xfrm>
        </p:spPr>
        <p:txBody>
          <a:bodyPr wrap="squar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61" y="294633"/>
            <a:ext cx="1405363" cy="15084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63" y="6763512"/>
            <a:ext cx="478537" cy="94488"/>
          </a:xfrm>
          <a:prstGeom prst="rect">
            <a:avLst/>
          </a:prstGeom>
        </p:spPr>
      </p:pic>
    </p:spTree>
    <p:extLst>
      <p:ext uri="{BB962C8B-B14F-4D97-AF65-F5344CB8AC3E}">
        <p14:creationId xmlns:p14="http://schemas.microsoft.com/office/powerpoint/2010/main" val="165155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12" name="Rectangle 11"/>
          <p:cNvSpPr/>
          <p:nvPr/>
        </p:nvSpPr>
        <p:spPr>
          <a:xfrm flipH="1">
            <a:off x="0" y="0"/>
            <a:ext cx="32248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title"/>
          </p:nvPr>
        </p:nvSpPr>
        <p:spPr>
          <a:xfrm>
            <a:off x="684054" y="1156392"/>
            <a:ext cx="1814841" cy="2272608"/>
          </a:xfrm>
        </p:spPr>
        <p:txBody>
          <a:bodyPr anchor="t" anchorCtr="0"/>
          <a:lstStyle>
            <a:lvl1pPr>
              <a:defRPr sz="3200"/>
            </a:lvl1pPr>
          </a:lstStyle>
          <a:p>
            <a:r>
              <a:rPr lang="en-US"/>
              <a:t>Click to edit Master title style</a:t>
            </a:r>
            <a:endParaRPr lang="sv-FI"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61" y="294633"/>
            <a:ext cx="1405363" cy="15084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63" y="6763512"/>
            <a:ext cx="478537" cy="94488"/>
          </a:xfrm>
          <a:prstGeom prst="rect">
            <a:avLst/>
          </a:prstGeom>
        </p:spPr>
      </p:pic>
      <p:sp>
        <p:nvSpPr>
          <p:cNvPr id="5" name="Picture Placeholder 4"/>
          <p:cNvSpPr>
            <a:spLocks noGrp="1"/>
          </p:cNvSpPr>
          <p:nvPr>
            <p:ph type="pic" sz="quarter" idx="10"/>
          </p:nvPr>
        </p:nvSpPr>
        <p:spPr>
          <a:xfrm>
            <a:off x="3224213" y="0"/>
            <a:ext cx="8967787" cy="6858000"/>
          </a:xfrm>
        </p:spPr>
        <p:txBody>
          <a:bodyPr/>
          <a:lstStyle/>
          <a:p>
            <a:r>
              <a:rPr lang="en-US"/>
              <a:t>Click icon to add picture</a:t>
            </a:r>
            <a:endParaRPr lang="sv-FI"/>
          </a:p>
        </p:txBody>
      </p:sp>
    </p:spTree>
    <p:extLst>
      <p:ext uri="{BB962C8B-B14F-4D97-AF65-F5344CB8AC3E}">
        <p14:creationId xmlns:p14="http://schemas.microsoft.com/office/powerpoint/2010/main" val="947628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518D3-F8BD-4D8C-B52F-BE8AE6486300}" type="slidenum">
              <a:rPr lang="en-US" altLang="sv-FI"/>
              <a:pPr>
                <a:defRPr/>
              </a:pPr>
              <a:t>‹#›</a:t>
            </a:fld>
            <a:endParaRPr lang="en-US" altLang="sv-FI"/>
          </a:p>
        </p:txBody>
      </p:sp>
    </p:spTree>
    <p:extLst>
      <p:ext uri="{BB962C8B-B14F-4D97-AF65-F5344CB8AC3E}">
        <p14:creationId xmlns:p14="http://schemas.microsoft.com/office/powerpoint/2010/main" val="140079307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7971" y="656135"/>
            <a:ext cx="6695831" cy="1039808"/>
          </a:xfrm>
          <a:prstGeom prst="rect">
            <a:avLst/>
          </a:prstGeom>
        </p:spPr>
        <p:txBody>
          <a:bodyPr vert="horz" lIns="0" tIns="0" rIns="0" bIns="0" rtlCol="0" anchor="b" anchorCtr="0">
            <a:normAutofit/>
          </a:bodyPr>
          <a:lstStyle/>
          <a:p>
            <a:r>
              <a:rPr lang="en-US"/>
              <a:t>Click to edit Master title style</a:t>
            </a:r>
            <a:endParaRPr lang="sv-FI" dirty="0"/>
          </a:p>
        </p:txBody>
      </p:sp>
      <p:sp>
        <p:nvSpPr>
          <p:cNvPr id="3" name="Text Placeholder 2"/>
          <p:cNvSpPr>
            <a:spLocks noGrp="1"/>
          </p:cNvSpPr>
          <p:nvPr>
            <p:ph type="body" idx="1"/>
          </p:nvPr>
        </p:nvSpPr>
        <p:spPr>
          <a:xfrm>
            <a:off x="4657971" y="2000739"/>
            <a:ext cx="6695831" cy="416059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FI" dirty="0"/>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961" y="294633"/>
            <a:ext cx="1405363" cy="150844"/>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8663" y="6763512"/>
            <a:ext cx="478537" cy="94488"/>
          </a:xfrm>
          <a:prstGeom prst="rect">
            <a:avLst/>
          </a:prstGeom>
        </p:spPr>
      </p:pic>
    </p:spTree>
    <p:extLst>
      <p:ext uri="{BB962C8B-B14F-4D97-AF65-F5344CB8AC3E}">
        <p14:creationId xmlns:p14="http://schemas.microsoft.com/office/powerpoint/2010/main" val="1479477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 id="2147483684" r:id="rId10"/>
  </p:sldLayoutIdLst>
  <p:txStyles>
    <p:titleStyle>
      <a:lvl1pPr algn="l" defTabSz="914377" rtl="0" eaLnBrk="1" latinLnBrk="0" hangingPunct="1">
        <a:lnSpc>
          <a:spcPct val="90000"/>
        </a:lnSpc>
        <a:spcBef>
          <a:spcPct val="0"/>
        </a:spcBef>
        <a:buNone/>
        <a:defRPr sz="4000" b="1" kern="1200">
          <a:solidFill>
            <a:schemeClr val="tx1"/>
          </a:solidFill>
          <a:latin typeface="Roboto Medium" panose="02000000000000000000" pitchFamily="2" charset="0"/>
          <a:ea typeface="Roboto Medium" panose="02000000000000000000" pitchFamily="2" charset="0"/>
          <a:cs typeface="+mj-cs"/>
        </a:defRPr>
      </a:lvl1pPr>
    </p:titleStyle>
    <p:bodyStyle>
      <a:lvl1pPr marL="228594" indent="-228594" algn="l" defTabSz="914377" rtl="0" eaLnBrk="1" latinLnBrk="0" hangingPunct="1">
        <a:lnSpc>
          <a:spcPts val="3840"/>
        </a:lnSpc>
        <a:spcBef>
          <a:spcPts val="0"/>
        </a:spcBef>
        <a:spcAft>
          <a:spcPts val="1200"/>
        </a:spcAft>
        <a:buFont typeface="Arial" panose="020B0604020202020204" pitchFamily="34" charset="0"/>
        <a:buChar char="•"/>
        <a:defRPr sz="3200" kern="1200">
          <a:solidFill>
            <a:schemeClr val="tx1"/>
          </a:solidFill>
          <a:latin typeface="Roboto Light" panose="02000000000000000000" pitchFamily="2" charset="0"/>
          <a:ea typeface="Roboto Light" panose="02000000000000000000"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7971" y="656135"/>
            <a:ext cx="6695831" cy="1039808"/>
          </a:xfrm>
          <a:prstGeom prst="rect">
            <a:avLst/>
          </a:prstGeom>
        </p:spPr>
        <p:txBody>
          <a:bodyPr vert="horz" lIns="0" tIns="0" rIns="0" bIns="0" rtlCol="0" anchor="b" anchorCtr="0">
            <a:normAutofit/>
          </a:bodyPr>
          <a:lstStyle/>
          <a:p>
            <a:r>
              <a:rPr lang="sv-SE"/>
              <a:t>Klicka här för att ändra mall för rubrikformat</a:t>
            </a:r>
            <a:endParaRPr lang="sv-FI" dirty="0"/>
          </a:p>
        </p:txBody>
      </p:sp>
      <p:sp>
        <p:nvSpPr>
          <p:cNvPr id="3" name="Text Placeholder 2"/>
          <p:cNvSpPr>
            <a:spLocks noGrp="1"/>
          </p:cNvSpPr>
          <p:nvPr>
            <p:ph type="body" idx="1"/>
          </p:nvPr>
        </p:nvSpPr>
        <p:spPr>
          <a:xfrm>
            <a:off x="4657971" y="2000739"/>
            <a:ext cx="6695831" cy="416059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FI" dirty="0"/>
          </a:p>
        </p:txBody>
      </p:sp>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24057" y="294632"/>
            <a:ext cx="2598210" cy="310486"/>
          </a:xfrm>
          <a:prstGeom prst="rect">
            <a:avLst/>
          </a:prstGeom>
        </p:spPr>
      </p:pic>
    </p:spTree>
    <p:extLst>
      <p:ext uri="{BB962C8B-B14F-4D97-AF65-F5344CB8AC3E}">
        <p14:creationId xmlns:p14="http://schemas.microsoft.com/office/powerpoint/2010/main" val="38886929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377" rtl="0" eaLnBrk="1" latinLnBrk="0" hangingPunct="1">
        <a:lnSpc>
          <a:spcPct val="90000"/>
        </a:lnSpc>
        <a:spcBef>
          <a:spcPct val="0"/>
        </a:spcBef>
        <a:buNone/>
        <a:defRPr sz="4000" b="1" kern="1200">
          <a:solidFill>
            <a:schemeClr val="tx1"/>
          </a:solidFill>
          <a:latin typeface="Segoe UI" panose="020B0502040204020203" pitchFamily="34" charset="0"/>
          <a:ea typeface="Roboto Medium" panose="02000000000000000000" pitchFamily="2" charset="0"/>
          <a:cs typeface="Segoe UI" panose="020B0502040204020203" pitchFamily="34" charset="0"/>
        </a:defRPr>
      </a:lvl1pPr>
    </p:titleStyle>
    <p:bodyStyle>
      <a:lvl1pPr marL="228594" indent="-228594" algn="l" defTabSz="914377" rtl="0" eaLnBrk="1" latinLnBrk="0" hangingPunct="1">
        <a:lnSpc>
          <a:spcPts val="3840"/>
        </a:lnSpc>
        <a:spcBef>
          <a:spcPts val="0"/>
        </a:spcBef>
        <a:spcAft>
          <a:spcPts val="1200"/>
        </a:spcAft>
        <a:buFont typeface="Arial" panose="020B0604020202020204" pitchFamily="34" charset="0"/>
        <a:buChar char="•"/>
        <a:defRPr sz="32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ruokatutka.fi/sv/exercises/energimataren/"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ideo" Target="https://www.youtube.com/embed/CKacZqFfRww" TargetMode="External"/><Relationship Id="rId5" Type="http://schemas.openxmlformats.org/officeDocument/2006/relationships/hyperlink" Target="https://www.ruokatieto.fi/retki-kauppaan"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sv-FI" dirty="0"/>
              <a:t>Ditt namn</a:t>
            </a:r>
          </a:p>
        </p:txBody>
      </p:sp>
      <p:sp>
        <p:nvSpPr>
          <p:cNvPr id="4" name="Text Placeholder 3"/>
          <p:cNvSpPr>
            <a:spLocks noGrp="1"/>
          </p:cNvSpPr>
          <p:nvPr>
            <p:ph type="body" sz="quarter" idx="10"/>
          </p:nvPr>
        </p:nvSpPr>
        <p:spPr/>
        <p:txBody>
          <a:bodyPr/>
          <a:lstStyle/>
          <a:p>
            <a:r>
              <a:rPr lang="sv-FI" dirty="0"/>
              <a:t>Plats</a:t>
            </a:r>
          </a:p>
        </p:txBody>
      </p:sp>
      <p:pic>
        <p:nvPicPr>
          <p:cNvPr id="6" name="Bildobjekt 5">
            <a:extLst>
              <a:ext uri="{FF2B5EF4-FFF2-40B4-BE49-F238E27FC236}">
                <a16:creationId xmlns:a16="http://schemas.microsoft.com/office/drawing/2014/main" id="{EC354976-7F29-4B58-99D7-805D06CA895F}"/>
              </a:ext>
            </a:extLst>
          </p:cNvPr>
          <p:cNvPicPr>
            <a:picLocks noChangeAspect="1"/>
          </p:cNvPicPr>
          <p:nvPr/>
        </p:nvPicPr>
        <p:blipFill>
          <a:blip r:embed="rId3"/>
          <a:stretch>
            <a:fillRect/>
          </a:stretch>
        </p:blipFill>
        <p:spPr>
          <a:xfrm>
            <a:off x="3699452" y="887509"/>
            <a:ext cx="3372023" cy="1092256"/>
          </a:xfrm>
          <a:prstGeom prst="rect">
            <a:avLst/>
          </a:prstGeom>
        </p:spPr>
      </p:pic>
      <p:sp>
        <p:nvSpPr>
          <p:cNvPr id="8" name="Rubrik 7">
            <a:extLst>
              <a:ext uri="{FF2B5EF4-FFF2-40B4-BE49-F238E27FC236}">
                <a16:creationId xmlns:a16="http://schemas.microsoft.com/office/drawing/2014/main" id="{49ACA3DB-B66E-4464-948E-98B9280C0C42}"/>
              </a:ext>
            </a:extLst>
          </p:cNvPr>
          <p:cNvSpPr>
            <a:spLocks noGrp="1"/>
          </p:cNvSpPr>
          <p:nvPr>
            <p:ph type="ctrTitle"/>
          </p:nvPr>
        </p:nvSpPr>
        <p:spPr/>
        <p:txBody>
          <a:bodyPr>
            <a:normAutofit fontScale="90000"/>
          </a:bodyPr>
          <a:lstStyle/>
          <a:p>
            <a:r>
              <a:rPr lang="sv-FI" dirty="0"/>
              <a:t>Inspirationsmaterial för lektioner och föräldramöten</a:t>
            </a:r>
          </a:p>
        </p:txBody>
      </p:sp>
    </p:spTree>
    <p:extLst>
      <p:ext uri="{BB962C8B-B14F-4D97-AF65-F5344CB8AC3E}">
        <p14:creationId xmlns:p14="http://schemas.microsoft.com/office/powerpoint/2010/main" val="101041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A2EDA9-5B6E-46F0-A291-D65415A19715}"/>
              </a:ext>
            </a:extLst>
          </p:cNvPr>
          <p:cNvSpPr>
            <a:spLocks noGrp="1"/>
          </p:cNvSpPr>
          <p:nvPr>
            <p:ph type="title"/>
          </p:nvPr>
        </p:nvSpPr>
        <p:spPr>
          <a:xfrm>
            <a:off x="444024" y="1156392"/>
            <a:ext cx="3979386" cy="2272608"/>
          </a:xfrm>
        </p:spPr>
        <p:txBody>
          <a:bodyPr>
            <a:noAutofit/>
          </a:bodyPr>
          <a:lstStyle/>
          <a:p>
            <a:r>
              <a:rPr lang="sv-FI" sz="4400" dirty="0">
                <a:solidFill>
                  <a:schemeClr val="accent6"/>
                </a:solidFill>
                <a:latin typeface="+mj-lt"/>
                <a:ea typeface="CillaFHscript" pitchFamily="2" charset="-128"/>
                <a:cs typeface="CillaFHscript" pitchFamily="2" charset="-128"/>
              </a:rPr>
              <a:t>Känselpåsar med hemlig frukt eller grönsak-övning</a:t>
            </a:r>
            <a:r>
              <a:rPr lang="sv-FI" sz="6000" dirty="0">
                <a:solidFill>
                  <a:srgbClr val="92D050"/>
                </a:solidFill>
                <a:latin typeface="CillaFHscript" pitchFamily="2" charset="-128"/>
                <a:ea typeface="CillaFHscript" pitchFamily="2" charset="-128"/>
                <a:cs typeface="CillaFHscript" pitchFamily="2" charset="-128"/>
              </a:rPr>
              <a:t/>
            </a:r>
            <a:br>
              <a:rPr lang="sv-FI" sz="6000" dirty="0">
                <a:solidFill>
                  <a:srgbClr val="92D050"/>
                </a:solidFill>
                <a:latin typeface="CillaFHscript" pitchFamily="2" charset="-128"/>
                <a:ea typeface="CillaFHscript" pitchFamily="2" charset="-128"/>
                <a:cs typeface="CillaFHscript" pitchFamily="2" charset="-128"/>
              </a:rPr>
            </a:br>
            <a:endParaRPr lang="sv-FI" sz="6000" dirty="0">
              <a:solidFill>
                <a:srgbClr val="92D050"/>
              </a:solidFill>
              <a:latin typeface="CillaFHscript" pitchFamily="2" charset="-128"/>
              <a:ea typeface="CillaFHscript" pitchFamily="2" charset="-128"/>
              <a:cs typeface="CillaFHscript" pitchFamily="2" charset="-128"/>
            </a:endParaRPr>
          </a:p>
        </p:txBody>
      </p:sp>
      <p:sp>
        <p:nvSpPr>
          <p:cNvPr id="3" name="Platshållare för innehåll 2">
            <a:extLst>
              <a:ext uri="{FF2B5EF4-FFF2-40B4-BE49-F238E27FC236}">
                <a16:creationId xmlns:a16="http://schemas.microsoft.com/office/drawing/2014/main" id="{3E543950-D6F5-43D7-9D21-54D2D984343D}"/>
              </a:ext>
            </a:extLst>
          </p:cNvPr>
          <p:cNvSpPr>
            <a:spLocks noGrp="1"/>
          </p:cNvSpPr>
          <p:nvPr>
            <p:ph idx="1"/>
          </p:nvPr>
        </p:nvSpPr>
        <p:spPr>
          <a:xfrm>
            <a:off x="4346291" y="450793"/>
            <a:ext cx="7093842" cy="6407207"/>
          </a:xfrm>
        </p:spPr>
        <p:txBody>
          <a:bodyPr/>
          <a:lstStyle/>
          <a:p>
            <a:pPr marL="0" indent="0">
              <a:buNone/>
            </a:pPr>
            <a:endParaRPr lang="sv-FI" dirty="0"/>
          </a:p>
          <a:p>
            <a:pPr lvl="0"/>
            <a:r>
              <a:rPr lang="sv-FI" sz="2400" b="1" dirty="0"/>
              <a:t>Första påsen</a:t>
            </a:r>
            <a:r>
              <a:rPr lang="sv-FI" sz="2400" dirty="0"/>
              <a:t>: Låt alla i tur och ordning stoppa in handen i påsen och beskriva hur det känns. Ta hjälp av orden på lapparna om du vill och fundera tillsammans vilka ord som passar och vilka inte. </a:t>
            </a:r>
          </a:p>
          <a:p>
            <a:pPr lvl="0"/>
            <a:r>
              <a:rPr lang="sv-FI" sz="2400" b="1" dirty="0"/>
              <a:t>Andra påsen</a:t>
            </a:r>
            <a:r>
              <a:rPr lang="sv-FI" sz="2400" dirty="0"/>
              <a:t>: Välj en person i gruppen som stoppar in handen och beskriver hur det känns för de andra som försöker gissa vad som finns i påsen. Du kan även titta in i påsen och beskriva hur det som är i påsen ser ut. </a:t>
            </a:r>
          </a:p>
          <a:p>
            <a:endParaRPr lang="sv-FI" dirty="0"/>
          </a:p>
          <a:p>
            <a:pPr marL="0" indent="0">
              <a:buNone/>
            </a:pPr>
            <a:endParaRPr lang="sv-FI" dirty="0"/>
          </a:p>
          <a:p>
            <a:endParaRPr lang="sv-FI" dirty="0"/>
          </a:p>
        </p:txBody>
      </p:sp>
    </p:spTree>
    <p:extLst>
      <p:ext uri="{BB962C8B-B14F-4D97-AF65-F5344CB8AC3E}">
        <p14:creationId xmlns:p14="http://schemas.microsoft.com/office/powerpoint/2010/main" val="313907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B7CC40-9D3F-4E25-BBE3-4CE434CA694A}"/>
              </a:ext>
            </a:extLst>
          </p:cNvPr>
          <p:cNvSpPr>
            <a:spLocks noGrp="1"/>
          </p:cNvSpPr>
          <p:nvPr>
            <p:ph type="title"/>
          </p:nvPr>
        </p:nvSpPr>
        <p:spPr/>
        <p:txBody>
          <a:bodyPr>
            <a:normAutofit/>
          </a:bodyPr>
          <a:lstStyle/>
          <a:p>
            <a:r>
              <a:rPr lang="sv-FI" sz="4000" dirty="0">
                <a:solidFill>
                  <a:schemeClr val="accent6"/>
                </a:solidFill>
                <a:latin typeface="+mj-lt"/>
                <a:ea typeface="CillaFHscript" pitchFamily="2" charset="-128"/>
                <a:cs typeface="CillaFHscript" pitchFamily="2" charset="-128"/>
              </a:rPr>
              <a:t>Rangordna citrusfrukter i surhetsgrad-övning</a:t>
            </a:r>
          </a:p>
        </p:txBody>
      </p:sp>
      <p:sp>
        <p:nvSpPr>
          <p:cNvPr id="3" name="Platshållare för innehåll 2">
            <a:extLst>
              <a:ext uri="{FF2B5EF4-FFF2-40B4-BE49-F238E27FC236}">
                <a16:creationId xmlns:a16="http://schemas.microsoft.com/office/drawing/2014/main" id="{F89E9B54-8B9C-403C-BBDD-93EB5A02D5CA}"/>
              </a:ext>
            </a:extLst>
          </p:cNvPr>
          <p:cNvSpPr>
            <a:spLocks noGrp="1"/>
          </p:cNvSpPr>
          <p:nvPr>
            <p:ph idx="1"/>
          </p:nvPr>
        </p:nvSpPr>
        <p:spPr>
          <a:xfrm>
            <a:off x="3935895" y="695852"/>
            <a:ext cx="7825362" cy="5675687"/>
          </a:xfrm>
        </p:spPr>
        <p:txBody>
          <a:bodyPr/>
          <a:lstStyle/>
          <a:p>
            <a:endParaRPr lang="sv-FI" dirty="0"/>
          </a:p>
          <a:p>
            <a:pPr lvl="0"/>
            <a:r>
              <a:rPr lang="sv-FI" sz="2400" dirty="0"/>
              <a:t>Rangordna frukterna på en egen tallrik enligt hur sura du tror att de är, så att den du tror kommer att smaka mest surt är först och den du tror är minst sur sist. Gör detta utan att smaka, men använd gärna luktsinnet.</a:t>
            </a:r>
          </a:p>
          <a:p>
            <a:pPr lvl="0"/>
            <a:r>
              <a:rPr lang="sv-FI" sz="2400" dirty="0"/>
              <a:t>Diskutera med de andra, varför tror ni så? Alla har rätt till sin egen åsikt. </a:t>
            </a:r>
          </a:p>
          <a:p>
            <a:pPr lvl="0"/>
            <a:r>
              <a:rPr lang="sv-FI" sz="2400" dirty="0"/>
              <a:t>Smaka. Hur stämde gissningen? Vill du ändra på ordningen? </a:t>
            </a:r>
          </a:p>
          <a:p>
            <a:pPr marL="0" indent="0">
              <a:buNone/>
            </a:pPr>
            <a:endParaRPr lang="sv-FI" dirty="0"/>
          </a:p>
          <a:p>
            <a:pPr marL="0" indent="0">
              <a:buNone/>
            </a:pPr>
            <a:endParaRPr lang="sv-FI" dirty="0"/>
          </a:p>
          <a:p>
            <a:endParaRPr lang="sv-FI" dirty="0"/>
          </a:p>
        </p:txBody>
      </p:sp>
    </p:spTree>
    <p:extLst>
      <p:ext uri="{BB962C8B-B14F-4D97-AF65-F5344CB8AC3E}">
        <p14:creationId xmlns:p14="http://schemas.microsoft.com/office/powerpoint/2010/main" val="21088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eaLnBrk="1" hangingPunct="1"/>
            <a:r>
              <a:rPr lang="sv-FI" sz="4800" dirty="0">
                <a:solidFill>
                  <a:schemeClr val="accent6"/>
                </a:solidFill>
                <a:latin typeface="+mj-lt"/>
                <a:ea typeface="CillaFHscript" pitchFamily="2" charset="-128"/>
                <a:cs typeface="CillaFHscript" pitchFamily="2" charset="-128"/>
              </a:rPr>
              <a:t>Våra smaklökar registrerar</a:t>
            </a:r>
          </a:p>
        </p:txBody>
      </p:sp>
      <p:sp>
        <p:nvSpPr>
          <p:cNvPr id="13315" name="Rectangle 3"/>
          <p:cNvSpPr>
            <a:spLocks noGrp="1" noChangeArrowheads="1"/>
          </p:cNvSpPr>
          <p:nvPr>
            <p:ph idx="1"/>
          </p:nvPr>
        </p:nvSpPr>
        <p:spPr>
          <a:xfrm>
            <a:off x="4023360" y="114300"/>
            <a:ext cx="7493892" cy="5915717"/>
          </a:xfrm>
        </p:spPr>
        <p:txBody>
          <a:bodyPr/>
          <a:lstStyle/>
          <a:p>
            <a:pPr eaLnBrk="1" hangingPunct="1">
              <a:buClr>
                <a:schemeClr val="accent2"/>
              </a:buClr>
            </a:pPr>
            <a:endParaRPr lang="fi-FI" dirty="0">
              <a:solidFill>
                <a:schemeClr val="tx1"/>
              </a:solidFill>
            </a:endParaRPr>
          </a:p>
          <a:p>
            <a:pPr eaLnBrk="1" hangingPunct="1">
              <a:buClr>
                <a:schemeClr val="accent2"/>
              </a:buClr>
            </a:pPr>
            <a:r>
              <a:rPr lang="sv-FI" sz="2400" dirty="0"/>
              <a:t>Undersökningar har visat att det inte är så stor skillnad på smakkänslighet på olika ställen av tungan, men man kan uppleva skillnader:</a:t>
            </a:r>
          </a:p>
          <a:p>
            <a:pPr eaLnBrk="1" hangingPunct="1">
              <a:buClr>
                <a:schemeClr val="accent2"/>
              </a:buClr>
            </a:pPr>
            <a:r>
              <a:rPr lang="sv-FI" sz="2400" dirty="0"/>
              <a:t>Besk smak känns stark längst bak i munnen, på tungan och i svalget</a:t>
            </a:r>
          </a:p>
          <a:p>
            <a:pPr eaLnBrk="1" hangingPunct="1">
              <a:buClr>
                <a:schemeClr val="accent2"/>
              </a:buClr>
            </a:pPr>
            <a:r>
              <a:rPr lang="sv-FI" sz="2400" dirty="0"/>
              <a:t>Sur smak känns tydligt på sidan av tungan och i kinderna </a:t>
            </a:r>
          </a:p>
          <a:p>
            <a:pPr eaLnBrk="1" hangingPunct="1">
              <a:buClr>
                <a:schemeClr val="accent2"/>
              </a:buClr>
            </a:pPr>
            <a:r>
              <a:rPr lang="sv-FI" sz="2400" dirty="0"/>
              <a:t>Söta och salta smaker känns starkast längst fram på tungan</a:t>
            </a:r>
          </a:p>
          <a:p>
            <a:pPr eaLnBrk="1" hangingPunct="1">
              <a:buClr>
                <a:schemeClr val="accent2"/>
              </a:buClr>
            </a:pPr>
            <a:r>
              <a:rPr lang="sv-FI" sz="2400" dirty="0"/>
              <a:t>Vi känner en kombination av dessa smaker</a:t>
            </a:r>
          </a:p>
        </p:txBody>
      </p:sp>
    </p:spTree>
    <p:extLst>
      <p:ext uri="{BB962C8B-B14F-4D97-AF65-F5344CB8AC3E}">
        <p14:creationId xmlns:p14="http://schemas.microsoft.com/office/powerpoint/2010/main" val="52022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68366C0-9B68-4317-AF23-CD70FEFBF1D4}"/>
              </a:ext>
            </a:extLst>
          </p:cNvPr>
          <p:cNvSpPr>
            <a:spLocks noGrp="1"/>
          </p:cNvSpPr>
          <p:nvPr>
            <p:ph type="title"/>
          </p:nvPr>
        </p:nvSpPr>
        <p:spPr/>
        <p:txBody>
          <a:bodyPr>
            <a:normAutofit/>
          </a:bodyPr>
          <a:lstStyle/>
          <a:p>
            <a:r>
              <a:rPr lang="sv-FI" sz="5400" dirty="0" smtClean="0">
                <a:solidFill>
                  <a:schemeClr val="accent6"/>
                </a:solidFill>
                <a:latin typeface="+mj-lt"/>
                <a:ea typeface="CillaFHscript" pitchFamily="2" charset="-128"/>
                <a:cs typeface="CillaFHscript" pitchFamily="2" charset="-128"/>
              </a:rPr>
              <a:t>Luktsinne-övning</a:t>
            </a:r>
            <a:r>
              <a:rPr lang="sv-FI" sz="5400" dirty="0">
                <a:latin typeface="+mj-lt"/>
              </a:rPr>
              <a:t/>
            </a:r>
            <a:br>
              <a:rPr lang="sv-FI" sz="5400" dirty="0">
                <a:latin typeface="+mj-lt"/>
              </a:rPr>
            </a:br>
            <a:endParaRPr lang="sv-FI" sz="5400" dirty="0">
              <a:latin typeface="+mj-lt"/>
            </a:endParaRPr>
          </a:p>
        </p:txBody>
      </p:sp>
      <p:sp>
        <p:nvSpPr>
          <p:cNvPr id="2" name="Platshållare för innehåll 1">
            <a:extLst>
              <a:ext uri="{FF2B5EF4-FFF2-40B4-BE49-F238E27FC236}">
                <a16:creationId xmlns:a16="http://schemas.microsoft.com/office/drawing/2014/main" id="{A70D20BA-DC8C-4398-BE91-6C1F7C319929}"/>
              </a:ext>
            </a:extLst>
          </p:cNvPr>
          <p:cNvSpPr>
            <a:spLocks noGrp="1"/>
          </p:cNvSpPr>
          <p:nvPr>
            <p:ph idx="1"/>
          </p:nvPr>
        </p:nvSpPr>
        <p:spPr>
          <a:xfrm>
            <a:off x="4446270" y="1281262"/>
            <a:ext cx="7070982" cy="5024177"/>
          </a:xfrm>
        </p:spPr>
        <p:txBody>
          <a:bodyPr/>
          <a:lstStyle/>
          <a:p>
            <a:pPr lvl="0"/>
            <a:r>
              <a:rPr lang="sv-FI" sz="2400" dirty="0"/>
              <a:t>Välj en burk. Öppna burken och låt alla i tur och ordning få dofta på innehållet och säga vad doften påminner om. Väcker doften minnen av någonting</a:t>
            </a:r>
            <a:r>
              <a:rPr lang="sv-FI" sz="2400" dirty="0" smtClean="0"/>
              <a:t>?</a:t>
            </a:r>
            <a:br>
              <a:rPr lang="sv-FI" sz="2400" dirty="0" smtClean="0"/>
            </a:br>
            <a:r>
              <a:rPr lang="sv-FI" sz="2400" dirty="0" smtClean="0"/>
              <a:t> </a:t>
            </a:r>
            <a:endParaRPr lang="sv-FI" sz="2400" dirty="0"/>
          </a:p>
          <a:p>
            <a:pPr lvl="0"/>
            <a:r>
              <a:rPr lang="sv-FI" sz="2400" dirty="0"/>
              <a:t>Gör sedan på samma sätt med den andra och tredje burken. Låt gärna någon annan börja denna gång. </a:t>
            </a:r>
          </a:p>
          <a:p>
            <a:pPr marL="0" indent="0">
              <a:buNone/>
            </a:pPr>
            <a:endParaRPr lang="sv-FI" dirty="0"/>
          </a:p>
          <a:p>
            <a:endParaRPr lang="sv-FI" dirty="0"/>
          </a:p>
        </p:txBody>
      </p:sp>
    </p:spTree>
    <p:extLst>
      <p:ext uri="{BB962C8B-B14F-4D97-AF65-F5344CB8AC3E}">
        <p14:creationId xmlns:p14="http://schemas.microsoft.com/office/powerpoint/2010/main" val="272286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9045" y="1543962"/>
            <a:ext cx="2386038" cy="4918160"/>
          </a:xfrm>
        </p:spPr>
        <p:txBody>
          <a:bodyPr/>
          <a:lstStyle/>
          <a:p>
            <a:r>
              <a:rPr lang="sv-FI" sz="2400" dirty="0"/>
              <a:t>Vitlök</a:t>
            </a:r>
          </a:p>
          <a:p>
            <a:r>
              <a:rPr lang="sv-FI" sz="2400" dirty="0"/>
              <a:t>Citron</a:t>
            </a:r>
          </a:p>
          <a:p>
            <a:r>
              <a:rPr lang="sv-FI" sz="2400" dirty="0"/>
              <a:t>Lök</a:t>
            </a:r>
          </a:p>
          <a:p>
            <a:r>
              <a:rPr lang="sv-FI" sz="2400" dirty="0"/>
              <a:t>Kanel</a:t>
            </a:r>
          </a:p>
          <a:p>
            <a:r>
              <a:rPr lang="sv-FI" sz="2400" dirty="0"/>
              <a:t>Apelsin</a:t>
            </a:r>
          </a:p>
          <a:p>
            <a:r>
              <a:rPr lang="sv-FI" sz="2400" dirty="0"/>
              <a:t>Palsternacka</a:t>
            </a:r>
          </a:p>
          <a:p>
            <a:r>
              <a:rPr lang="sv-FI" sz="2400" dirty="0"/>
              <a:t>Morot</a:t>
            </a:r>
          </a:p>
          <a:p>
            <a:pPr marL="0" indent="0">
              <a:buNone/>
            </a:pPr>
            <a:endParaRPr lang="sv-FI" sz="2400" dirty="0"/>
          </a:p>
        </p:txBody>
      </p:sp>
      <p:sp>
        <p:nvSpPr>
          <p:cNvPr id="3" name="Title 2"/>
          <p:cNvSpPr>
            <a:spLocks noGrp="1"/>
          </p:cNvSpPr>
          <p:nvPr>
            <p:ph type="title"/>
          </p:nvPr>
        </p:nvSpPr>
        <p:spPr>
          <a:xfrm>
            <a:off x="4657971" y="328773"/>
            <a:ext cx="6931278" cy="914400"/>
          </a:xfrm>
        </p:spPr>
        <p:txBody>
          <a:bodyPr>
            <a:noAutofit/>
          </a:bodyPr>
          <a:lstStyle/>
          <a:p>
            <a:r>
              <a:rPr lang="sv-FI" sz="4800" dirty="0">
                <a:solidFill>
                  <a:schemeClr val="accent6"/>
                </a:solidFill>
                <a:latin typeface="+mj-lt"/>
                <a:ea typeface="CillaFHscript" pitchFamily="2" charset="-128"/>
                <a:cs typeface="CillaFHscript" pitchFamily="2" charset="-128"/>
              </a:rPr>
              <a:t>Känner du igen doften?</a:t>
            </a:r>
          </a:p>
        </p:txBody>
      </p:sp>
      <p:pic>
        <p:nvPicPr>
          <p:cNvPr id="6" name="Picture Placeholder 5"/>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060" b="3060"/>
          <a:stretch>
            <a:fillRect/>
          </a:stretch>
        </p:blipFill>
        <p:spPr>
          <a:xfrm rot="5400000">
            <a:off x="-1431925" y="2206625"/>
            <a:ext cx="6083300" cy="3219450"/>
          </a:xfrm>
        </p:spPr>
      </p:pic>
      <p:sp>
        <p:nvSpPr>
          <p:cNvPr id="8" name="Content Placeholder 1"/>
          <p:cNvSpPr txBox="1">
            <a:spLocks/>
          </p:cNvSpPr>
          <p:nvPr/>
        </p:nvSpPr>
        <p:spPr>
          <a:xfrm>
            <a:off x="6393903" y="1503721"/>
            <a:ext cx="2485404" cy="4998641"/>
          </a:xfrm>
          <a:prstGeom prst="rect">
            <a:avLst/>
          </a:prstGeom>
        </p:spPr>
        <p:txBody>
          <a:bodyPr vert="horz" lIns="0" tIns="0" rIns="0" bIns="0" rtlCol="0">
            <a:noAutofit/>
          </a:bodyPr>
          <a:lstStyle>
            <a:lvl1pPr marL="228594" indent="-228594" algn="l" defTabSz="914377" rtl="0" eaLnBrk="1" latinLnBrk="0" hangingPunct="1">
              <a:lnSpc>
                <a:spcPts val="3840"/>
              </a:lnSpc>
              <a:spcBef>
                <a:spcPts val="0"/>
              </a:spcBef>
              <a:spcAft>
                <a:spcPts val="1200"/>
              </a:spcAft>
              <a:buFont typeface="Arial" panose="020B0604020202020204" pitchFamily="34" charset="0"/>
              <a:buChar char="•"/>
              <a:defRPr sz="3200" kern="1200">
                <a:solidFill>
                  <a:schemeClr val="tx1"/>
                </a:solidFill>
                <a:latin typeface="Roboto Light" panose="02000000000000000000" pitchFamily="2" charset="0"/>
                <a:ea typeface="Roboto Light" panose="02000000000000000000"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2400" dirty="0"/>
              <a:t>Kardemumma</a:t>
            </a:r>
          </a:p>
          <a:p>
            <a:r>
              <a:rPr lang="sv-FI" sz="2400" dirty="0"/>
              <a:t>Ingefära</a:t>
            </a:r>
          </a:p>
          <a:p>
            <a:r>
              <a:rPr lang="sv-FI" sz="2400" dirty="0"/>
              <a:t>Kaffe</a:t>
            </a:r>
          </a:p>
          <a:p>
            <a:r>
              <a:rPr lang="sv-FI" sz="2400" dirty="0"/>
              <a:t>Kålrot</a:t>
            </a:r>
          </a:p>
          <a:p>
            <a:r>
              <a:rPr lang="sv-FI" sz="2400" dirty="0"/>
              <a:t>Lime</a:t>
            </a:r>
          </a:p>
          <a:p>
            <a:r>
              <a:rPr lang="sv-FI" sz="2400" dirty="0"/>
              <a:t>Saffran</a:t>
            </a:r>
          </a:p>
          <a:p>
            <a:r>
              <a:rPr lang="sv-FI" sz="2400" dirty="0"/>
              <a:t>Pumpa</a:t>
            </a:r>
          </a:p>
          <a:p>
            <a:pPr marL="0" indent="0">
              <a:buNone/>
            </a:pPr>
            <a:endParaRPr lang="sv-FI" sz="2400" dirty="0"/>
          </a:p>
          <a:p>
            <a:pPr marL="0" indent="0">
              <a:buNone/>
            </a:pPr>
            <a:endParaRPr lang="sv-FI" sz="2400" dirty="0"/>
          </a:p>
          <a:p>
            <a:endParaRPr lang="sv-FI" dirty="0"/>
          </a:p>
        </p:txBody>
      </p:sp>
      <p:sp>
        <p:nvSpPr>
          <p:cNvPr id="7" name="Content Placeholder 1"/>
          <p:cNvSpPr txBox="1">
            <a:spLocks/>
          </p:cNvSpPr>
          <p:nvPr/>
        </p:nvSpPr>
        <p:spPr>
          <a:xfrm>
            <a:off x="9103845" y="1543962"/>
            <a:ext cx="2485404" cy="4998641"/>
          </a:xfrm>
          <a:prstGeom prst="rect">
            <a:avLst/>
          </a:prstGeom>
        </p:spPr>
        <p:txBody>
          <a:bodyPr vert="horz" lIns="0" tIns="0" rIns="0" bIns="0" rtlCol="0">
            <a:noAutofit/>
          </a:bodyPr>
          <a:lstStyle>
            <a:lvl1pPr marL="228594" indent="-228594" algn="l" defTabSz="914377" rtl="0" eaLnBrk="1" latinLnBrk="0" hangingPunct="1">
              <a:lnSpc>
                <a:spcPts val="3840"/>
              </a:lnSpc>
              <a:spcBef>
                <a:spcPts val="0"/>
              </a:spcBef>
              <a:spcAft>
                <a:spcPts val="1200"/>
              </a:spcAft>
              <a:buFont typeface="Arial" panose="020B0604020202020204" pitchFamily="34" charset="0"/>
              <a:buChar char="•"/>
              <a:defRPr sz="3200" kern="1200">
                <a:solidFill>
                  <a:schemeClr val="tx1"/>
                </a:solidFill>
                <a:latin typeface="Roboto Light" panose="02000000000000000000" pitchFamily="2" charset="0"/>
                <a:ea typeface="Roboto Light" panose="02000000000000000000"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2400" dirty="0"/>
              <a:t>Mossa</a:t>
            </a:r>
          </a:p>
          <a:p>
            <a:r>
              <a:rPr lang="sv-FI" sz="2400" dirty="0"/>
              <a:t>Björk</a:t>
            </a:r>
          </a:p>
          <a:p>
            <a:r>
              <a:rPr lang="sv-FI" sz="2400" dirty="0"/>
              <a:t>Rönnbär</a:t>
            </a:r>
          </a:p>
          <a:p>
            <a:r>
              <a:rPr lang="sv-FI" sz="2400" dirty="0"/>
              <a:t>Kakao</a:t>
            </a:r>
          </a:p>
          <a:p>
            <a:r>
              <a:rPr lang="sv-FI" sz="2400" dirty="0"/>
              <a:t>Äpple</a:t>
            </a:r>
          </a:p>
          <a:p>
            <a:r>
              <a:rPr lang="sv-FI" sz="2400" dirty="0"/>
              <a:t>Gurka</a:t>
            </a:r>
          </a:p>
          <a:p>
            <a:r>
              <a:rPr lang="sv-FI" sz="2400" dirty="0"/>
              <a:t>Jord</a:t>
            </a:r>
          </a:p>
          <a:p>
            <a:pPr marL="0" indent="0">
              <a:buNone/>
            </a:pPr>
            <a:endParaRPr lang="sv-FI" sz="2400" dirty="0"/>
          </a:p>
          <a:p>
            <a:endParaRPr lang="sv-FI" dirty="0"/>
          </a:p>
        </p:txBody>
      </p:sp>
    </p:spTree>
    <p:extLst>
      <p:ext uri="{BB962C8B-B14F-4D97-AF65-F5344CB8AC3E}">
        <p14:creationId xmlns:p14="http://schemas.microsoft.com/office/powerpoint/2010/main" val="305849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D1BBD4-3675-446D-97BE-E9F7D31E3EEC}"/>
              </a:ext>
            </a:extLst>
          </p:cNvPr>
          <p:cNvSpPr>
            <a:spLocks noGrp="1"/>
          </p:cNvSpPr>
          <p:nvPr>
            <p:ph type="title"/>
          </p:nvPr>
        </p:nvSpPr>
        <p:spPr>
          <a:xfrm>
            <a:off x="327259" y="1068404"/>
            <a:ext cx="3628723" cy="2360596"/>
          </a:xfrm>
        </p:spPr>
        <p:txBody>
          <a:bodyPr>
            <a:noAutofit/>
          </a:bodyPr>
          <a:lstStyle/>
          <a:p>
            <a:r>
              <a:rPr lang="fi-FI" sz="4400" dirty="0" err="1">
                <a:solidFill>
                  <a:schemeClr val="accent6"/>
                </a:solidFill>
                <a:latin typeface="+mj-lt"/>
                <a:ea typeface="CillaFHscript" pitchFamily="2" charset="-128"/>
                <a:cs typeface="CillaFHscript" pitchFamily="2" charset="-128"/>
              </a:rPr>
              <a:t>Gör</a:t>
            </a:r>
            <a:r>
              <a:rPr lang="fi-FI" sz="4400" dirty="0">
                <a:solidFill>
                  <a:schemeClr val="accent6"/>
                </a:solidFill>
                <a:latin typeface="+mj-lt"/>
                <a:ea typeface="CillaFHscript" pitchFamily="2" charset="-128"/>
                <a:cs typeface="CillaFHscript" pitchFamily="2" charset="-128"/>
              </a:rPr>
              <a:t> </a:t>
            </a:r>
            <a:r>
              <a:rPr lang="fi-FI" sz="4400" dirty="0" err="1">
                <a:solidFill>
                  <a:schemeClr val="accent6"/>
                </a:solidFill>
                <a:latin typeface="+mj-lt"/>
                <a:ea typeface="CillaFHscript" pitchFamily="2" charset="-128"/>
                <a:cs typeface="CillaFHscript" pitchFamily="2" charset="-128"/>
              </a:rPr>
              <a:t>konstverk</a:t>
            </a:r>
            <a:r>
              <a:rPr lang="fi-FI" sz="4400" dirty="0">
                <a:solidFill>
                  <a:schemeClr val="accent6"/>
                </a:solidFill>
                <a:latin typeface="+mj-lt"/>
                <a:ea typeface="CillaFHscript" pitchFamily="2" charset="-128"/>
                <a:cs typeface="CillaFHscript" pitchFamily="2" charset="-128"/>
              </a:rPr>
              <a:t> av </a:t>
            </a:r>
            <a:r>
              <a:rPr lang="fi-FI" sz="4400" dirty="0" err="1">
                <a:solidFill>
                  <a:schemeClr val="accent6"/>
                </a:solidFill>
                <a:latin typeface="+mj-lt"/>
                <a:ea typeface="CillaFHscript" pitchFamily="2" charset="-128"/>
                <a:cs typeface="CillaFHscript" pitchFamily="2" charset="-128"/>
              </a:rPr>
              <a:t>grönsaker</a:t>
            </a:r>
            <a:r>
              <a:rPr lang="fi-FI" sz="4400" dirty="0">
                <a:solidFill>
                  <a:schemeClr val="accent6"/>
                </a:solidFill>
                <a:latin typeface="+mj-lt"/>
                <a:ea typeface="CillaFHscript" pitchFamily="2" charset="-128"/>
                <a:cs typeface="CillaFHscript" pitchFamily="2" charset="-128"/>
              </a:rPr>
              <a:t>:</a:t>
            </a:r>
            <a:r>
              <a:rPr lang="sv-FI" sz="4400" dirty="0">
                <a:solidFill>
                  <a:schemeClr val="accent6"/>
                </a:solidFill>
                <a:latin typeface="+mj-lt"/>
                <a:ea typeface="CillaFHscript" pitchFamily="2" charset="-128"/>
                <a:cs typeface="CillaFHscript" pitchFamily="2" charset="-128"/>
              </a:rPr>
              <a:t/>
            </a:r>
            <a:br>
              <a:rPr lang="sv-FI" sz="4400" dirty="0">
                <a:solidFill>
                  <a:schemeClr val="accent6"/>
                </a:solidFill>
                <a:latin typeface="+mj-lt"/>
                <a:ea typeface="CillaFHscript" pitchFamily="2" charset="-128"/>
                <a:cs typeface="CillaFHscript" pitchFamily="2" charset="-128"/>
              </a:rPr>
            </a:br>
            <a:endParaRPr lang="sv-FI" sz="4400" dirty="0">
              <a:solidFill>
                <a:schemeClr val="accent6"/>
              </a:solidFill>
              <a:latin typeface="+mj-lt"/>
              <a:ea typeface="CillaFHscript" pitchFamily="2" charset="-128"/>
              <a:cs typeface="CillaFHscript" pitchFamily="2" charset="-128"/>
            </a:endParaRPr>
          </a:p>
        </p:txBody>
      </p:sp>
      <p:sp>
        <p:nvSpPr>
          <p:cNvPr id="3" name="Platshållare för innehåll 2">
            <a:extLst>
              <a:ext uri="{FF2B5EF4-FFF2-40B4-BE49-F238E27FC236}">
                <a16:creationId xmlns:a16="http://schemas.microsoft.com/office/drawing/2014/main" id="{30FBCAE3-5A9D-4840-8F3F-E1402A50B1E6}"/>
              </a:ext>
            </a:extLst>
          </p:cNvPr>
          <p:cNvSpPr>
            <a:spLocks noGrp="1"/>
          </p:cNvSpPr>
          <p:nvPr>
            <p:ph idx="1"/>
          </p:nvPr>
        </p:nvSpPr>
        <p:spPr>
          <a:xfrm>
            <a:off x="4217670" y="502920"/>
            <a:ext cx="7863840" cy="5527097"/>
          </a:xfrm>
        </p:spPr>
        <p:txBody>
          <a:bodyPr/>
          <a:lstStyle/>
          <a:p>
            <a:r>
              <a:rPr lang="fi-FI" sz="2400" dirty="0" err="1"/>
              <a:t>Grönsaker</a:t>
            </a:r>
            <a:r>
              <a:rPr lang="fi-FI" sz="2400" dirty="0"/>
              <a:t> (</a:t>
            </a:r>
            <a:r>
              <a:rPr lang="fi-FI" sz="2400" dirty="0" err="1"/>
              <a:t>till</a:t>
            </a:r>
            <a:r>
              <a:rPr lang="fi-FI" sz="2400" dirty="0"/>
              <a:t> </a:t>
            </a:r>
            <a:r>
              <a:rPr lang="fi-FI" sz="2400" dirty="0" err="1"/>
              <a:t>exempel</a:t>
            </a:r>
            <a:r>
              <a:rPr lang="fi-FI" sz="2400" dirty="0"/>
              <a:t> </a:t>
            </a:r>
            <a:r>
              <a:rPr lang="fi-FI" sz="2400" dirty="0" err="1"/>
              <a:t>rödlök</a:t>
            </a:r>
            <a:r>
              <a:rPr lang="fi-FI" sz="2400" dirty="0"/>
              <a:t>, </a:t>
            </a:r>
            <a:r>
              <a:rPr lang="fi-FI" sz="2400" dirty="0" err="1"/>
              <a:t>rödkål</a:t>
            </a:r>
            <a:r>
              <a:rPr lang="fi-FI" sz="2400" dirty="0"/>
              <a:t>, </a:t>
            </a:r>
            <a:r>
              <a:rPr lang="fi-FI" sz="2400" dirty="0" err="1"/>
              <a:t>fänkål</a:t>
            </a:r>
            <a:r>
              <a:rPr lang="fi-FI" sz="2400" dirty="0"/>
              <a:t>, </a:t>
            </a:r>
            <a:r>
              <a:rPr lang="fi-FI" sz="2400" dirty="0" err="1"/>
              <a:t>blomkål</a:t>
            </a:r>
            <a:r>
              <a:rPr lang="fi-FI" sz="2400" dirty="0"/>
              <a:t>, </a:t>
            </a:r>
            <a:r>
              <a:rPr lang="fi-FI" sz="2400" dirty="0" err="1"/>
              <a:t>kålrot</a:t>
            </a:r>
            <a:r>
              <a:rPr lang="sv-FI" sz="2400" dirty="0"/>
              <a:t>, </a:t>
            </a:r>
            <a:r>
              <a:rPr lang="fi-FI" sz="2400" dirty="0" err="1"/>
              <a:t>gurka</a:t>
            </a:r>
            <a:r>
              <a:rPr lang="sv-FI" sz="2400" dirty="0"/>
              <a:t>, </a:t>
            </a:r>
            <a:r>
              <a:rPr lang="fi-FI" sz="2400" dirty="0"/>
              <a:t>morot</a:t>
            </a:r>
            <a:r>
              <a:rPr lang="sv-FI" sz="2400" dirty="0"/>
              <a:t>, </a:t>
            </a:r>
            <a:r>
              <a:rPr lang="fi-FI" sz="2400" dirty="0" err="1"/>
              <a:t>rädisor</a:t>
            </a:r>
            <a:r>
              <a:rPr lang="fi-FI" sz="2400" dirty="0"/>
              <a:t>, paprika</a:t>
            </a:r>
            <a:r>
              <a:rPr lang="sv-FI" sz="2400" dirty="0"/>
              <a:t>, </a:t>
            </a:r>
            <a:r>
              <a:rPr lang="fi-FI" sz="2400" dirty="0" err="1"/>
              <a:t>squasch</a:t>
            </a:r>
            <a:endParaRPr lang="sv-FI" sz="2400" dirty="0"/>
          </a:p>
          <a:p>
            <a:r>
              <a:rPr lang="fi-FI" sz="2400" dirty="0" err="1"/>
              <a:t>Papperstallrikar</a:t>
            </a:r>
            <a:r>
              <a:rPr lang="fi-FI" sz="2400" dirty="0"/>
              <a:t>, </a:t>
            </a:r>
            <a:r>
              <a:rPr lang="fi-FI" sz="2400" dirty="0" err="1"/>
              <a:t>knivar</a:t>
            </a:r>
            <a:r>
              <a:rPr lang="fi-FI" sz="2400" dirty="0"/>
              <a:t>, </a:t>
            </a:r>
            <a:r>
              <a:rPr lang="fi-FI" sz="2400" dirty="0" err="1"/>
              <a:t>skärbräden</a:t>
            </a:r>
            <a:r>
              <a:rPr lang="fi-FI" sz="2400" dirty="0"/>
              <a:t>, </a:t>
            </a:r>
            <a:r>
              <a:rPr lang="fi-FI" sz="2400" dirty="0" err="1"/>
              <a:t>skalare</a:t>
            </a:r>
            <a:endParaRPr lang="sv-FI" sz="2400" dirty="0"/>
          </a:p>
          <a:p>
            <a:pPr lvl="0"/>
            <a:r>
              <a:rPr lang="en-US" sz="2400" dirty="0"/>
              <a:t>Vi </a:t>
            </a:r>
            <a:r>
              <a:rPr lang="en-US" sz="2400" dirty="0" err="1"/>
              <a:t>bekantar</a:t>
            </a:r>
            <a:r>
              <a:rPr lang="en-US" sz="2400" dirty="0"/>
              <a:t> </a:t>
            </a:r>
            <a:r>
              <a:rPr lang="en-US" sz="2400" dirty="0" err="1"/>
              <a:t>oss</a:t>
            </a:r>
            <a:r>
              <a:rPr lang="en-US" sz="2400" dirty="0"/>
              <a:t> med </a:t>
            </a:r>
            <a:r>
              <a:rPr lang="en-US" sz="2400" dirty="0" err="1"/>
              <a:t>grönsakerna</a:t>
            </a:r>
            <a:endParaRPr lang="sv-FI" sz="2400" dirty="0"/>
          </a:p>
          <a:p>
            <a:pPr lvl="0"/>
            <a:r>
              <a:rPr lang="sv-FI" sz="2400" dirty="0"/>
              <a:t>V</a:t>
            </a:r>
            <a:r>
              <a:rPr lang="en-US" sz="2400" dirty="0" err="1"/>
              <a:t>i</a:t>
            </a:r>
            <a:r>
              <a:rPr lang="en-US" sz="2400" dirty="0"/>
              <a:t> </a:t>
            </a:r>
            <a:r>
              <a:rPr lang="en-US" sz="2400" dirty="0" err="1"/>
              <a:t>gör</a:t>
            </a:r>
            <a:r>
              <a:rPr lang="en-US" sz="2400" dirty="0"/>
              <a:t> </a:t>
            </a:r>
            <a:r>
              <a:rPr lang="en-US" sz="2400" dirty="0" err="1"/>
              <a:t>konstverk</a:t>
            </a:r>
            <a:r>
              <a:rPr lang="en-US" sz="2400" dirty="0"/>
              <a:t> av dessa </a:t>
            </a:r>
            <a:r>
              <a:rPr lang="en-US" sz="2400" dirty="0" err="1"/>
              <a:t>grönsaker</a:t>
            </a:r>
            <a:r>
              <a:rPr lang="en-US" sz="2400" dirty="0"/>
              <a:t> </a:t>
            </a:r>
            <a:r>
              <a:rPr lang="en-US" sz="2400" dirty="0" err="1"/>
              <a:t>på</a:t>
            </a:r>
            <a:r>
              <a:rPr lang="en-US" sz="2400" dirty="0"/>
              <a:t> </a:t>
            </a:r>
            <a:r>
              <a:rPr lang="en-US" sz="2400" dirty="0" err="1"/>
              <a:t>en</a:t>
            </a:r>
            <a:r>
              <a:rPr lang="en-US" sz="2400" dirty="0"/>
              <a:t> </a:t>
            </a:r>
            <a:r>
              <a:rPr lang="en-US" sz="2400" dirty="0" err="1"/>
              <a:t>tallrik</a:t>
            </a:r>
            <a:r>
              <a:rPr lang="en-US" sz="2400" dirty="0"/>
              <a:t>. </a:t>
            </a:r>
            <a:r>
              <a:rPr lang="en-US" sz="2400" dirty="0" err="1"/>
              <a:t>Låt</a:t>
            </a:r>
            <a:r>
              <a:rPr lang="en-US" sz="2400" dirty="0"/>
              <a:t> </a:t>
            </a:r>
            <a:r>
              <a:rPr lang="en-US" sz="2400" dirty="0" err="1"/>
              <a:t>fantasin</a:t>
            </a:r>
            <a:r>
              <a:rPr lang="en-US" sz="2400" dirty="0"/>
              <a:t> </a:t>
            </a:r>
            <a:r>
              <a:rPr lang="en-US" sz="2400" dirty="0" err="1"/>
              <a:t>flöda</a:t>
            </a:r>
            <a:r>
              <a:rPr lang="en-US" sz="2400" dirty="0"/>
              <a:t> </a:t>
            </a:r>
            <a:r>
              <a:rPr lang="en-US" sz="2400" dirty="0" err="1"/>
              <a:t>och</a:t>
            </a:r>
            <a:r>
              <a:rPr lang="en-US" sz="2400" dirty="0"/>
              <a:t> </a:t>
            </a:r>
            <a:r>
              <a:rPr lang="en-US" sz="2400" dirty="0" err="1"/>
              <a:t>använd</a:t>
            </a:r>
            <a:r>
              <a:rPr lang="en-US" sz="2400" dirty="0"/>
              <a:t> </a:t>
            </a:r>
            <a:r>
              <a:rPr lang="en-US" sz="2400" dirty="0" err="1"/>
              <a:t>olika</a:t>
            </a:r>
            <a:r>
              <a:rPr lang="en-US" sz="2400" dirty="0"/>
              <a:t> </a:t>
            </a:r>
            <a:r>
              <a:rPr lang="en-US" sz="2400" dirty="0" err="1"/>
              <a:t>färger</a:t>
            </a:r>
            <a:r>
              <a:rPr lang="en-US" sz="2400" dirty="0"/>
              <a:t> </a:t>
            </a:r>
            <a:r>
              <a:rPr lang="en-US" sz="2400" dirty="0" err="1"/>
              <a:t>och</a:t>
            </a:r>
            <a:r>
              <a:rPr lang="en-US" sz="2400" dirty="0"/>
              <a:t> </a:t>
            </a:r>
            <a:r>
              <a:rPr lang="en-US" sz="2400" dirty="0" err="1"/>
              <a:t>konsistenser</a:t>
            </a:r>
            <a:r>
              <a:rPr lang="en-US" sz="2400" dirty="0"/>
              <a:t>. </a:t>
            </a:r>
            <a:r>
              <a:rPr lang="en-US" sz="2400" dirty="0" err="1"/>
              <a:t>Hitta</a:t>
            </a:r>
            <a:r>
              <a:rPr lang="en-US" sz="2400" dirty="0"/>
              <a:t> </a:t>
            </a:r>
            <a:r>
              <a:rPr lang="en-US" sz="2400" dirty="0" err="1"/>
              <a:t>även</a:t>
            </a:r>
            <a:r>
              <a:rPr lang="en-US" sz="2400" dirty="0"/>
              <a:t> </a:t>
            </a:r>
            <a:r>
              <a:rPr lang="en-US" sz="2400" dirty="0" err="1"/>
              <a:t>på</a:t>
            </a:r>
            <a:r>
              <a:rPr lang="en-US" sz="2400" dirty="0"/>
              <a:t> </a:t>
            </a:r>
            <a:r>
              <a:rPr lang="en-US" sz="2400" dirty="0" err="1"/>
              <a:t>ett</a:t>
            </a:r>
            <a:r>
              <a:rPr lang="en-US" sz="2400" dirty="0"/>
              <a:t> </a:t>
            </a:r>
            <a:r>
              <a:rPr lang="en-US" sz="2400" dirty="0" err="1"/>
              <a:t>namn</a:t>
            </a:r>
            <a:r>
              <a:rPr lang="en-US" sz="2400" dirty="0"/>
              <a:t> till </a:t>
            </a:r>
            <a:r>
              <a:rPr lang="en-US" sz="2400" dirty="0" err="1"/>
              <a:t>ditt</a:t>
            </a:r>
            <a:r>
              <a:rPr lang="en-US" sz="2400" dirty="0"/>
              <a:t> </a:t>
            </a:r>
            <a:r>
              <a:rPr lang="en-US" sz="2400" dirty="0" err="1"/>
              <a:t>konstverk</a:t>
            </a:r>
            <a:r>
              <a:rPr lang="en-US" sz="2400" dirty="0"/>
              <a:t>.</a:t>
            </a:r>
            <a:endParaRPr lang="sv-FI" sz="2400" dirty="0"/>
          </a:p>
          <a:p>
            <a:endParaRPr lang="sv-FI" dirty="0"/>
          </a:p>
        </p:txBody>
      </p:sp>
      <p:pic>
        <p:nvPicPr>
          <p:cNvPr id="4" name="Picture 3">
            <a:extLst>
              <a:ext uri="{FF2B5EF4-FFF2-40B4-BE49-F238E27FC236}">
                <a16:creationId xmlns:a16="http://schemas.microsoft.com/office/drawing/2014/main" id="{86D233A4-8B62-4FDD-9AEF-A8BA85072D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33" t="944" r="13220" b="6853"/>
          <a:stretch/>
        </p:blipFill>
        <p:spPr>
          <a:xfrm>
            <a:off x="596341" y="3074671"/>
            <a:ext cx="3251841" cy="3348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361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32A663C9-5F9A-4562-9078-456F07DD014A}"/>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ED71196-4900-4F80-AF39-CD97CDF91A76}" type="datetime1">
              <a:rPr lang="sv-FI" altLang="sv-FI" sz="1400">
                <a:latin typeface="Arial Narrow" panose="020B0606020202030204" pitchFamily="34" charset="0"/>
              </a:rPr>
              <a:pPr eaLnBrk="1" hangingPunct="1"/>
              <a:t>19-08-2021</a:t>
            </a:fld>
            <a:endParaRPr lang="en-US" altLang="sv-FI" sz="1400">
              <a:latin typeface="Arial Narrow" panose="020B0606020202030204" pitchFamily="34" charset="0"/>
            </a:endParaRPr>
          </a:p>
        </p:txBody>
      </p:sp>
      <p:sp>
        <p:nvSpPr>
          <p:cNvPr id="19459" name="Rectangle 2">
            <a:extLst>
              <a:ext uri="{FF2B5EF4-FFF2-40B4-BE49-F238E27FC236}">
                <a16:creationId xmlns:a16="http://schemas.microsoft.com/office/drawing/2014/main" id="{81222ECB-4D45-4E94-B068-5B907F5E0ECF}"/>
              </a:ext>
            </a:extLst>
          </p:cNvPr>
          <p:cNvSpPr>
            <a:spLocks noGrp="1" noChangeArrowheads="1"/>
          </p:cNvSpPr>
          <p:nvPr>
            <p:ph type="title"/>
          </p:nvPr>
        </p:nvSpPr>
        <p:spPr>
          <a:xfrm>
            <a:off x="2492829" y="163287"/>
            <a:ext cx="8860974" cy="1436914"/>
          </a:xfrm>
        </p:spPr>
        <p:txBody>
          <a:bodyPr>
            <a:noAutofit/>
          </a:bodyPr>
          <a:lstStyle/>
          <a:p>
            <a:r>
              <a:rPr lang="fi-FI" altLang="sv-FI" dirty="0" err="1">
                <a:solidFill>
                  <a:schemeClr val="accent6"/>
                </a:solidFill>
                <a:latin typeface="+mj-lt"/>
                <a:ea typeface="CillaFHscript" pitchFamily="2" charset="-128"/>
                <a:cs typeface="CillaFHscript" pitchFamily="2" charset="-128"/>
              </a:rPr>
              <a:t>Förslag</a:t>
            </a:r>
            <a:r>
              <a:rPr lang="fi-FI" altLang="sv-FI" dirty="0">
                <a:solidFill>
                  <a:schemeClr val="accent6"/>
                </a:solidFill>
                <a:latin typeface="+mj-lt"/>
                <a:ea typeface="CillaFHscript" pitchFamily="2" charset="-128"/>
                <a:cs typeface="CillaFHscript" pitchFamily="2" charset="-128"/>
              </a:rPr>
              <a:t> </a:t>
            </a:r>
            <a:r>
              <a:rPr lang="fi-FI" altLang="sv-FI" dirty="0" err="1">
                <a:solidFill>
                  <a:schemeClr val="accent6"/>
                </a:solidFill>
                <a:latin typeface="+mj-lt"/>
                <a:ea typeface="CillaFHscript" pitchFamily="2" charset="-128"/>
                <a:cs typeface="CillaFHscript" pitchFamily="2" charset="-128"/>
              </a:rPr>
              <a:t>på</a:t>
            </a:r>
            <a:r>
              <a:rPr lang="fi-FI" altLang="sv-FI" dirty="0">
                <a:solidFill>
                  <a:schemeClr val="accent6"/>
                </a:solidFill>
                <a:latin typeface="+mj-lt"/>
                <a:ea typeface="CillaFHscript" pitchFamily="2" charset="-128"/>
                <a:cs typeface="CillaFHscript" pitchFamily="2" charset="-128"/>
              </a:rPr>
              <a:t> </a:t>
            </a:r>
            <a:r>
              <a:rPr lang="fi-FI" altLang="sv-FI" dirty="0" err="1">
                <a:solidFill>
                  <a:schemeClr val="accent6"/>
                </a:solidFill>
                <a:latin typeface="+mj-lt"/>
                <a:ea typeface="CillaFHscript" pitchFamily="2" charset="-128"/>
                <a:cs typeface="CillaFHscript" pitchFamily="2" charset="-128"/>
              </a:rPr>
              <a:t>hälsofrämjande</a:t>
            </a:r>
            <a:r>
              <a:rPr lang="fi-FI" altLang="sv-FI" dirty="0">
                <a:solidFill>
                  <a:schemeClr val="accent6"/>
                </a:solidFill>
                <a:latin typeface="+mj-lt"/>
                <a:ea typeface="CillaFHscript" pitchFamily="2" charset="-128"/>
                <a:cs typeface="CillaFHscript" pitchFamily="2" charset="-128"/>
              </a:rPr>
              <a:t> </a:t>
            </a:r>
            <a:r>
              <a:rPr lang="fi-FI" altLang="sv-FI" dirty="0" err="1">
                <a:solidFill>
                  <a:schemeClr val="accent6"/>
                </a:solidFill>
                <a:latin typeface="+mj-lt"/>
                <a:ea typeface="CillaFHscript" pitchFamily="2" charset="-128"/>
                <a:cs typeface="CillaFHscript" pitchFamily="2" charset="-128"/>
              </a:rPr>
              <a:t>insatser</a:t>
            </a:r>
            <a:r>
              <a:rPr lang="fi-FI" altLang="sv-FI" dirty="0">
                <a:solidFill>
                  <a:schemeClr val="accent6"/>
                </a:solidFill>
                <a:latin typeface="+mj-lt"/>
                <a:ea typeface="CillaFHscript" pitchFamily="2" charset="-128"/>
                <a:cs typeface="CillaFHscript" pitchFamily="2" charset="-128"/>
              </a:rPr>
              <a:t> i </a:t>
            </a:r>
            <a:r>
              <a:rPr lang="fi-FI" altLang="sv-FI" dirty="0" err="1">
                <a:solidFill>
                  <a:schemeClr val="accent6"/>
                </a:solidFill>
                <a:latin typeface="+mj-lt"/>
                <a:ea typeface="CillaFHscript" pitchFamily="2" charset="-128"/>
                <a:cs typeface="CillaFHscript" pitchFamily="2" charset="-128"/>
              </a:rPr>
              <a:t>skolan</a:t>
            </a:r>
            <a:r>
              <a:rPr lang="fi-FI" altLang="sv-FI" dirty="0">
                <a:solidFill>
                  <a:schemeClr val="accent6"/>
                </a:solidFill>
                <a:latin typeface="+mj-lt"/>
                <a:ea typeface="CillaFHscript" pitchFamily="2" charset="-128"/>
                <a:cs typeface="CillaFHscript" pitchFamily="2" charset="-128"/>
              </a:rPr>
              <a:t>:</a:t>
            </a:r>
            <a:endParaRPr lang="en-US" altLang="sv-FI" dirty="0">
              <a:solidFill>
                <a:schemeClr val="accent6"/>
              </a:solidFill>
              <a:latin typeface="+mj-lt"/>
              <a:ea typeface="CillaFHscript" pitchFamily="2" charset="-128"/>
              <a:cs typeface="CillaFHscript" pitchFamily="2" charset="-128"/>
            </a:endParaRPr>
          </a:p>
        </p:txBody>
      </p:sp>
      <p:sp>
        <p:nvSpPr>
          <p:cNvPr id="19460" name="Rectangle 3">
            <a:extLst>
              <a:ext uri="{FF2B5EF4-FFF2-40B4-BE49-F238E27FC236}">
                <a16:creationId xmlns:a16="http://schemas.microsoft.com/office/drawing/2014/main" id="{DFAD8E6D-B42A-41D3-A956-569F1BD6BACF}"/>
              </a:ext>
            </a:extLst>
          </p:cNvPr>
          <p:cNvSpPr>
            <a:spLocks noGrp="1" noChangeArrowheads="1"/>
          </p:cNvSpPr>
          <p:nvPr>
            <p:ph type="body" idx="1"/>
          </p:nvPr>
        </p:nvSpPr>
        <p:spPr>
          <a:xfrm>
            <a:off x="0" y="1371600"/>
            <a:ext cx="12660086" cy="4880288"/>
          </a:xfrm>
        </p:spPr>
        <p:txBody>
          <a:bodyPr/>
          <a:lstStyle/>
          <a:p>
            <a:pPr>
              <a:lnSpc>
                <a:spcPct val="80000"/>
              </a:lnSpc>
            </a:pPr>
            <a:endParaRPr lang="fi-FI" altLang="sv-FI" sz="1800" b="1" dirty="0"/>
          </a:p>
          <a:p>
            <a:pPr lvl="1">
              <a:lnSpc>
                <a:spcPct val="80000"/>
              </a:lnSpc>
            </a:pPr>
            <a:r>
              <a:rPr lang="fi-FI" altLang="sv-FI" sz="2800" dirty="0" err="1"/>
              <a:t>Skördefest</a:t>
            </a:r>
            <a:r>
              <a:rPr lang="fi-FI" altLang="sv-FI" sz="2800" dirty="0"/>
              <a:t>. </a:t>
            </a:r>
            <a:r>
              <a:rPr lang="en-US" altLang="sv-FI" sz="2800" dirty="0" err="1"/>
              <a:t>Låt</a:t>
            </a:r>
            <a:r>
              <a:rPr lang="en-US" altLang="sv-FI" sz="2800" dirty="0"/>
              <a:t> </a:t>
            </a:r>
            <a:r>
              <a:rPr lang="en-US" altLang="sv-FI" sz="2800" dirty="0" err="1"/>
              <a:t>eleverna</a:t>
            </a:r>
            <a:r>
              <a:rPr lang="en-US" altLang="sv-FI" sz="2800" dirty="0"/>
              <a:t> </a:t>
            </a:r>
            <a:r>
              <a:rPr lang="en-US" altLang="sv-FI" sz="2800" dirty="0" err="1"/>
              <a:t>konkret</a:t>
            </a:r>
            <a:r>
              <a:rPr lang="en-US" altLang="sv-FI" sz="2800" dirty="0"/>
              <a:t> </a:t>
            </a:r>
            <a:r>
              <a:rPr lang="en-US" altLang="sv-FI" sz="2800" dirty="0" err="1"/>
              <a:t>laborera</a:t>
            </a:r>
            <a:r>
              <a:rPr lang="en-US" altLang="sv-FI" sz="2800" dirty="0"/>
              <a:t> med </a:t>
            </a:r>
            <a:r>
              <a:rPr lang="en-US" altLang="sv-FI" sz="2800" dirty="0" err="1"/>
              <a:t>hur</a:t>
            </a:r>
            <a:r>
              <a:rPr lang="en-US" altLang="sv-FI" sz="2800" dirty="0"/>
              <a:t> </a:t>
            </a:r>
            <a:r>
              <a:rPr lang="en-US" altLang="sv-FI" sz="2800" dirty="0" err="1"/>
              <a:t>mycket</a:t>
            </a:r>
            <a:r>
              <a:rPr lang="en-US" altLang="sv-FI" sz="2800" dirty="0"/>
              <a:t> fem </a:t>
            </a:r>
            <a:r>
              <a:rPr lang="en-US" altLang="sv-FI" sz="2800" dirty="0" err="1"/>
              <a:t>nävar</a:t>
            </a:r>
            <a:r>
              <a:rPr lang="en-US" altLang="sv-FI" sz="2800" dirty="0"/>
              <a:t> </a:t>
            </a:r>
            <a:r>
              <a:rPr lang="en-US" altLang="sv-FI" sz="2800" dirty="0" err="1"/>
              <a:t>är</a:t>
            </a:r>
            <a:r>
              <a:rPr lang="en-US" altLang="sv-FI" sz="2800" dirty="0"/>
              <a:t>.</a:t>
            </a:r>
          </a:p>
          <a:p>
            <a:pPr lvl="1">
              <a:lnSpc>
                <a:spcPct val="80000"/>
              </a:lnSpc>
            </a:pPr>
            <a:r>
              <a:rPr lang="en-US" altLang="sv-FI" sz="2800" dirty="0" err="1"/>
              <a:t>Trivseln</a:t>
            </a:r>
            <a:r>
              <a:rPr lang="en-US" altLang="sv-FI" sz="2800" dirty="0"/>
              <a:t> </a:t>
            </a:r>
            <a:r>
              <a:rPr lang="en-US" altLang="sv-FI" sz="2800" dirty="0" err="1"/>
              <a:t>i</a:t>
            </a:r>
            <a:r>
              <a:rPr lang="en-US" altLang="sv-FI" sz="2800" dirty="0"/>
              <a:t> </a:t>
            </a:r>
            <a:r>
              <a:rPr lang="en-US" altLang="sv-FI" sz="2800" dirty="0" err="1"/>
              <a:t>skolmatsalen</a:t>
            </a:r>
            <a:r>
              <a:rPr lang="en-US" altLang="sv-FI" sz="2800" dirty="0"/>
              <a:t>, </a:t>
            </a:r>
            <a:r>
              <a:rPr lang="en-US" altLang="sv-FI" sz="2800" dirty="0" err="1"/>
              <a:t>involvera</a:t>
            </a:r>
            <a:r>
              <a:rPr lang="en-US" altLang="sv-FI" sz="2800" dirty="0"/>
              <a:t> </a:t>
            </a:r>
            <a:r>
              <a:rPr lang="en-US" altLang="sv-FI" sz="2800" dirty="0" err="1"/>
              <a:t>alla</a:t>
            </a:r>
            <a:r>
              <a:rPr lang="en-US" altLang="sv-FI" sz="2800" dirty="0"/>
              <a:t> </a:t>
            </a:r>
          </a:p>
          <a:p>
            <a:pPr lvl="1">
              <a:lnSpc>
                <a:spcPct val="80000"/>
              </a:lnSpc>
            </a:pPr>
            <a:r>
              <a:rPr lang="en-US" altLang="sv-FI" sz="2800" dirty="0" err="1"/>
              <a:t>Salladsbuffé</a:t>
            </a:r>
            <a:r>
              <a:rPr lang="en-US" altLang="sv-FI" sz="2800" dirty="0"/>
              <a:t> vid </a:t>
            </a:r>
            <a:r>
              <a:rPr lang="en-US" altLang="sv-FI" sz="2800" dirty="0" err="1"/>
              <a:t>skollunchen</a:t>
            </a:r>
            <a:r>
              <a:rPr lang="en-US" altLang="sv-FI" sz="2800" dirty="0"/>
              <a:t>. </a:t>
            </a:r>
          </a:p>
          <a:p>
            <a:pPr lvl="1">
              <a:lnSpc>
                <a:spcPct val="80000"/>
              </a:lnSpc>
            </a:pPr>
            <a:r>
              <a:rPr lang="en-US" altLang="sv-FI" sz="2800" dirty="0" err="1"/>
              <a:t>Godisfri</a:t>
            </a:r>
            <a:r>
              <a:rPr lang="en-US" altLang="sv-FI" sz="2800" dirty="0"/>
              <a:t> </a:t>
            </a:r>
            <a:r>
              <a:rPr lang="en-US" altLang="sv-FI" sz="2800" dirty="0" err="1"/>
              <a:t>skola</a:t>
            </a:r>
            <a:r>
              <a:rPr lang="en-US" altLang="sv-FI" sz="2800" dirty="0"/>
              <a:t>. </a:t>
            </a:r>
            <a:r>
              <a:rPr lang="en-US" altLang="sv-FI" sz="2800" dirty="0" err="1"/>
              <a:t>Fira</a:t>
            </a:r>
            <a:r>
              <a:rPr lang="en-US" altLang="sv-FI" sz="2800" dirty="0"/>
              <a:t> </a:t>
            </a:r>
            <a:r>
              <a:rPr lang="en-US" altLang="sv-FI" sz="2800" dirty="0" err="1"/>
              <a:t>på</a:t>
            </a:r>
            <a:r>
              <a:rPr lang="en-US" altLang="sv-FI" sz="2800" dirty="0"/>
              <a:t> </a:t>
            </a:r>
            <a:r>
              <a:rPr lang="en-US" altLang="sv-FI" sz="2800" dirty="0" err="1"/>
              <a:t>t.ex</a:t>
            </a:r>
            <a:r>
              <a:rPr lang="en-US" altLang="sv-FI" sz="2800" dirty="0"/>
              <a:t>. med </a:t>
            </a:r>
            <a:r>
              <a:rPr lang="en-US" altLang="sv-FI" sz="2800" dirty="0" err="1"/>
              <a:t>frukter</a:t>
            </a:r>
            <a:r>
              <a:rPr lang="en-US" altLang="sv-FI" sz="2800" dirty="0"/>
              <a:t>.</a:t>
            </a:r>
            <a:endParaRPr lang="fi-FI" altLang="sv-FI" sz="2800" dirty="0"/>
          </a:p>
          <a:p>
            <a:pPr lvl="1">
              <a:lnSpc>
                <a:spcPct val="80000"/>
              </a:lnSpc>
            </a:pPr>
            <a:r>
              <a:rPr lang="fi-FI" altLang="sv-FI" sz="2800" dirty="0" err="1"/>
              <a:t>Tallriksmodellen</a:t>
            </a:r>
            <a:r>
              <a:rPr lang="fi-FI" altLang="sv-FI" sz="2800" dirty="0"/>
              <a:t> </a:t>
            </a:r>
          </a:p>
          <a:p>
            <a:pPr lvl="1">
              <a:lnSpc>
                <a:spcPct val="80000"/>
              </a:lnSpc>
            </a:pPr>
            <a:r>
              <a:rPr lang="fi-FI" altLang="sv-FI" sz="2800" dirty="0" err="1"/>
              <a:t>Hälsosamma</a:t>
            </a:r>
            <a:r>
              <a:rPr lang="fi-FI" altLang="sv-FI" sz="2800" dirty="0"/>
              <a:t> </a:t>
            </a:r>
            <a:r>
              <a:rPr lang="fi-FI" altLang="sv-FI" sz="2800" dirty="0" err="1"/>
              <a:t>mellanmål</a:t>
            </a:r>
            <a:r>
              <a:rPr lang="fi-FI" altLang="sv-FI" sz="2800" dirty="0"/>
              <a:t>, </a:t>
            </a:r>
            <a:r>
              <a:rPr lang="fi-FI" altLang="sv-FI" sz="2800" dirty="0" err="1"/>
              <a:t>fruktstunder</a:t>
            </a:r>
            <a:r>
              <a:rPr lang="fi-FI" altLang="sv-FI" sz="2800" dirty="0"/>
              <a:t>  </a:t>
            </a:r>
          </a:p>
          <a:p>
            <a:pPr lvl="1">
              <a:lnSpc>
                <a:spcPct val="80000"/>
              </a:lnSpc>
            </a:pPr>
            <a:r>
              <a:rPr lang="fi-FI" altLang="sv-FI" sz="2800" dirty="0" err="1"/>
              <a:t>Temadagar</a:t>
            </a:r>
            <a:r>
              <a:rPr lang="fi-FI" altLang="sv-FI" sz="2800" dirty="0"/>
              <a:t>. </a:t>
            </a:r>
            <a:r>
              <a:rPr lang="fi-FI" altLang="sv-FI" sz="2800" dirty="0" err="1"/>
              <a:t>Lingonplockningsdag</a:t>
            </a:r>
            <a:endParaRPr lang="fi-FI" altLang="sv-FI" sz="2800" dirty="0"/>
          </a:p>
          <a:p>
            <a:pPr lvl="1">
              <a:lnSpc>
                <a:spcPct val="80000"/>
              </a:lnSpc>
            </a:pPr>
            <a:r>
              <a:rPr lang="fi-FI" altLang="sv-FI" sz="2800" dirty="0" err="1"/>
              <a:t>Föräldrakväll</a:t>
            </a:r>
            <a:endParaRPr lang="fi-FI" altLang="sv-FI" sz="2800" dirty="0"/>
          </a:p>
          <a:p>
            <a:pPr lvl="1">
              <a:lnSpc>
                <a:spcPct val="80000"/>
              </a:lnSpc>
            </a:pPr>
            <a:r>
              <a:rPr lang="fi-FI" altLang="sv-FI" sz="2800" dirty="0" err="1"/>
              <a:t>Hälsomässa</a:t>
            </a:r>
            <a:endParaRPr lang="fi-FI" altLang="sv-FI" sz="2800" dirty="0"/>
          </a:p>
          <a:p>
            <a:pPr lvl="1">
              <a:lnSpc>
                <a:spcPct val="80000"/>
              </a:lnSpc>
            </a:pPr>
            <a:r>
              <a:rPr lang="fi-FI" altLang="sv-FI" sz="2800" dirty="0" err="1"/>
              <a:t>Hälsologg</a:t>
            </a:r>
            <a:endParaRPr lang="fi-FI" altLang="sv-FI" sz="2800" dirty="0"/>
          </a:p>
          <a:p>
            <a:pPr lvl="1">
              <a:lnSpc>
                <a:spcPct val="80000"/>
              </a:lnSpc>
            </a:pPr>
            <a:r>
              <a:rPr lang="fi-FI" altLang="sv-FI" sz="2800" dirty="0" err="1"/>
              <a:t>Butiksbesök</a:t>
            </a:r>
            <a:endParaRPr lang="fi-FI" altLang="sv-FI" sz="2800" dirty="0"/>
          </a:p>
          <a:p>
            <a:pPr lvl="1">
              <a:lnSpc>
                <a:spcPct val="80000"/>
              </a:lnSpc>
            </a:pPr>
            <a:r>
              <a:rPr lang="fi-FI" altLang="sv-FI" sz="2800" dirty="0" err="1"/>
              <a:t>Gör</a:t>
            </a:r>
            <a:r>
              <a:rPr lang="fi-FI" altLang="sv-FI" sz="2800" dirty="0"/>
              <a:t> </a:t>
            </a:r>
            <a:r>
              <a:rPr lang="fi-FI" altLang="sv-FI" sz="2800" dirty="0" err="1"/>
              <a:t>egna</a:t>
            </a:r>
            <a:r>
              <a:rPr lang="fi-FI" altLang="sv-FI" sz="2800" dirty="0"/>
              <a:t> ”</a:t>
            </a:r>
            <a:r>
              <a:rPr lang="fi-FI" altLang="sv-FI" sz="2800" dirty="0" err="1"/>
              <a:t>må</a:t>
            </a:r>
            <a:r>
              <a:rPr lang="fi-FI" altLang="sv-FI" sz="2800" dirty="0"/>
              <a:t> </a:t>
            </a:r>
            <a:r>
              <a:rPr lang="fi-FI" altLang="sv-FI" sz="2800" dirty="0" err="1"/>
              <a:t>bra-tips</a:t>
            </a:r>
            <a:r>
              <a:rPr lang="fi-FI" altLang="sv-FI" sz="2800" dirty="0"/>
              <a:t>”</a:t>
            </a:r>
          </a:p>
          <a:p>
            <a:pPr lvl="1">
              <a:lnSpc>
                <a:spcPct val="80000"/>
              </a:lnSpc>
            </a:pPr>
            <a:endParaRPr lang="en-US" altLang="sv-FI" sz="1800" b="1" dirty="0"/>
          </a:p>
        </p:txBody>
      </p:sp>
      <p:pic>
        <p:nvPicPr>
          <p:cNvPr id="5" name="Bildobjekt 4">
            <a:extLst>
              <a:ext uri="{FF2B5EF4-FFF2-40B4-BE49-F238E27FC236}">
                <a16:creationId xmlns:a16="http://schemas.microsoft.com/office/drawing/2014/main" id="{791BD549-224C-43AE-A1F0-C95AB7976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382" y="3712027"/>
            <a:ext cx="4900990" cy="2756807"/>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C76D3-C5AA-47CE-83DB-A00F925F0049}"/>
              </a:ext>
            </a:extLst>
          </p:cNvPr>
          <p:cNvSpPr>
            <a:spLocks noGrp="1"/>
          </p:cNvSpPr>
          <p:nvPr>
            <p:ph type="title"/>
          </p:nvPr>
        </p:nvSpPr>
        <p:spPr>
          <a:xfrm>
            <a:off x="2709695" y="735905"/>
            <a:ext cx="7696202" cy="1214680"/>
          </a:xfrm>
        </p:spPr>
        <p:txBody>
          <a:bodyPr>
            <a:noAutofit/>
          </a:bodyPr>
          <a:lstStyle/>
          <a:p>
            <a:r>
              <a:rPr lang="sv-FI" sz="4800" dirty="0">
                <a:solidFill>
                  <a:schemeClr val="accent6"/>
                </a:solidFill>
                <a:latin typeface="+mj-lt"/>
                <a:ea typeface="CillaFHscript" pitchFamily="2" charset="-128"/>
                <a:cs typeface="CillaFHscript" pitchFamily="2" charset="-128"/>
              </a:rPr>
              <a:t>Roliga spel och uppgifter</a:t>
            </a:r>
          </a:p>
        </p:txBody>
      </p:sp>
      <p:sp>
        <p:nvSpPr>
          <p:cNvPr id="3" name="Platshållare för innehåll 2">
            <a:extLst>
              <a:ext uri="{FF2B5EF4-FFF2-40B4-BE49-F238E27FC236}">
                <a16:creationId xmlns:a16="http://schemas.microsoft.com/office/drawing/2014/main" id="{03F0832A-C62C-472D-8CA2-355EE45A8924}"/>
              </a:ext>
            </a:extLst>
          </p:cNvPr>
          <p:cNvSpPr>
            <a:spLocks noGrp="1"/>
          </p:cNvSpPr>
          <p:nvPr>
            <p:ph idx="1"/>
          </p:nvPr>
        </p:nvSpPr>
        <p:spPr>
          <a:xfrm>
            <a:off x="2709695" y="2576433"/>
            <a:ext cx="10102518" cy="4152059"/>
          </a:xfrm>
        </p:spPr>
        <p:txBody>
          <a:bodyPr/>
          <a:lstStyle/>
          <a:p>
            <a:pPr marL="0" indent="0">
              <a:buNone/>
            </a:pPr>
            <a:r>
              <a:rPr lang="sv-FI" dirty="0">
                <a:hlinkClick r:id="rId3"/>
              </a:rPr>
              <a:t>www.ruokatutka.fi/sv/exercises/energimataren/</a:t>
            </a:r>
            <a:r>
              <a:rPr lang="sv-FI" dirty="0"/>
              <a:t> </a:t>
            </a:r>
            <a:r>
              <a:rPr lang="sv-FI" dirty="0" smtClean="0"/>
              <a:t/>
            </a:r>
            <a:br>
              <a:rPr lang="sv-FI" dirty="0" smtClean="0"/>
            </a:br>
            <a:r>
              <a:rPr lang="sv-FI" dirty="0" smtClean="0"/>
              <a:t/>
            </a:r>
            <a:br>
              <a:rPr lang="sv-FI" dirty="0" smtClean="0"/>
            </a:br>
            <a:r>
              <a:rPr lang="sv-FI" dirty="0" smtClean="0"/>
              <a:t>Testa </a:t>
            </a:r>
            <a:r>
              <a:rPr lang="sv-FI" dirty="0"/>
              <a:t>din </a:t>
            </a:r>
            <a:r>
              <a:rPr lang="sv-FI" dirty="0" err="1"/>
              <a:t>energimätare</a:t>
            </a:r>
            <a:endParaRPr lang="sv-FI" dirty="0"/>
          </a:p>
        </p:txBody>
      </p:sp>
    </p:spTree>
    <p:extLst>
      <p:ext uri="{BB962C8B-B14F-4D97-AF65-F5344CB8AC3E}">
        <p14:creationId xmlns:p14="http://schemas.microsoft.com/office/powerpoint/2010/main" val="58289104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avitsemusneuvottelukunta.fi/files/images/vrn/2014/ruokakolmio_rgb_vaaka_s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82" y="0"/>
            <a:ext cx="12396281" cy="685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20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920491" y="1314451"/>
            <a:ext cx="7603742" cy="4846882"/>
          </a:xfrm>
        </p:spPr>
        <p:txBody>
          <a:bodyPr/>
          <a:lstStyle/>
          <a:p>
            <a:r>
              <a:rPr lang="sv-SE" sz="2400" dirty="0"/>
              <a:t>Frukost, lunch, mellanmål, middag, kvällsmål</a:t>
            </a:r>
          </a:p>
          <a:p>
            <a:r>
              <a:rPr lang="sv-SE" sz="2400" dirty="0"/>
              <a:t>Om man äter med jämna mellanrum hålls blodsockret på en balanserad nivå och sjunker inte för lågt</a:t>
            </a:r>
          </a:p>
          <a:p>
            <a:r>
              <a:rPr lang="sv-SE" sz="2400" dirty="0"/>
              <a:t>Glöm inte frukosten, den ger dej energi!</a:t>
            </a:r>
          </a:p>
          <a:p>
            <a:r>
              <a:rPr lang="sv-SE" sz="2400" dirty="0"/>
              <a:t>Kom ihåg att du behöver mera mat om du sportar mycket!</a:t>
            </a:r>
          </a:p>
          <a:p>
            <a:r>
              <a:rPr lang="sv-SE" sz="2400" dirty="0"/>
              <a:t>Om kroppen går på sparlåga, äter för lite, kan du få: huvudvärk, koncentrationssvårigheter, trötthetskänslor och sämre immunförsvar</a:t>
            </a:r>
          </a:p>
          <a:p>
            <a:pPr>
              <a:buFontTx/>
              <a:buNone/>
            </a:pPr>
            <a:endParaRPr lang="en-US" sz="2400" dirty="0"/>
          </a:p>
        </p:txBody>
      </p:sp>
      <p:sp>
        <p:nvSpPr>
          <p:cNvPr id="35842" name="Rectangle 2"/>
          <p:cNvSpPr>
            <a:spLocks noGrp="1" noChangeArrowheads="1"/>
          </p:cNvSpPr>
          <p:nvPr>
            <p:ph type="title"/>
          </p:nvPr>
        </p:nvSpPr>
        <p:spPr>
          <a:xfrm>
            <a:off x="3840481" y="228601"/>
            <a:ext cx="7683752" cy="1085850"/>
          </a:xfrm>
        </p:spPr>
        <p:txBody>
          <a:bodyPr>
            <a:noAutofit/>
          </a:bodyPr>
          <a:lstStyle/>
          <a:p>
            <a:r>
              <a:rPr lang="sv-SE" sz="4800" dirty="0">
                <a:solidFill>
                  <a:schemeClr val="accent6"/>
                </a:solidFill>
                <a:latin typeface="+mj-lt"/>
                <a:ea typeface="CillaFHscript" pitchFamily="2" charset="-128"/>
                <a:cs typeface="CillaFHscript" pitchFamily="2" charset="-128"/>
              </a:rPr>
              <a:t>Att äta regelbundet</a:t>
            </a:r>
            <a:endParaRPr lang="en-US" sz="4800" dirty="0">
              <a:solidFill>
                <a:schemeClr val="accent6"/>
              </a:solidFill>
              <a:latin typeface="+mj-lt"/>
              <a:ea typeface="CillaFHscript" pitchFamily="2" charset="-128"/>
              <a:cs typeface="CillaFHscript" pitchFamily="2" charset="-128"/>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28213"/>
            <a:ext cx="3219451" cy="460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90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16" y="948690"/>
            <a:ext cx="3537580" cy="2480310"/>
          </a:xfrm>
        </p:spPr>
        <p:txBody>
          <a:bodyPr/>
          <a:lstStyle/>
          <a:p>
            <a:r>
              <a:rPr lang="sv-FI" sz="5400" b="0" dirty="0">
                <a:solidFill>
                  <a:schemeClr val="accent6"/>
                </a:solidFill>
                <a:latin typeface="+mn-lt"/>
                <a:ea typeface="CillaFHscript" pitchFamily="2" charset="-128"/>
                <a:cs typeface="CillaFHscript" pitchFamily="2" charset="-128"/>
              </a:rPr>
              <a:t>ALLT HÄNGER IHOP</a:t>
            </a:r>
            <a:endParaRPr lang="en-US" sz="5400" b="0" dirty="0">
              <a:solidFill>
                <a:schemeClr val="accent6"/>
              </a:solidFill>
              <a:latin typeface="+mn-lt"/>
              <a:ea typeface="CillaFHscript" pitchFamily="2" charset="-128"/>
              <a:cs typeface="CillaFHscript" pitchFamily="2" charset="-128"/>
            </a:endParaRPr>
          </a:p>
        </p:txBody>
      </p:sp>
      <p:pic>
        <p:nvPicPr>
          <p:cNvPr id="9" name="Picture 4" descr="C:\Users\erfog\Pictures\Kristinestad\Axion o Kstad 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956" y="32804"/>
            <a:ext cx="4256088" cy="284956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erfog\Pictures\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761" y="5025"/>
            <a:ext cx="4176713" cy="284797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rej Vuori Springande ba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911" y="3105696"/>
            <a:ext cx="3802495" cy="274947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20">
            <a:extLst>
              <a:ext uri="{FF2B5EF4-FFF2-40B4-BE49-F238E27FC236}">
                <a16:creationId xmlns:a16="http://schemas.microsoft.com/office/drawing/2014/main" id="{76530752-918E-419B-91B0-FC1B2A2F62A4}"/>
              </a:ext>
            </a:extLst>
          </p:cNvPr>
          <p:cNvSpPr/>
          <p:nvPr/>
        </p:nvSpPr>
        <p:spPr>
          <a:xfrm>
            <a:off x="477014" y="3204702"/>
            <a:ext cx="3537580" cy="1600598"/>
          </a:xfrm>
          <a:prstGeom prst="wedgeRectCallout">
            <a:avLst>
              <a:gd name="adj1" fmla="val -61389"/>
              <a:gd name="adj2" fmla="val 112272"/>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sv-FI" sz="2800" dirty="0">
                <a:ea typeface="CillaFHscript" pitchFamily="2" charset="-128"/>
                <a:cs typeface="CillaFHscript" pitchFamily="2" charset="-128"/>
              </a:rPr>
              <a:t>Det är gott att äta</a:t>
            </a:r>
          </a:p>
          <a:p>
            <a:pPr lvl="0"/>
            <a:r>
              <a:rPr lang="sv-FI" sz="2800" dirty="0">
                <a:ea typeface="CillaFHscript" pitchFamily="2" charset="-128"/>
                <a:cs typeface="CillaFHscript" pitchFamily="2" charset="-128"/>
              </a:rPr>
              <a:t>Roligt att röra på sig </a:t>
            </a:r>
          </a:p>
          <a:p>
            <a:pPr lvl="0"/>
            <a:r>
              <a:rPr lang="sv-FI" sz="2800" dirty="0">
                <a:ea typeface="CillaFHscript" pitchFamily="2" charset="-128"/>
                <a:cs typeface="CillaFHscript" pitchFamily="2" charset="-128"/>
              </a:rPr>
              <a:t>Skönt att sova</a:t>
            </a:r>
            <a:endParaRPr lang="en-US" sz="2800" dirty="0">
              <a:ea typeface="CillaFHscript" pitchFamily="2" charset="-128"/>
              <a:cs typeface="CillaFHscript" pitchFamily="2" charset="-128"/>
            </a:endParaRPr>
          </a:p>
        </p:txBody>
      </p:sp>
      <p:sp>
        <p:nvSpPr>
          <p:cNvPr id="17" name="Rektangel 16">
            <a:extLst>
              <a:ext uri="{FF2B5EF4-FFF2-40B4-BE49-F238E27FC236}">
                <a16:creationId xmlns:a16="http://schemas.microsoft.com/office/drawing/2014/main" id="{16696C7C-B440-435E-BECE-1EC60519EE3E}"/>
              </a:ext>
            </a:extLst>
          </p:cNvPr>
          <p:cNvSpPr/>
          <p:nvPr/>
        </p:nvSpPr>
        <p:spPr>
          <a:xfrm flipH="1">
            <a:off x="8915400" y="2828836"/>
            <a:ext cx="2446020" cy="3416320"/>
          </a:xfrm>
          <a:prstGeom prst="rect">
            <a:avLst/>
          </a:prstGeom>
        </p:spPr>
        <p:txBody>
          <a:bodyPr wrap="square">
            <a:spAutoFit/>
          </a:bodyPr>
          <a:lstStyle/>
          <a:p>
            <a:pPr lvl="0"/>
            <a:r>
              <a:rPr lang="sv-FI" sz="2400" dirty="0">
                <a:solidFill>
                  <a:prstClr val="black"/>
                </a:solidFill>
                <a:ea typeface="CillaFHscript" pitchFamily="2" charset="-128"/>
                <a:cs typeface="CillaFHscript" pitchFamily="2" charset="-128"/>
              </a:rPr>
              <a:t>En balanserad helhet med:</a:t>
            </a:r>
          </a:p>
          <a:p>
            <a:pPr lvl="0"/>
            <a:endParaRPr lang="sv-FI" sz="2400" dirty="0">
              <a:solidFill>
                <a:prstClr val="black"/>
              </a:solidFill>
              <a:ea typeface="CillaFHscript" pitchFamily="2" charset="-128"/>
              <a:cs typeface="CillaFHscript" pitchFamily="2" charset="-128"/>
            </a:endParaRPr>
          </a:p>
          <a:p>
            <a:pPr marL="285750" lvl="0" indent="-285750">
              <a:buFont typeface="Arial" pitchFamily="34" charset="0"/>
              <a:buChar char="•"/>
            </a:pPr>
            <a:r>
              <a:rPr lang="sv-FI" sz="2400" dirty="0">
                <a:solidFill>
                  <a:prstClr val="black"/>
                </a:solidFill>
                <a:ea typeface="CillaFHscript" pitchFamily="2" charset="-128"/>
                <a:cs typeface="CillaFHscript" pitchFamily="2" charset="-128"/>
              </a:rPr>
              <a:t>fem nävar frukt och grönt varje dag</a:t>
            </a:r>
          </a:p>
          <a:p>
            <a:pPr marL="285750" lvl="0" indent="-285750">
              <a:buFont typeface="Arial" pitchFamily="34" charset="0"/>
              <a:buChar char="•"/>
            </a:pPr>
            <a:r>
              <a:rPr lang="sv-FI" sz="2400" dirty="0">
                <a:solidFill>
                  <a:prstClr val="black"/>
                </a:solidFill>
                <a:ea typeface="CillaFHscript" pitchFamily="2" charset="-128"/>
                <a:cs typeface="CillaFHscript" pitchFamily="2" charset="-128"/>
              </a:rPr>
              <a:t>fysisk aktivitet</a:t>
            </a:r>
          </a:p>
          <a:p>
            <a:pPr marL="285750" lvl="0" indent="-285750">
              <a:buFont typeface="Arial" pitchFamily="34" charset="0"/>
              <a:buChar char="•"/>
            </a:pPr>
            <a:r>
              <a:rPr lang="sv-FI" sz="2400" dirty="0">
                <a:solidFill>
                  <a:prstClr val="black"/>
                </a:solidFill>
                <a:ea typeface="CillaFHscript" pitchFamily="2" charset="-128"/>
                <a:cs typeface="CillaFHscript" pitchFamily="2" charset="-128"/>
              </a:rPr>
              <a:t>tillräckligt med sömn</a:t>
            </a:r>
            <a:endParaRPr lang="en-US" sz="2400" dirty="0">
              <a:solidFill>
                <a:prstClr val="black"/>
              </a:solidFill>
              <a:ea typeface="CillaFHscript" pitchFamily="2" charset="-128"/>
              <a:cs typeface="CillaFHscript" pitchFamily="2" charset="-128"/>
            </a:endParaRPr>
          </a:p>
        </p:txBody>
      </p:sp>
    </p:spTree>
    <p:extLst>
      <p:ext uri="{BB962C8B-B14F-4D97-AF65-F5344CB8AC3E}">
        <p14:creationId xmlns:p14="http://schemas.microsoft.com/office/powerpoint/2010/main" val="1052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EFA7A75-A839-40E4-AA3E-FDB34F14AB91}"/>
              </a:ext>
            </a:extLst>
          </p:cNvPr>
          <p:cNvPicPr>
            <a:picLocks noGrp="1" noChangeAspect="1"/>
          </p:cNvPicPr>
          <p:nvPr>
            <p:ph idx="1"/>
          </p:nvPr>
        </p:nvPicPr>
        <p:blipFill>
          <a:blip r:embed="rId2"/>
          <a:stretch>
            <a:fillRect/>
          </a:stretch>
        </p:blipFill>
        <p:spPr>
          <a:xfrm>
            <a:off x="3205909" y="1"/>
            <a:ext cx="9096260" cy="6858000"/>
          </a:xfrm>
          <a:prstGeom prst="rect">
            <a:avLst/>
          </a:prstGeom>
        </p:spPr>
      </p:pic>
    </p:spTree>
    <p:extLst>
      <p:ext uri="{BB962C8B-B14F-4D97-AF65-F5344CB8AC3E}">
        <p14:creationId xmlns:p14="http://schemas.microsoft.com/office/powerpoint/2010/main" val="358496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2" y="36895"/>
            <a:ext cx="923290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27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Kuv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Otsikko 1"/>
          <p:cNvSpPr>
            <a:spLocks noGrp="1"/>
          </p:cNvSpPr>
          <p:nvPr>
            <p:ph type="title"/>
          </p:nvPr>
        </p:nvSpPr>
        <p:spPr>
          <a:xfrm>
            <a:off x="3877937" y="656135"/>
            <a:ext cx="7475865" cy="1039808"/>
          </a:xfrm>
        </p:spPr>
        <p:txBody>
          <a:bodyPr>
            <a:noAutofit/>
          </a:bodyPr>
          <a:lstStyle/>
          <a:p>
            <a:pPr eaLnBrk="1" hangingPunct="1"/>
            <a:r>
              <a:rPr lang="sv-FI" altLang="sv-FI" sz="8000" dirty="0">
                <a:solidFill>
                  <a:schemeClr val="bg1"/>
                </a:solidFill>
                <a:latin typeface="CillaFHscript" pitchFamily="2" charset="-128"/>
                <a:ea typeface="CillaFHscript" pitchFamily="2" charset="-128"/>
                <a:cs typeface="CillaFHscript" pitchFamily="2" charset="-128"/>
              </a:rPr>
              <a:t>   </a:t>
            </a:r>
            <a:r>
              <a:rPr lang="sv-FI" altLang="sv-FI" sz="5400" dirty="0">
                <a:solidFill>
                  <a:schemeClr val="bg1"/>
                </a:solidFill>
                <a:latin typeface="+mj-lt"/>
                <a:ea typeface="CillaFHscript" pitchFamily="2" charset="-128"/>
                <a:cs typeface="CillaFHscript" pitchFamily="2" charset="-128"/>
              </a:rPr>
              <a:t>Sällanmat-vad är det? </a:t>
            </a:r>
          </a:p>
        </p:txBody>
      </p:sp>
    </p:spTree>
    <p:extLst>
      <p:ext uri="{BB962C8B-B14F-4D97-AF65-F5344CB8AC3E}">
        <p14:creationId xmlns:p14="http://schemas.microsoft.com/office/powerpoint/2010/main" val="3088721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09CB490C-9AED-41F8-B736-9354A051691A}"/>
              </a:ext>
            </a:extLst>
          </p:cNvPr>
          <p:cNvSpPr>
            <a:spLocks noGrp="1" noChangeArrowheads="1"/>
          </p:cNvSpPr>
          <p:nvPr>
            <p:ph idx="1"/>
          </p:nvPr>
        </p:nvSpPr>
        <p:spPr>
          <a:xfrm>
            <a:off x="3943351" y="2000738"/>
            <a:ext cx="7580882" cy="4594371"/>
          </a:xfrm>
        </p:spPr>
        <p:txBody>
          <a:bodyPr/>
          <a:lstStyle/>
          <a:p>
            <a:pPr eaLnBrk="1" hangingPunct="1"/>
            <a:r>
              <a:rPr lang="sv-FI" altLang="sv-FI" dirty="0"/>
              <a:t>100 g chips</a:t>
            </a:r>
          </a:p>
          <a:p>
            <a:pPr eaLnBrk="1" hangingPunct="1"/>
            <a:r>
              <a:rPr lang="sv-FI" altLang="sv-FI" dirty="0"/>
              <a:t>33 cl läsk</a:t>
            </a:r>
          </a:p>
          <a:p>
            <a:pPr eaLnBrk="1" hangingPunct="1"/>
            <a:r>
              <a:rPr lang="sv-FI" altLang="sv-FI" dirty="0"/>
              <a:t>En glasstrut (</a:t>
            </a:r>
            <a:r>
              <a:rPr lang="sv-FI" altLang="sv-FI" dirty="0" smtClean="0"/>
              <a:t>45 g</a:t>
            </a:r>
            <a:r>
              <a:rPr lang="sv-FI" altLang="sv-FI" dirty="0"/>
              <a:t>)</a:t>
            </a:r>
          </a:p>
          <a:p>
            <a:pPr eaLnBrk="1" hangingPunct="1"/>
            <a:r>
              <a:rPr lang="sv-FI" altLang="sv-FI" dirty="0"/>
              <a:t>1 chokladbit (</a:t>
            </a:r>
            <a:r>
              <a:rPr lang="sv-FI" altLang="sv-FI" dirty="0" smtClean="0"/>
              <a:t>28 g</a:t>
            </a:r>
            <a:r>
              <a:rPr lang="sv-FI" altLang="sv-FI" dirty="0"/>
              <a:t>)</a:t>
            </a:r>
          </a:p>
          <a:p>
            <a:pPr eaLnBrk="1" hangingPunct="1"/>
            <a:r>
              <a:rPr lang="sv-FI" altLang="sv-FI" dirty="0"/>
              <a:t>Två skivor vetelängd (</a:t>
            </a:r>
            <a:r>
              <a:rPr lang="sv-FI" altLang="sv-FI" dirty="0" smtClean="0"/>
              <a:t>80 g</a:t>
            </a:r>
            <a:r>
              <a:rPr lang="sv-FI" altLang="sv-FI" dirty="0"/>
              <a:t>)</a:t>
            </a:r>
            <a:endParaRPr lang="en-US" altLang="sv-FI" dirty="0"/>
          </a:p>
        </p:txBody>
      </p:sp>
      <p:sp>
        <p:nvSpPr>
          <p:cNvPr id="2" name="Platshållare för bild 1">
            <a:extLst>
              <a:ext uri="{FF2B5EF4-FFF2-40B4-BE49-F238E27FC236}">
                <a16:creationId xmlns:a16="http://schemas.microsoft.com/office/drawing/2014/main" id="{B0FE4B55-11AF-478D-8778-79F73281EDAE}"/>
              </a:ext>
            </a:extLst>
          </p:cNvPr>
          <p:cNvSpPr>
            <a:spLocks noGrp="1"/>
          </p:cNvSpPr>
          <p:nvPr>
            <p:ph type="pic" sz="quarter" idx="11"/>
          </p:nvPr>
        </p:nvSpPr>
        <p:spPr/>
      </p:sp>
      <p:sp>
        <p:nvSpPr>
          <p:cNvPr id="34818" name="Rectangle 2">
            <a:extLst>
              <a:ext uri="{FF2B5EF4-FFF2-40B4-BE49-F238E27FC236}">
                <a16:creationId xmlns:a16="http://schemas.microsoft.com/office/drawing/2014/main" id="{8E68CA7E-08D6-4661-BE97-F13A4BCE8C7F}"/>
              </a:ext>
            </a:extLst>
          </p:cNvPr>
          <p:cNvSpPr>
            <a:spLocks noGrp="1" noChangeArrowheads="1"/>
          </p:cNvSpPr>
          <p:nvPr>
            <p:ph type="title"/>
          </p:nvPr>
        </p:nvSpPr>
        <p:spPr>
          <a:xfrm>
            <a:off x="3806191" y="262890"/>
            <a:ext cx="7718042" cy="1433053"/>
          </a:xfrm>
        </p:spPr>
        <p:txBody>
          <a:bodyPr>
            <a:noAutofit/>
          </a:bodyPr>
          <a:lstStyle/>
          <a:p>
            <a:pPr eaLnBrk="1" hangingPunct="1"/>
            <a:r>
              <a:rPr lang="sv-FI" altLang="sv-FI" sz="4400" dirty="0">
                <a:solidFill>
                  <a:schemeClr val="accent6"/>
                </a:solidFill>
                <a:latin typeface="+mj-lt"/>
                <a:ea typeface="CillaFHscript" pitchFamily="2" charset="-128"/>
                <a:cs typeface="CillaFHscript" pitchFamily="2" charset="-128"/>
              </a:rPr>
              <a:t>Utrymmet, max för en vecka</a:t>
            </a:r>
            <a:br>
              <a:rPr lang="sv-FI" altLang="sv-FI" sz="4400" dirty="0">
                <a:solidFill>
                  <a:schemeClr val="accent6"/>
                </a:solidFill>
                <a:latin typeface="+mj-lt"/>
                <a:ea typeface="CillaFHscript" pitchFamily="2" charset="-128"/>
                <a:cs typeface="CillaFHscript" pitchFamily="2" charset="-128"/>
              </a:rPr>
            </a:br>
            <a:r>
              <a:rPr lang="sv-FI" altLang="sv-FI" sz="4400" dirty="0">
                <a:solidFill>
                  <a:schemeClr val="accent6"/>
                </a:solidFill>
                <a:latin typeface="+mj-lt"/>
                <a:ea typeface="CillaFHscript" pitchFamily="2" charset="-128"/>
                <a:cs typeface="CillaFHscript" pitchFamily="2" charset="-128"/>
              </a:rPr>
              <a:t>barn 6-9 år</a:t>
            </a:r>
            <a:endParaRPr lang="en-US" altLang="sv-FI" sz="4400" dirty="0">
              <a:solidFill>
                <a:schemeClr val="accent6"/>
              </a:solidFill>
              <a:latin typeface="+mj-lt"/>
              <a:ea typeface="CillaFHscript" pitchFamily="2" charset="-128"/>
              <a:cs typeface="CillaFHscript" pitchFamily="2" charset="-128"/>
            </a:endParaRPr>
          </a:p>
        </p:txBody>
      </p:sp>
      <p:pic>
        <p:nvPicPr>
          <p:cNvPr id="34820" name="Picture 1">
            <a:extLst>
              <a:ext uri="{FF2B5EF4-FFF2-40B4-BE49-F238E27FC236}">
                <a16:creationId xmlns:a16="http://schemas.microsoft.com/office/drawing/2014/main" id="{5E5E04DA-8B54-4E9C-A1E5-F34F1981D6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6134"/>
            <a:ext cx="3219451" cy="620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0486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5" descr="apple_6415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581" y="-26987"/>
            <a:ext cx="22558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6" descr="apple_64150581"/>
          <p:cNvPicPr>
            <a:picLocks noGrp="1" noChangeAspect="1" noChangeArrowheads="1"/>
          </p:cNvPicPr>
          <p:nvPr>
            <p:ph type="title"/>
          </p:nvPr>
        </p:nvPicPr>
        <p:blipFill>
          <a:blip r:embed="rId3">
            <a:extLst>
              <a:ext uri="{28A0092B-C50C-407E-A947-70E740481C1C}">
                <a14:useLocalDpi xmlns:a14="http://schemas.microsoft.com/office/drawing/2010/main" val="0"/>
              </a:ext>
            </a:extLst>
          </a:blip>
          <a:stretch>
            <a:fillRect/>
          </a:stretch>
        </p:blipFill>
        <p:spPr>
          <a:xfrm>
            <a:off x="7535865" y="0"/>
            <a:ext cx="2129071" cy="2016124"/>
          </a:xfrm>
        </p:spPr>
      </p:pic>
      <p:pic>
        <p:nvPicPr>
          <p:cNvPr id="45061" name="Picture 8" descr="apple_6415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029" y="1971807"/>
            <a:ext cx="20399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descr="apple_6415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66" y="2007945"/>
            <a:ext cx="21129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apple_6415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629" y="-26987"/>
            <a:ext cx="20399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1" descr="apple_6415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354" y="1989137"/>
            <a:ext cx="20399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2" descr="apple_6415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081" y="46038"/>
            <a:ext cx="2287919" cy="20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4" descr="blandat_godis_1204970718_25656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667" y="3731093"/>
            <a:ext cx="4431333" cy="32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15"/>
          <p:cNvSpPr txBox="1">
            <a:spLocks noChangeArrowheads="1"/>
          </p:cNvSpPr>
          <p:nvPr/>
        </p:nvSpPr>
        <p:spPr bwMode="auto">
          <a:xfrm>
            <a:off x="468629" y="4384713"/>
            <a:ext cx="71706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rebuchet MS" pitchFamily="34" charset="0"/>
              </a:defRPr>
            </a:lvl1pPr>
            <a:lvl2pPr marL="742950" indent="-285750" eaLnBrk="0" hangingPunct="0">
              <a:spcBef>
                <a:spcPct val="20000"/>
              </a:spcBef>
              <a:buChar char="–"/>
              <a:defRPr sz="2800">
                <a:solidFill>
                  <a:schemeClr val="bg1"/>
                </a:solidFill>
                <a:latin typeface="Trebuchet MS" pitchFamily="34" charset="0"/>
              </a:defRPr>
            </a:lvl2pPr>
            <a:lvl3pPr marL="1143000" indent="-228600" eaLnBrk="0" hangingPunct="0">
              <a:spcBef>
                <a:spcPct val="20000"/>
              </a:spcBef>
              <a:buChar char="•"/>
              <a:defRPr sz="2400">
                <a:solidFill>
                  <a:schemeClr val="bg1"/>
                </a:solidFill>
                <a:latin typeface="Trebuchet MS" pitchFamily="34" charset="0"/>
              </a:defRPr>
            </a:lvl3pPr>
            <a:lvl4pPr marL="1600200" indent="-228600" eaLnBrk="0" hangingPunct="0">
              <a:spcBef>
                <a:spcPct val="20000"/>
              </a:spcBef>
              <a:buChar char="–"/>
              <a:defRPr sz="2000">
                <a:solidFill>
                  <a:schemeClr val="bg1"/>
                </a:solidFill>
                <a:latin typeface="Trebuchet MS" pitchFamily="34" charset="0"/>
              </a:defRPr>
            </a:lvl4pPr>
            <a:lvl5pPr marL="2057400" indent="-228600" eaLnBrk="0" hangingPunct="0">
              <a:spcBef>
                <a:spcPct val="20000"/>
              </a:spcBef>
              <a:buChar char="»"/>
              <a:defRPr sz="2000">
                <a:solidFill>
                  <a:schemeClr val="bg1"/>
                </a:solidFill>
                <a:latin typeface="Trebuchet MS" pitchFamily="34" charset="0"/>
              </a:defRPr>
            </a:lvl5pPr>
            <a:lvl6pPr marL="2514600" indent="-228600" eaLnBrk="0" fontAlgn="base" hangingPunct="0">
              <a:spcBef>
                <a:spcPct val="20000"/>
              </a:spcBef>
              <a:spcAft>
                <a:spcPct val="0"/>
              </a:spcAft>
              <a:buChar char="»"/>
              <a:defRPr sz="2000">
                <a:solidFill>
                  <a:schemeClr val="bg1"/>
                </a:solidFill>
                <a:latin typeface="Trebuchet MS" pitchFamily="34" charset="0"/>
              </a:defRPr>
            </a:lvl6pPr>
            <a:lvl7pPr marL="2971800" indent="-228600" eaLnBrk="0" fontAlgn="base" hangingPunct="0">
              <a:spcBef>
                <a:spcPct val="20000"/>
              </a:spcBef>
              <a:spcAft>
                <a:spcPct val="0"/>
              </a:spcAft>
              <a:buChar char="»"/>
              <a:defRPr sz="2000">
                <a:solidFill>
                  <a:schemeClr val="bg1"/>
                </a:solidFill>
                <a:latin typeface="Trebuchet MS" pitchFamily="34" charset="0"/>
              </a:defRPr>
            </a:lvl7pPr>
            <a:lvl8pPr marL="3429000" indent="-228600" eaLnBrk="0" fontAlgn="base" hangingPunct="0">
              <a:spcBef>
                <a:spcPct val="20000"/>
              </a:spcBef>
              <a:spcAft>
                <a:spcPct val="0"/>
              </a:spcAft>
              <a:buChar char="»"/>
              <a:defRPr sz="2000">
                <a:solidFill>
                  <a:schemeClr val="bg1"/>
                </a:solidFill>
                <a:latin typeface="Trebuchet MS" pitchFamily="34" charset="0"/>
              </a:defRPr>
            </a:lvl8pPr>
            <a:lvl9pPr marL="3886200" indent="-228600" eaLnBrk="0" fontAlgn="base" hangingPunct="0">
              <a:spcBef>
                <a:spcPct val="20000"/>
              </a:spcBef>
              <a:spcAft>
                <a:spcPct val="0"/>
              </a:spcAft>
              <a:buChar char="»"/>
              <a:defRPr sz="2000">
                <a:solidFill>
                  <a:schemeClr val="bg1"/>
                </a:solidFill>
                <a:latin typeface="Trebuchet MS" pitchFamily="34" charset="0"/>
              </a:defRPr>
            </a:lvl9pPr>
          </a:lstStyle>
          <a:p>
            <a:pPr eaLnBrk="1" hangingPunct="1">
              <a:spcBef>
                <a:spcPct val="50000"/>
              </a:spcBef>
              <a:buFontTx/>
              <a:buNone/>
            </a:pPr>
            <a:r>
              <a:rPr lang="sv-FI" altLang="sv-FI" sz="4400" b="1" dirty="0">
                <a:solidFill>
                  <a:schemeClr val="accent6"/>
                </a:solidFill>
                <a:latin typeface="+mj-lt"/>
                <a:ea typeface="CillaFHscript" pitchFamily="2" charset="-128"/>
                <a:cs typeface="CillaFHscript" pitchFamily="2" charset="-128"/>
              </a:rPr>
              <a:t>8 äpplen motsvarar </a:t>
            </a:r>
            <a:r>
              <a:rPr lang="sv-FI" altLang="sv-FI" sz="4400" b="1" dirty="0" smtClean="0">
                <a:solidFill>
                  <a:schemeClr val="accent6"/>
                </a:solidFill>
                <a:latin typeface="+mj-lt"/>
                <a:ea typeface="CillaFHscript" pitchFamily="2" charset="-128"/>
                <a:cs typeface="CillaFHscript" pitchFamily="2" charset="-128"/>
              </a:rPr>
              <a:t>100 g </a:t>
            </a:r>
            <a:r>
              <a:rPr lang="sv-FI" altLang="sv-FI" sz="4400" b="1" dirty="0">
                <a:solidFill>
                  <a:schemeClr val="accent6"/>
                </a:solidFill>
                <a:latin typeface="+mj-lt"/>
                <a:ea typeface="CillaFHscript" pitchFamily="2" charset="-128"/>
                <a:cs typeface="CillaFHscript" pitchFamily="2" charset="-128"/>
              </a:rPr>
              <a:t>godis i sockermängd</a:t>
            </a:r>
            <a:endParaRPr lang="en-US" altLang="sv-FI" sz="4400" b="1" dirty="0">
              <a:solidFill>
                <a:schemeClr val="accent6"/>
              </a:solidFill>
              <a:latin typeface="+mj-lt"/>
              <a:ea typeface="CillaFHscript" pitchFamily="2" charset="-128"/>
              <a:cs typeface="CillaFHscript" pitchFamily="2" charset="-128"/>
            </a:endParaRPr>
          </a:p>
        </p:txBody>
      </p:sp>
      <p:pic>
        <p:nvPicPr>
          <p:cNvPr id="6148" name="Picture 7" descr="apple_6415058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7814260" y="2016124"/>
            <a:ext cx="2129071" cy="2016123"/>
          </a:xfrm>
        </p:spPr>
      </p:pic>
    </p:spTree>
    <p:extLst>
      <p:ext uri="{BB962C8B-B14F-4D97-AF65-F5344CB8AC3E}">
        <p14:creationId xmlns:p14="http://schemas.microsoft.com/office/powerpoint/2010/main" val="20948858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DF54C-D4D3-46AF-A9CF-EF376B0132ED}"/>
              </a:ext>
            </a:extLst>
          </p:cNvPr>
          <p:cNvSpPr>
            <a:spLocks noGrp="1"/>
          </p:cNvSpPr>
          <p:nvPr>
            <p:ph type="title"/>
          </p:nvPr>
        </p:nvSpPr>
        <p:spPr>
          <a:xfrm>
            <a:off x="2358189" y="319489"/>
            <a:ext cx="8995613" cy="960671"/>
          </a:xfrm>
        </p:spPr>
        <p:txBody>
          <a:bodyPr>
            <a:noAutofit/>
          </a:bodyPr>
          <a:lstStyle/>
          <a:p>
            <a:r>
              <a:rPr lang="sv-FI" sz="3600" dirty="0">
                <a:solidFill>
                  <a:schemeClr val="accent6"/>
                </a:solidFill>
                <a:latin typeface="+mj-lt"/>
                <a:ea typeface="CillaFHscript" pitchFamily="2" charset="-128"/>
                <a:cs typeface="CillaFHscript" pitchFamily="2" charset="-128"/>
              </a:rPr>
              <a:t>Allt som rör sig behöver energi </a:t>
            </a:r>
            <a:r>
              <a:rPr lang="sv-FI" sz="3600" dirty="0" smtClean="0">
                <a:solidFill>
                  <a:schemeClr val="accent6"/>
                </a:solidFill>
                <a:latin typeface="+mj-lt"/>
                <a:ea typeface="CillaFHscript" pitchFamily="2" charset="-128"/>
                <a:cs typeface="CillaFHscript" pitchFamily="2" charset="-128"/>
              </a:rPr>
              <a:t>– också du!</a:t>
            </a:r>
            <a:endParaRPr lang="sv-FI" sz="3600" dirty="0">
              <a:solidFill>
                <a:schemeClr val="accent6"/>
              </a:solidFill>
              <a:latin typeface="+mj-lt"/>
              <a:ea typeface="CillaFHscript" pitchFamily="2" charset="-128"/>
              <a:cs typeface="CillaFHscript" pitchFamily="2" charset="-128"/>
            </a:endParaRPr>
          </a:p>
        </p:txBody>
      </p:sp>
      <p:pic>
        <p:nvPicPr>
          <p:cNvPr id="6" name="Bildobjekt 5">
            <a:extLst>
              <a:ext uri="{FF2B5EF4-FFF2-40B4-BE49-F238E27FC236}">
                <a16:creationId xmlns:a16="http://schemas.microsoft.com/office/drawing/2014/main" id="{DAF64DAF-2C54-489E-8533-8B674427A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25" y="1875621"/>
            <a:ext cx="5622275" cy="3429000"/>
          </a:xfrm>
          <a:prstGeom prst="rect">
            <a:avLst/>
          </a:prstGeom>
        </p:spPr>
      </p:pic>
      <p:sp>
        <p:nvSpPr>
          <p:cNvPr id="7" name="textruta 6">
            <a:extLst>
              <a:ext uri="{FF2B5EF4-FFF2-40B4-BE49-F238E27FC236}">
                <a16:creationId xmlns:a16="http://schemas.microsoft.com/office/drawing/2014/main" id="{C70A3CBF-5798-45CF-A987-FDDC66CFCEA9}"/>
              </a:ext>
            </a:extLst>
          </p:cNvPr>
          <p:cNvSpPr txBox="1"/>
          <p:nvPr/>
        </p:nvSpPr>
        <p:spPr>
          <a:xfrm>
            <a:off x="9551624" y="6488935"/>
            <a:ext cx="2160951" cy="369332"/>
          </a:xfrm>
          <a:prstGeom prst="rect">
            <a:avLst/>
          </a:prstGeom>
          <a:noFill/>
        </p:spPr>
        <p:txBody>
          <a:bodyPr wrap="square" rtlCol="0">
            <a:spAutoFit/>
          </a:bodyPr>
          <a:lstStyle/>
          <a:p>
            <a:r>
              <a:rPr lang="sv-FI" dirty="0"/>
              <a:t>Bilder: </a:t>
            </a:r>
            <a:r>
              <a:rPr lang="sv-FI" dirty="0" err="1"/>
              <a:t>Unsplash</a:t>
            </a:r>
            <a:r>
              <a:rPr lang="sv-FI" dirty="0"/>
              <a:t> </a:t>
            </a:r>
          </a:p>
        </p:txBody>
      </p:sp>
      <p:pic>
        <p:nvPicPr>
          <p:cNvPr id="8" name="Bildobjekt 7">
            <a:extLst>
              <a:ext uri="{FF2B5EF4-FFF2-40B4-BE49-F238E27FC236}">
                <a16:creationId xmlns:a16="http://schemas.microsoft.com/office/drawing/2014/main" id="{E16075E3-7A0C-4105-85DA-D076F8AF87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408" y="1875622"/>
            <a:ext cx="3536414" cy="3429000"/>
          </a:xfrm>
          <a:prstGeom prst="rect">
            <a:avLst/>
          </a:prstGeom>
        </p:spPr>
      </p:pic>
    </p:spTree>
    <p:extLst>
      <p:ext uri="{BB962C8B-B14F-4D97-AF65-F5344CB8AC3E}">
        <p14:creationId xmlns:p14="http://schemas.microsoft.com/office/powerpoint/2010/main" val="190837464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84053" y="1156392"/>
            <a:ext cx="3660775" cy="2272608"/>
          </a:xfrm>
        </p:spPr>
        <p:txBody>
          <a:bodyPr>
            <a:normAutofit/>
          </a:bodyPr>
          <a:lstStyle/>
          <a:p>
            <a:r>
              <a:rPr lang="sv-FI" altLang="sv-FI" sz="4000" dirty="0">
                <a:solidFill>
                  <a:schemeClr val="accent6"/>
                </a:solidFill>
                <a:latin typeface="+mj-lt"/>
                <a:ea typeface="CillaFHscript" pitchFamily="2" charset="-128"/>
                <a:cs typeface="CillaFHscript" pitchFamily="2" charset="-128"/>
              </a:rPr>
              <a:t>Behöver vi energidrycker?</a:t>
            </a:r>
          </a:p>
        </p:txBody>
      </p:sp>
      <p:sp>
        <p:nvSpPr>
          <p:cNvPr id="55299" name="Content Placeholder 2"/>
          <p:cNvSpPr>
            <a:spLocks noGrp="1"/>
          </p:cNvSpPr>
          <p:nvPr>
            <p:ph idx="1"/>
          </p:nvPr>
        </p:nvSpPr>
        <p:spPr>
          <a:xfrm>
            <a:off x="3623310" y="238224"/>
            <a:ext cx="7893942" cy="5791793"/>
          </a:xfrm>
        </p:spPr>
        <p:txBody>
          <a:bodyPr/>
          <a:lstStyle/>
          <a:p>
            <a:pPr marL="0" indent="0">
              <a:buNone/>
            </a:pPr>
            <a:r>
              <a:rPr lang="sv-FI" altLang="sv-FI" dirty="0"/>
              <a:t>Nej, en smörgås, en frukt och ett glas mjölk är ett bättre mellanmål! </a:t>
            </a:r>
          </a:p>
        </p:txBody>
      </p:sp>
      <p:pic>
        <p:nvPicPr>
          <p:cNvPr id="55300" name="Picture 4" descr="mabra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14" y="3401504"/>
            <a:ext cx="3960440" cy="2656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7"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746" y="1360266"/>
            <a:ext cx="366077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193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hitta stilen - HUVUDLOGO 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6295" y="5958623"/>
            <a:ext cx="10795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137" y="1537884"/>
            <a:ext cx="297338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525" y="1537883"/>
            <a:ext cx="3564089"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FF697A1F-BE16-4EF0-8F34-5B282F16BD91}"/>
              </a:ext>
            </a:extLst>
          </p:cNvPr>
          <p:cNvSpPr txBox="1"/>
          <p:nvPr/>
        </p:nvSpPr>
        <p:spPr>
          <a:xfrm flipH="1">
            <a:off x="10226842" y="6244389"/>
            <a:ext cx="902368" cy="369332"/>
          </a:xfrm>
          <a:prstGeom prst="rect">
            <a:avLst/>
          </a:prstGeom>
          <a:noFill/>
        </p:spPr>
        <p:txBody>
          <a:bodyPr wrap="square" rtlCol="0">
            <a:spAutoFit/>
          </a:bodyPr>
          <a:lstStyle/>
          <a:p>
            <a:r>
              <a:rPr lang="sv-FI" dirty="0"/>
              <a:t>Bilder:</a:t>
            </a:r>
          </a:p>
        </p:txBody>
      </p:sp>
      <p:sp>
        <p:nvSpPr>
          <p:cNvPr id="13" name="Rubrik 12">
            <a:extLst>
              <a:ext uri="{FF2B5EF4-FFF2-40B4-BE49-F238E27FC236}">
                <a16:creationId xmlns:a16="http://schemas.microsoft.com/office/drawing/2014/main" id="{C710F5CA-15AD-47A9-AE86-A20DDCE7F616}"/>
              </a:ext>
            </a:extLst>
          </p:cNvPr>
          <p:cNvSpPr>
            <a:spLocks noGrp="1"/>
          </p:cNvSpPr>
          <p:nvPr>
            <p:ph type="title"/>
          </p:nvPr>
        </p:nvSpPr>
        <p:spPr>
          <a:xfrm>
            <a:off x="2286000" y="0"/>
            <a:ext cx="8690296" cy="1143404"/>
          </a:xfrm>
        </p:spPr>
        <p:txBody>
          <a:bodyPr>
            <a:normAutofit/>
          </a:bodyPr>
          <a:lstStyle/>
          <a:p>
            <a:r>
              <a:rPr lang="sv-FI" sz="4400" dirty="0">
                <a:solidFill>
                  <a:schemeClr val="accent6"/>
                </a:solidFill>
                <a:latin typeface="+mj-lt"/>
                <a:ea typeface="CillaFHscript" pitchFamily="2" charset="-128"/>
                <a:cs typeface="CillaFHscript" pitchFamily="2" charset="-128"/>
              </a:rPr>
              <a:t>Vad brukar du äta till mellanmål?</a:t>
            </a:r>
          </a:p>
        </p:txBody>
      </p:sp>
    </p:spTree>
    <p:extLst>
      <p:ext uri="{BB962C8B-B14F-4D97-AF65-F5344CB8AC3E}">
        <p14:creationId xmlns:p14="http://schemas.microsoft.com/office/powerpoint/2010/main" val="172193086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1F3940A-FBC9-4EC4-9A8D-1A2666A8D243}"/>
              </a:ext>
            </a:extLst>
          </p:cNvPr>
          <p:cNvSpPr>
            <a:spLocks noGrp="1"/>
          </p:cNvSpPr>
          <p:nvPr>
            <p:ph type="title"/>
          </p:nvPr>
        </p:nvSpPr>
        <p:spPr>
          <a:xfrm>
            <a:off x="2906881" y="168442"/>
            <a:ext cx="8446921" cy="902369"/>
          </a:xfrm>
        </p:spPr>
        <p:txBody>
          <a:bodyPr>
            <a:noAutofit/>
          </a:bodyPr>
          <a:lstStyle/>
          <a:p>
            <a:r>
              <a:rPr lang="sv-FI" sz="4800" dirty="0">
                <a:solidFill>
                  <a:schemeClr val="accent6"/>
                </a:solidFill>
                <a:latin typeface="+mj-lt"/>
                <a:ea typeface="CillaFHscript" pitchFamily="2" charset="-128"/>
                <a:cs typeface="CillaFHscript" pitchFamily="2" charset="-128"/>
              </a:rPr>
              <a:t>Utflykt till butiken</a:t>
            </a:r>
          </a:p>
        </p:txBody>
      </p:sp>
      <p:pic>
        <p:nvPicPr>
          <p:cNvPr id="7" name="Onlinemedia 6">
            <a:hlinkClick r:id="" action="ppaction://media"/>
            <a:extLst>
              <a:ext uri="{FF2B5EF4-FFF2-40B4-BE49-F238E27FC236}">
                <a16:creationId xmlns:a16="http://schemas.microsoft.com/office/drawing/2014/main" id="{58BD229A-621D-4B7B-86B9-CF51A82A9080}"/>
              </a:ext>
            </a:extLst>
          </p:cNvPr>
          <p:cNvPicPr>
            <a:picLocks noGrp="1" noRot="1" noChangeAspect="1"/>
          </p:cNvPicPr>
          <p:nvPr>
            <p:ph idx="1"/>
            <a:videoFile r:link="rId1"/>
          </p:nvPr>
        </p:nvPicPr>
        <p:blipFill>
          <a:blip r:embed="rId4"/>
          <a:stretch>
            <a:fillRect/>
          </a:stretch>
        </p:blipFill>
        <p:spPr>
          <a:xfrm>
            <a:off x="1510764" y="989238"/>
            <a:ext cx="8928100" cy="5224714"/>
          </a:xfrm>
          <a:prstGeom prst="rect">
            <a:avLst/>
          </a:prstGeom>
        </p:spPr>
      </p:pic>
      <p:sp>
        <p:nvSpPr>
          <p:cNvPr id="2" name="textruta 1">
            <a:extLst>
              <a:ext uri="{FF2B5EF4-FFF2-40B4-BE49-F238E27FC236}">
                <a16:creationId xmlns:a16="http://schemas.microsoft.com/office/drawing/2014/main" id="{0722D57E-0216-4D5D-A13F-7D46A9D2CD7F}"/>
              </a:ext>
            </a:extLst>
          </p:cNvPr>
          <p:cNvSpPr txBox="1"/>
          <p:nvPr/>
        </p:nvSpPr>
        <p:spPr>
          <a:xfrm>
            <a:off x="3525398" y="6510969"/>
            <a:ext cx="5067759" cy="369332"/>
          </a:xfrm>
          <a:prstGeom prst="rect">
            <a:avLst/>
          </a:prstGeom>
          <a:noFill/>
        </p:spPr>
        <p:txBody>
          <a:bodyPr wrap="square" rtlCol="0">
            <a:spAutoFit/>
          </a:bodyPr>
          <a:lstStyle/>
          <a:p>
            <a:r>
              <a:rPr lang="sv-FI">
                <a:hlinkClick r:id="rId5"/>
              </a:rPr>
              <a:t>Retki kauppaan | Ruokatieto Yhdistys</a:t>
            </a:r>
            <a:endParaRPr lang="sv-FI" dirty="0"/>
          </a:p>
        </p:txBody>
      </p:sp>
    </p:spTree>
    <p:extLst>
      <p:ext uri="{BB962C8B-B14F-4D97-AF65-F5344CB8AC3E}">
        <p14:creationId xmlns:p14="http://schemas.microsoft.com/office/powerpoint/2010/main" val="309076305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9120" y="132202"/>
            <a:ext cx="6964683" cy="1140926"/>
          </a:xfrm>
        </p:spPr>
        <p:txBody>
          <a:bodyPr>
            <a:normAutofit/>
          </a:bodyPr>
          <a:lstStyle/>
          <a:p>
            <a:r>
              <a:rPr lang="sv-FI" sz="6000" dirty="0">
                <a:solidFill>
                  <a:schemeClr val="accent6"/>
                </a:solidFill>
                <a:latin typeface="+mn-lt"/>
                <a:ea typeface="CillaFHscript" pitchFamily="2" charset="-128"/>
                <a:cs typeface="CillaFHscript" pitchFamily="2" charset="-128"/>
              </a:rPr>
              <a:t>Vad mår du bra av? </a:t>
            </a:r>
          </a:p>
        </p:txBody>
      </p:sp>
      <p:pic>
        <p:nvPicPr>
          <p:cNvPr id="5" name="Picture Placeholder 4"/>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32410" r="32410"/>
          <a:stretch>
            <a:fillRect/>
          </a:stretch>
        </p:blipFill>
        <p:spPr>
          <a:xfrm>
            <a:off x="449740" y="643950"/>
            <a:ext cx="3219450" cy="6089650"/>
          </a:xfrm>
        </p:spPr>
      </p:pic>
      <p:sp>
        <p:nvSpPr>
          <p:cNvPr id="2" name="Content Placeholder 1"/>
          <p:cNvSpPr>
            <a:spLocks noGrp="1"/>
          </p:cNvSpPr>
          <p:nvPr>
            <p:ph idx="4294967295"/>
          </p:nvPr>
        </p:nvSpPr>
        <p:spPr>
          <a:xfrm>
            <a:off x="6051550" y="1155700"/>
            <a:ext cx="6140450" cy="4873625"/>
          </a:xfrm>
        </p:spPr>
        <p:txBody>
          <a:bodyPr/>
          <a:lstStyle/>
          <a:p>
            <a:endParaRPr lang="sv-FI" altLang="sv-FI" sz="2400" dirty="0"/>
          </a:p>
          <a:p>
            <a:endParaRPr lang="sv-FI" dirty="0"/>
          </a:p>
        </p:txBody>
      </p:sp>
      <p:pic>
        <p:nvPicPr>
          <p:cNvPr id="9" name="Bildobjekt 11">
            <a:extLst>
              <a:ext uri="{FF2B5EF4-FFF2-40B4-BE49-F238E27FC236}">
                <a16:creationId xmlns:a16="http://schemas.microsoft.com/office/drawing/2014/main" id="{562B1B29-4D01-4C03-BE7A-AE209DA68DAD}"/>
              </a:ext>
            </a:extLst>
          </p:cNvPr>
          <p:cNvPicPr>
            <a:picLocks noChangeAspect="1"/>
          </p:cNvPicPr>
          <p:nvPr/>
        </p:nvPicPr>
        <p:blipFill rotWithShape="1">
          <a:blip r:embed="rId4">
            <a:extLst>
              <a:ext uri="{28A0092B-C50C-407E-A947-70E740481C1C}">
                <a14:useLocalDpi xmlns:a14="http://schemas.microsoft.com/office/drawing/2010/main" val="0"/>
              </a:ext>
            </a:extLst>
          </a:blip>
          <a:srcRect l="16992" t="603" r="17240"/>
          <a:stretch/>
        </p:blipFill>
        <p:spPr>
          <a:xfrm>
            <a:off x="3863366" y="1429875"/>
            <a:ext cx="3147034" cy="4756197"/>
          </a:xfrm>
          <a:prstGeom prst="rect">
            <a:avLst/>
          </a:prstGeom>
        </p:spPr>
      </p:pic>
      <p:pic>
        <p:nvPicPr>
          <p:cNvPr id="1026" name="Picture 2" descr="Girl, Child, Relaxing, Sleeping, Young, Laying, Pretty">
            <a:extLst>
              <a:ext uri="{FF2B5EF4-FFF2-40B4-BE49-F238E27FC236}">
                <a16:creationId xmlns:a16="http://schemas.microsoft.com/office/drawing/2014/main" id="{80B85881-D75B-4575-9DD3-55360CF2C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4576" y="1745675"/>
            <a:ext cx="4826052" cy="361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091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E5940F9-EB0F-47E2-B5D3-715590913C8D}"/>
              </a:ext>
            </a:extLst>
          </p:cNvPr>
          <p:cNvSpPr>
            <a:spLocks noGrp="1"/>
          </p:cNvSpPr>
          <p:nvPr>
            <p:ph idx="1"/>
          </p:nvPr>
        </p:nvSpPr>
        <p:spPr/>
        <p:txBody>
          <a:bodyPr/>
          <a:lstStyle/>
          <a:p>
            <a:endParaRPr lang="sv-FI"/>
          </a:p>
        </p:txBody>
      </p:sp>
      <p:pic>
        <p:nvPicPr>
          <p:cNvPr id="9220" name="Picture 9">
            <a:extLst>
              <a:ext uri="{FF2B5EF4-FFF2-40B4-BE49-F238E27FC236}">
                <a16:creationId xmlns:a16="http://schemas.microsoft.com/office/drawing/2014/main" id="{DECFB603-0CC7-4213-A149-D2B74C963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970" y="0"/>
            <a:ext cx="90030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1">
            <a:extLst>
              <a:ext uri="{FF2B5EF4-FFF2-40B4-BE49-F238E27FC236}">
                <a16:creationId xmlns:a16="http://schemas.microsoft.com/office/drawing/2014/main" id="{CE01C864-1EB5-4815-A0BA-39F7BB80739D}"/>
              </a:ext>
            </a:extLst>
          </p:cNvPr>
          <p:cNvSpPr>
            <a:spLocks noGrp="1"/>
          </p:cNvSpPr>
          <p:nvPr>
            <p:ph type="title"/>
          </p:nvPr>
        </p:nvSpPr>
        <p:spPr>
          <a:xfrm>
            <a:off x="684054" y="1156392"/>
            <a:ext cx="3807936" cy="2068071"/>
          </a:xfrm>
        </p:spPr>
        <p:txBody>
          <a:bodyPr>
            <a:normAutofit fontScale="90000"/>
          </a:bodyPr>
          <a:lstStyle/>
          <a:p>
            <a:r>
              <a:rPr lang="sv-FI" altLang="sv-FI" dirty="0"/>
              <a:t>	</a:t>
            </a:r>
            <a:r>
              <a:rPr lang="sv-FI" altLang="sv-FI" sz="5300" dirty="0">
                <a:solidFill>
                  <a:schemeClr val="accent6"/>
                </a:solidFill>
                <a:latin typeface="+mj-lt"/>
                <a:ea typeface="CillaFHscript" pitchFamily="2" charset="-128"/>
                <a:cs typeface="CillaFHscript" pitchFamily="2" charset="-128"/>
              </a:rPr>
              <a:t>Fem nävar om dagen!</a:t>
            </a:r>
            <a:endParaRPr lang="fi-FI" altLang="sv-FI" sz="5300" dirty="0">
              <a:solidFill>
                <a:schemeClr val="accent6"/>
              </a:solidFill>
              <a:latin typeface="+mj-lt"/>
              <a:ea typeface="CillaFHscript" pitchFamily="2" charset="-128"/>
              <a:cs typeface="CillaFHscript" pitchFamily="2" charset="-128"/>
            </a:endParaRPr>
          </a:p>
        </p:txBody>
      </p:sp>
      <p:pic>
        <p:nvPicPr>
          <p:cNvPr id="3" name="Bildobjekt 2">
            <a:extLst>
              <a:ext uri="{FF2B5EF4-FFF2-40B4-BE49-F238E27FC236}">
                <a16:creationId xmlns:a16="http://schemas.microsoft.com/office/drawing/2014/main" id="{3D74FA7F-9772-4340-A017-D411BD34CAD5}"/>
              </a:ext>
            </a:extLst>
          </p:cNvPr>
          <p:cNvPicPr>
            <a:picLocks noChangeAspect="1"/>
          </p:cNvPicPr>
          <p:nvPr/>
        </p:nvPicPr>
        <p:blipFill>
          <a:blip r:embed="rId4"/>
          <a:stretch>
            <a:fillRect/>
          </a:stretch>
        </p:blipFill>
        <p:spPr>
          <a:xfrm>
            <a:off x="1" y="4318225"/>
            <a:ext cx="3188970" cy="103296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558926" y="1262270"/>
            <a:ext cx="3251841" cy="2272608"/>
          </a:xfrm>
        </p:spPr>
        <p:txBody>
          <a:bodyPr>
            <a:normAutofit fontScale="90000"/>
          </a:bodyPr>
          <a:lstStyle/>
          <a:p>
            <a:r>
              <a:rPr lang="sv-FI" altLang="sv-FI" sz="6000" dirty="0">
                <a:solidFill>
                  <a:schemeClr val="accent6"/>
                </a:solidFill>
                <a:latin typeface="+mj-lt"/>
                <a:ea typeface="CillaFHscript" pitchFamily="2" charset="-128"/>
                <a:cs typeface="CillaFHscript" pitchFamily="2" charset="-128"/>
              </a:rPr>
              <a:t>Lägga till, inte ta bort</a:t>
            </a:r>
            <a:endParaRPr lang="en-US" altLang="sv-FI" sz="6000" dirty="0">
              <a:solidFill>
                <a:schemeClr val="accent6"/>
              </a:solidFill>
              <a:latin typeface="+mj-lt"/>
              <a:ea typeface="CillaFHscript" pitchFamily="2" charset="-128"/>
              <a:cs typeface="CillaFHscript" pitchFamily="2" charset="-128"/>
            </a:endParaRPr>
          </a:p>
        </p:txBody>
      </p:sp>
      <p:sp>
        <p:nvSpPr>
          <p:cNvPr id="12292" name="Rectangle 3"/>
          <p:cNvSpPr>
            <a:spLocks noGrp="1" noChangeArrowheads="1"/>
          </p:cNvSpPr>
          <p:nvPr>
            <p:ph idx="1"/>
          </p:nvPr>
        </p:nvSpPr>
        <p:spPr>
          <a:xfrm>
            <a:off x="4103370" y="582930"/>
            <a:ext cx="7413882" cy="5447087"/>
          </a:xfrm>
        </p:spPr>
        <p:txBody>
          <a:bodyPr/>
          <a:lstStyle/>
          <a:p>
            <a:pPr>
              <a:defRPr/>
            </a:pPr>
            <a:r>
              <a:rPr lang="sv-FI" sz="2400" dirty="0"/>
              <a:t>Vuxnas ansvar att frukt och grönt finns tillgängligt. </a:t>
            </a:r>
          </a:p>
          <a:p>
            <a:pPr>
              <a:defRPr/>
            </a:pPr>
            <a:r>
              <a:rPr lang="sv-FI" sz="2400" dirty="0"/>
              <a:t>Fokusera på vad som är bra för oss. Det är alltid lättare att sträva efter något än att avstå från något.</a:t>
            </a:r>
          </a:p>
          <a:p>
            <a:pPr>
              <a:defRPr/>
            </a:pPr>
            <a:r>
              <a:rPr lang="sv-FI" sz="2400" dirty="0"/>
              <a:t>Ett ökat frukt och grönsaksintag ger automatiskt positiva effekter: </a:t>
            </a:r>
          </a:p>
          <a:p>
            <a:pPr lvl="1">
              <a:defRPr/>
            </a:pPr>
            <a:r>
              <a:rPr lang="sv-FI" sz="2400" dirty="0"/>
              <a:t>du äter mindre onyttigt </a:t>
            </a:r>
          </a:p>
          <a:p>
            <a:pPr lvl="1">
              <a:defRPr/>
            </a:pPr>
            <a:r>
              <a:rPr lang="sv-FI" sz="2400" dirty="0"/>
              <a:t>blodsockret och humöret hålls stabilare, vilket även påverkar den psykiska hälsan </a:t>
            </a:r>
          </a:p>
          <a:p>
            <a:pPr lvl="1">
              <a:defRPr/>
            </a:pPr>
            <a:r>
              <a:rPr lang="sv-FI" sz="2400" dirty="0"/>
              <a:t>du känner dig friskare!</a:t>
            </a:r>
          </a:p>
          <a:p>
            <a:pPr lvl="1">
              <a:defRPr/>
            </a:pPr>
            <a:endParaRPr lang="sv-FI" sz="2400" dirty="0"/>
          </a:p>
          <a:p>
            <a:pPr lvl="1">
              <a:defRPr/>
            </a:pPr>
            <a:endParaRPr lang="sv-FI" dirty="0"/>
          </a:p>
        </p:txBody>
      </p:sp>
      <p:sp>
        <p:nvSpPr>
          <p:cNvPr id="32770" name="Rectangle 5"/>
          <p:cNvSpPr>
            <a:spLocks noGrp="1" noChangeArrowheads="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4" eaLnBrk="0" hangingPunct="0">
              <a:defRPr>
                <a:solidFill>
                  <a:schemeClr val="tx1"/>
                </a:solidFill>
                <a:latin typeface="Arial" charset="0"/>
              </a:defRPr>
            </a:lvl2pPr>
            <a:lvl3pPr marL="1142971" indent="-228594" eaLnBrk="0" hangingPunct="0">
              <a:defRPr>
                <a:solidFill>
                  <a:schemeClr val="tx1"/>
                </a:solidFill>
                <a:latin typeface="Arial" charset="0"/>
              </a:defRPr>
            </a:lvl3pPr>
            <a:lvl4pPr marL="1600160" indent="-228594" eaLnBrk="0" hangingPunct="0">
              <a:defRPr>
                <a:solidFill>
                  <a:schemeClr val="tx1"/>
                </a:solidFill>
                <a:latin typeface="Arial" charset="0"/>
              </a:defRPr>
            </a:lvl4pPr>
            <a:lvl5pPr marL="2057349" indent="-228594" eaLnBrk="0" hangingPunct="0">
              <a:defRPr>
                <a:solidFill>
                  <a:schemeClr val="tx1"/>
                </a:solidFill>
                <a:latin typeface="Arial" charset="0"/>
              </a:defRPr>
            </a:lvl5pPr>
            <a:lvl6pPr marL="2514537" indent="-228594" eaLnBrk="0" fontAlgn="base" hangingPunct="0">
              <a:spcBef>
                <a:spcPct val="0"/>
              </a:spcBef>
              <a:spcAft>
                <a:spcPct val="0"/>
              </a:spcAft>
              <a:defRPr>
                <a:solidFill>
                  <a:schemeClr val="tx1"/>
                </a:solidFill>
                <a:latin typeface="Arial" charset="0"/>
              </a:defRPr>
            </a:lvl6pPr>
            <a:lvl7pPr marL="2971726" indent="-228594" eaLnBrk="0" fontAlgn="base" hangingPunct="0">
              <a:spcBef>
                <a:spcPct val="0"/>
              </a:spcBef>
              <a:spcAft>
                <a:spcPct val="0"/>
              </a:spcAft>
              <a:defRPr>
                <a:solidFill>
                  <a:schemeClr val="tx1"/>
                </a:solidFill>
                <a:latin typeface="Arial" charset="0"/>
              </a:defRPr>
            </a:lvl7pPr>
            <a:lvl8pPr marL="3428914" indent="-228594" eaLnBrk="0" fontAlgn="base" hangingPunct="0">
              <a:spcBef>
                <a:spcPct val="0"/>
              </a:spcBef>
              <a:spcAft>
                <a:spcPct val="0"/>
              </a:spcAft>
              <a:defRPr>
                <a:solidFill>
                  <a:schemeClr val="tx1"/>
                </a:solidFill>
                <a:latin typeface="Arial" charset="0"/>
              </a:defRPr>
            </a:lvl8pPr>
            <a:lvl9pPr marL="3886103" indent="-228594" eaLnBrk="0" fontAlgn="base" hangingPunct="0">
              <a:spcBef>
                <a:spcPct val="0"/>
              </a:spcBef>
              <a:spcAft>
                <a:spcPct val="0"/>
              </a:spcAft>
              <a:defRPr>
                <a:solidFill>
                  <a:schemeClr val="tx1"/>
                </a:solidFill>
                <a:latin typeface="Arial" charset="0"/>
              </a:defRPr>
            </a:lvl9pPr>
          </a:lstStyle>
          <a:p>
            <a:pPr eaLnBrk="1" hangingPunct="1"/>
            <a:fld id="{5FC19EB1-4EA1-4660-BB57-7D56B0A7660F}" type="datetime1">
              <a:rPr lang="sv-FI" altLang="sv-FI" sz="1400">
                <a:latin typeface="Arial Narrow" pitchFamily="34" charset="0"/>
              </a:rPr>
              <a:pPr eaLnBrk="1" hangingPunct="1"/>
              <a:t>19-08-2021</a:t>
            </a:fld>
            <a:endParaRPr lang="en-US" altLang="sv-FI" sz="1400" dirty="0">
              <a:latin typeface="Arial Narrow" pitchFamily="34" charset="0"/>
            </a:endParaRPr>
          </a:p>
        </p:txBody>
      </p:sp>
      <p:pic>
        <p:nvPicPr>
          <p:cNvPr id="2" name="Bildobjekt 1">
            <a:extLst>
              <a:ext uri="{FF2B5EF4-FFF2-40B4-BE49-F238E27FC236}">
                <a16:creationId xmlns:a16="http://schemas.microsoft.com/office/drawing/2014/main" id="{CDC7689C-D2D8-41F7-82B2-935580D10737}"/>
              </a:ext>
            </a:extLst>
          </p:cNvPr>
          <p:cNvPicPr>
            <a:picLocks noChangeAspect="1"/>
          </p:cNvPicPr>
          <p:nvPr/>
        </p:nvPicPr>
        <p:blipFill>
          <a:blip r:embed="rId3"/>
          <a:stretch>
            <a:fillRect/>
          </a:stretch>
        </p:blipFill>
        <p:spPr>
          <a:xfrm>
            <a:off x="-1" y="4032173"/>
            <a:ext cx="3327061" cy="1077692"/>
          </a:xfrm>
          <a:prstGeom prst="rect">
            <a:avLst/>
          </a:prstGeom>
        </p:spPr>
      </p:pic>
    </p:spTree>
    <p:extLst>
      <p:ext uri="{BB962C8B-B14F-4D97-AF65-F5344CB8AC3E}">
        <p14:creationId xmlns:p14="http://schemas.microsoft.com/office/powerpoint/2010/main" val="33878730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5076" y="541421"/>
            <a:ext cx="3360820" cy="2887579"/>
          </a:xfrm>
        </p:spPr>
        <p:txBody>
          <a:bodyPr>
            <a:noAutofit/>
          </a:bodyPr>
          <a:lstStyle/>
          <a:p>
            <a:r>
              <a:rPr lang="sv-SE" altLang="sv-FI" sz="4800" dirty="0">
                <a:solidFill>
                  <a:schemeClr val="accent6"/>
                </a:solidFill>
                <a:latin typeface="+mj-lt"/>
                <a:ea typeface="CillaFHscript" pitchFamily="2" charset="-128"/>
                <a:cs typeface="CillaFHscript" pitchFamily="2" charset="-128"/>
              </a:rPr>
              <a:t>Att lära känna sina sinnen</a:t>
            </a:r>
            <a:endParaRPr lang="en-US" altLang="sv-FI" sz="4800" dirty="0">
              <a:solidFill>
                <a:schemeClr val="accent6"/>
              </a:solidFill>
              <a:latin typeface="+mj-lt"/>
              <a:ea typeface="CillaFHscript" pitchFamily="2" charset="-128"/>
              <a:cs typeface="CillaFHscript" pitchFamily="2" charset="-128"/>
            </a:endParaRPr>
          </a:p>
        </p:txBody>
      </p:sp>
      <p:pic>
        <p:nvPicPr>
          <p:cNvPr id="2" name="Platshållare för innehåll 1">
            <a:extLst>
              <a:ext uri="{FF2B5EF4-FFF2-40B4-BE49-F238E27FC236}">
                <a16:creationId xmlns:a16="http://schemas.microsoft.com/office/drawing/2014/main" id="{1B44C872-E6A0-4F5A-929B-336922120F7B}"/>
              </a:ext>
            </a:extLst>
          </p:cNvPr>
          <p:cNvPicPr>
            <a:picLocks noGrp="1" noChangeAspect="1"/>
          </p:cNvPicPr>
          <p:nvPr>
            <p:ph idx="1"/>
          </p:nvPr>
        </p:nvPicPr>
        <p:blipFill>
          <a:blip r:embed="rId3"/>
          <a:stretch>
            <a:fillRect/>
          </a:stretch>
        </p:blipFill>
        <p:spPr>
          <a:xfrm>
            <a:off x="8754617" y="0"/>
            <a:ext cx="3360821" cy="3429000"/>
          </a:xfrm>
          <a:prstGeom prst="rect">
            <a:avLst/>
          </a:prstGeom>
        </p:spPr>
      </p:pic>
      <p:pic>
        <p:nvPicPr>
          <p:cNvPr id="3" name="Bildobjekt 2">
            <a:extLst>
              <a:ext uri="{FF2B5EF4-FFF2-40B4-BE49-F238E27FC236}">
                <a16:creationId xmlns:a16="http://schemas.microsoft.com/office/drawing/2014/main" id="{A38F5190-B336-4B51-B04B-8A182B883360}"/>
              </a:ext>
            </a:extLst>
          </p:cNvPr>
          <p:cNvPicPr>
            <a:picLocks noChangeAspect="1"/>
          </p:cNvPicPr>
          <p:nvPr/>
        </p:nvPicPr>
        <p:blipFill>
          <a:blip r:embed="rId4"/>
          <a:stretch>
            <a:fillRect/>
          </a:stretch>
        </p:blipFill>
        <p:spPr>
          <a:xfrm>
            <a:off x="8669069" y="3428999"/>
            <a:ext cx="3446369" cy="3404938"/>
          </a:xfrm>
          <a:prstGeom prst="rect">
            <a:avLst/>
          </a:prstGeom>
        </p:spPr>
      </p:pic>
      <p:pic>
        <p:nvPicPr>
          <p:cNvPr id="5" name="Bildobjekt 4">
            <a:extLst>
              <a:ext uri="{FF2B5EF4-FFF2-40B4-BE49-F238E27FC236}">
                <a16:creationId xmlns:a16="http://schemas.microsoft.com/office/drawing/2014/main" id="{4D787262-1A15-447F-BE64-E6BD65019413}"/>
              </a:ext>
            </a:extLst>
          </p:cNvPr>
          <p:cNvPicPr>
            <a:picLocks noChangeAspect="1"/>
          </p:cNvPicPr>
          <p:nvPr/>
        </p:nvPicPr>
        <p:blipFill>
          <a:blip r:embed="rId5"/>
          <a:stretch>
            <a:fillRect/>
          </a:stretch>
        </p:blipFill>
        <p:spPr>
          <a:xfrm>
            <a:off x="4078705" y="3537284"/>
            <a:ext cx="4567815" cy="3296653"/>
          </a:xfrm>
          <a:prstGeom prst="rect">
            <a:avLst/>
          </a:prstGeom>
        </p:spPr>
      </p:pic>
      <p:pic>
        <p:nvPicPr>
          <p:cNvPr id="4" name="Bildobjekt 3">
            <a:extLst>
              <a:ext uri="{FF2B5EF4-FFF2-40B4-BE49-F238E27FC236}">
                <a16:creationId xmlns:a16="http://schemas.microsoft.com/office/drawing/2014/main" id="{0F5E63DE-40C6-4E8F-B5CE-C2AA9FC4251F}"/>
              </a:ext>
            </a:extLst>
          </p:cNvPr>
          <p:cNvPicPr>
            <a:picLocks noChangeAspect="1"/>
          </p:cNvPicPr>
          <p:nvPr/>
        </p:nvPicPr>
        <p:blipFill>
          <a:blip r:embed="rId6"/>
          <a:stretch>
            <a:fillRect/>
          </a:stretch>
        </p:blipFill>
        <p:spPr>
          <a:xfrm>
            <a:off x="4661573" y="-48126"/>
            <a:ext cx="4050270" cy="3429000"/>
          </a:xfrm>
          <a:prstGeom prst="rect">
            <a:avLst/>
          </a:prstGeom>
        </p:spPr>
      </p:pic>
      <p:pic>
        <p:nvPicPr>
          <p:cNvPr id="6" name="Bildobjekt 5">
            <a:extLst>
              <a:ext uri="{FF2B5EF4-FFF2-40B4-BE49-F238E27FC236}">
                <a16:creationId xmlns:a16="http://schemas.microsoft.com/office/drawing/2014/main" id="{D0F37417-8E4A-4F7F-BC5D-CAF503B25845}"/>
              </a:ext>
            </a:extLst>
          </p:cNvPr>
          <p:cNvPicPr>
            <a:picLocks noChangeAspect="1"/>
          </p:cNvPicPr>
          <p:nvPr/>
        </p:nvPicPr>
        <p:blipFill>
          <a:blip r:embed="rId7"/>
          <a:stretch>
            <a:fillRect/>
          </a:stretch>
        </p:blipFill>
        <p:spPr>
          <a:xfrm>
            <a:off x="1130968" y="3429064"/>
            <a:ext cx="3360820" cy="3404873"/>
          </a:xfrm>
          <a:prstGeom prst="rect">
            <a:avLst/>
          </a:prstGeom>
        </p:spPr>
      </p:pic>
    </p:spTree>
    <p:extLst>
      <p:ext uri="{BB962C8B-B14F-4D97-AF65-F5344CB8AC3E}">
        <p14:creationId xmlns:p14="http://schemas.microsoft.com/office/powerpoint/2010/main" val="4045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97455" y="1074420"/>
            <a:ext cx="4759287" cy="2354580"/>
          </a:xfrm>
        </p:spPr>
        <p:txBody>
          <a:bodyPr>
            <a:noAutofit/>
          </a:bodyPr>
          <a:lstStyle/>
          <a:p>
            <a:pPr eaLnBrk="1" hangingPunct="1"/>
            <a:r>
              <a:rPr lang="fi-FI" altLang="sv-FI" sz="4400" dirty="0" smtClean="0">
                <a:solidFill>
                  <a:schemeClr val="accent6"/>
                </a:solidFill>
                <a:latin typeface="+mj-lt"/>
                <a:ea typeface="CillaFHscript" pitchFamily="2" charset="-128"/>
                <a:cs typeface="CillaFHscript" pitchFamily="2" charset="-128"/>
              </a:rPr>
              <a:t>SAPERE-</a:t>
            </a:r>
            <a:r>
              <a:rPr lang="fi-FI" altLang="sv-FI" sz="4400" dirty="0" err="1" smtClean="0">
                <a:solidFill>
                  <a:schemeClr val="accent6"/>
                </a:solidFill>
                <a:latin typeface="+mj-lt"/>
                <a:ea typeface="CillaFHscript" pitchFamily="2" charset="-128"/>
                <a:cs typeface="CillaFHscript" pitchFamily="2" charset="-128"/>
              </a:rPr>
              <a:t>metoden</a:t>
            </a:r>
            <a:r>
              <a:rPr lang="fi-FI" altLang="sv-FI" sz="4400" dirty="0">
                <a:solidFill>
                  <a:schemeClr val="accent6"/>
                </a:solidFill>
                <a:latin typeface="+mj-lt"/>
                <a:ea typeface="CillaFHscript" pitchFamily="2" charset="-128"/>
                <a:cs typeface="CillaFHscript" pitchFamily="2" charset="-128"/>
              </a:rPr>
              <a:t/>
            </a:r>
            <a:br>
              <a:rPr lang="fi-FI" altLang="sv-FI" sz="4400" dirty="0">
                <a:solidFill>
                  <a:schemeClr val="accent6"/>
                </a:solidFill>
                <a:latin typeface="+mj-lt"/>
                <a:ea typeface="CillaFHscript" pitchFamily="2" charset="-128"/>
                <a:cs typeface="CillaFHscript" pitchFamily="2" charset="-128"/>
              </a:rPr>
            </a:br>
            <a:r>
              <a:rPr lang="fi-FI" altLang="sv-FI" sz="4400" dirty="0" smtClean="0">
                <a:solidFill>
                  <a:schemeClr val="accent6"/>
                </a:solidFill>
                <a:latin typeface="+mj-lt"/>
                <a:ea typeface="CillaFHscript" pitchFamily="2" charset="-128"/>
                <a:cs typeface="CillaFHscript" pitchFamily="2" charset="-128"/>
              </a:rPr>
              <a:t>- </a:t>
            </a:r>
            <a:r>
              <a:rPr lang="fi-FI" altLang="sv-FI" sz="4400" dirty="0" err="1" smtClean="0">
                <a:solidFill>
                  <a:schemeClr val="accent6"/>
                </a:solidFill>
                <a:latin typeface="+mj-lt"/>
                <a:ea typeface="CillaFHscript" pitchFamily="2" charset="-128"/>
                <a:cs typeface="CillaFHscript" pitchFamily="2" charset="-128"/>
              </a:rPr>
              <a:t>att</a:t>
            </a:r>
            <a:r>
              <a:rPr lang="fi-FI" altLang="sv-FI" sz="4400" dirty="0" smtClean="0">
                <a:solidFill>
                  <a:schemeClr val="accent6"/>
                </a:solidFill>
                <a:latin typeface="+mj-lt"/>
                <a:ea typeface="CillaFHscript" pitchFamily="2" charset="-128"/>
                <a:cs typeface="CillaFHscript" pitchFamily="2" charset="-128"/>
              </a:rPr>
              <a:t> </a:t>
            </a:r>
            <a:r>
              <a:rPr lang="fi-FI" altLang="sv-FI" sz="4400" dirty="0" err="1">
                <a:solidFill>
                  <a:schemeClr val="accent6"/>
                </a:solidFill>
                <a:latin typeface="+mj-lt"/>
                <a:ea typeface="CillaFHscript" pitchFamily="2" charset="-128"/>
                <a:cs typeface="CillaFHscript" pitchFamily="2" charset="-128"/>
              </a:rPr>
              <a:t>lära</a:t>
            </a:r>
            <a:r>
              <a:rPr lang="fi-FI" altLang="sv-FI" sz="4400" dirty="0">
                <a:solidFill>
                  <a:schemeClr val="accent6"/>
                </a:solidFill>
                <a:latin typeface="+mj-lt"/>
                <a:ea typeface="CillaFHscript" pitchFamily="2" charset="-128"/>
                <a:cs typeface="CillaFHscript" pitchFamily="2" charset="-128"/>
              </a:rPr>
              <a:t> </a:t>
            </a:r>
            <a:r>
              <a:rPr lang="fi-FI" altLang="sv-FI" sz="4400" dirty="0" err="1">
                <a:solidFill>
                  <a:schemeClr val="accent6"/>
                </a:solidFill>
                <a:latin typeface="+mj-lt"/>
                <a:ea typeface="CillaFHscript" pitchFamily="2" charset="-128"/>
                <a:cs typeface="CillaFHscript" pitchFamily="2" charset="-128"/>
              </a:rPr>
              <a:t>med</a:t>
            </a:r>
            <a:r>
              <a:rPr lang="fi-FI" altLang="sv-FI" sz="4400" dirty="0">
                <a:solidFill>
                  <a:schemeClr val="accent6"/>
                </a:solidFill>
                <a:latin typeface="+mj-lt"/>
                <a:ea typeface="CillaFHscript" pitchFamily="2" charset="-128"/>
                <a:cs typeface="CillaFHscript" pitchFamily="2" charset="-128"/>
              </a:rPr>
              <a:t> </a:t>
            </a:r>
            <a:r>
              <a:rPr lang="fi-FI" altLang="sv-FI" sz="4400" dirty="0" smtClean="0">
                <a:solidFill>
                  <a:schemeClr val="accent6"/>
                </a:solidFill>
                <a:latin typeface="+mj-lt"/>
                <a:ea typeface="CillaFHscript" pitchFamily="2" charset="-128"/>
                <a:cs typeface="CillaFHscript" pitchFamily="2" charset="-128"/>
              </a:rPr>
              <a:t/>
            </a:r>
            <a:br>
              <a:rPr lang="fi-FI" altLang="sv-FI" sz="4400" dirty="0" smtClean="0">
                <a:solidFill>
                  <a:schemeClr val="accent6"/>
                </a:solidFill>
                <a:latin typeface="+mj-lt"/>
                <a:ea typeface="CillaFHscript" pitchFamily="2" charset="-128"/>
                <a:cs typeface="CillaFHscript" pitchFamily="2" charset="-128"/>
              </a:rPr>
            </a:br>
            <a:r>
              <a:rPr lang="fi-FI" altLang="sv-FI" sz="4400" dirty="0" smtClean="0">
                <a:solidFill>
                  <a:schemeClr val="accent6"/>
                </a:solidFill>
                <a:latin typeface="+mj-lt"/>
                <a:ea typeface="CillaFHscript" pitchFamily="2" charset="-128"/>
                <a:cs typeface="CillaFHscript" pitchFamily="2" charset="-128"/>
              </a:rPr>
              <a:t>alla </a:t>
            </a:r>
            <a:r>
              <a:rPr lang="fi-FI" altLang="sv-FI" sz="4400" dirty="0" err="1">
                <a:solidFill>
                  <a:schemeClr val="accent6"/>
                </a:solidFill>
                <a:latin typeface="+mj-lt"/>
                <a:ea typeface="CillaFHscript" pitchFamily="2" charset="-128"/>
                <a:cs typeface="CillaFHscript" pitchFamily="2" charset="-128"/>
              </a:rPr>
              <a:t>sinnen</a:t>
            </a:r>
            <a:endParaRPr lang="en-US" altLang="sv-FI" sz="4400" dirty="0">
              <a:solidFill>
                <a:schemeClr val="accent6"/>
              </a:solidFill>
              <a:latin typeface="+mj-lt"/>
              <a:ea typeface="CillaFHscript" pitchFamily="2" charset="-128"/>
              <a:cs typeface="CillaFHscript" pitchFamily="2" charset="-128"/>
            </a:endParaRPr>
          </a:p>
        </p:txBody>
      </p:sp>
      <p:sp>
        <p:nvSpPr>
          <p:cNvPr id="33795" name="Rectangle 3"/>
          <p:cNvSpPr>
            <a:spLocks noGrp="1" noChangeArrowheads="1"/>
          </p:cNvSpPr>
          <p:nvPr>
            <p:ph idx="1"/>
          </p:nvPr>
        </p:nvSpPr>
        <p:spPr>
          <a:xfrm>
            <a:off x="5307376" y="1966649"/>
            <a:ext cx="6396612" cy="3530768"/>
          </a:xfrm>
        </p:spPr>
        <p:txBody>
          <a:bodyPr/>
          <a:lstStyle/>
          <a:p>
            <a:pPr eaLnBrk="1" hangingPunct="1"/>
            <a:r>
              <a:rPr lang="sv-SE" altLang="sv-FI" sz="2400" dirty="0"/>
              <a:t>Utan ord är det svårt att beskriva en smakupplevelse</a:t>
            </a:r>
          </a:p>
          <a:p>
            <a:pPr marL="0" indent="0" eaLnBrk="1" hangingPunct="1">
              <a:buNone/>
            </a:pPr>
            <a:endParaRPr lang="sv-SE" altLang="sv-FI" sz="2400" dirty="0"/>
          </a:p>
          <a:p>
            <a:pPr eaLnBrk="1" hangingPunct="1"/>
            <a:r>
              <a:rPr lang="sv-SE" altLang="sv-FI" sz="2400" dirty="0"/>
              <a:t>Utan smakupplevelse är det svårt att hitta orden</a:t>
            </a:r>
            <a:endParaRPr lang="en-US" altLang="sv-FI" sz="2400" dirty="0"/>
          </a:p>
        </p:txBody>
      </p:sp>
    </p:spTree>
    <p:extLst>
      <p:ext uri="{BB962C8B-B14F-4D97-AF65-F5344CB8AC3E}">
        <p14:creationId xmlns:p14="http://schemas.microsoft.com/office/powerpoint/2010/main" val="402721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sv-FI" altLang="sv-FI" sz="4800" dirty="0">
                <a:solidFill>
                  <a:schemeClr val="accent6"/>
                </a:solidFill>
                <a:latin typeface="+mj-lt"/>
                <a:ea typeface="CillaFHscript" pitchFamily="2" charset="-128"/>
                <a:cs typeface="CillaFHscript" pitchFamily="2" charset="-128"/>
              </a:rPr>
              <a:t>Syftet med </a:t>
            </a:r>
            <a:r>
              <a:rPr lang="sv-FI" altLang="sv-FI" sz="4800" dirty="0" err="1">
                <a:solidFill>
                  <a:schemeClr val="accent6"/>
                </a:solidFill>
                <a:latin typeface="+mj-lt"/>
                <a:ea typeface="CillaFHscript" pitchFamily="2" charset="-128"/>
                <a:cs typeface="CillaFHscript" pitchFamily="2" charset="-128"/>
              </a:rPr>
              <a:t>Sapere-smakskola</a:t>
            </a:r>
            <a:endParaRPr lang="fi-FI" altLang="sv-FI" sz="4800" dirty="0">
              <a:solidFill>
                <a:schemeClr val="accent6"/>
              </a:solidFill>
              <a:latin typeface="+mj-lt"/>
              <a:ea typeface="CillaFHscript" pitchFamily="2" charset="-128"/>
              <a:cs typeface="CillaFHscript" pitchFamily="2" charset="-128"/>
            </a:endParaRPr>
          </a:p>
        </p:txBody>
      </p:sp>
      <p:sp>
        <p:nvSpPr>
          <p:cNvPr id="35843" name="Content Placeholder 2"/>
          <p:cNvSpPr>
            <a:spLocks noGrp="1"/>
          </p:cNvSpPr>
          <p:nvPr>
            <p:ph idx="1"/>
          </p:nvPr>
        </p:nvSpPr>
        <p:spPr>
          <a:xfrm>
            <a:off x="4320540" y="285750"/>
            <a:ext cx="7196712" cy="5744267"/>
          </a:xfrm>
        </p:spPr>
        <p:txBody>
          <a:bodyPr/>
          <a:lstStyle/>
          <a:p>
            <a:r>
              <a:rPr lang="sv-FI" altLang="sv-FI" sz="2400" dirty="0"/>
              <a:t>Att lära känna sina sinnen och sin egen smak</a:t>
            </a:r>
          </a:p>
          <a:p>
            <a:pPr>
              <a:buFontTx/>
              <a:buNone/>
            </a:pPr>
            <a:r>
              <a:rPr lang="sv-FI" altLang="sv-FI" sz="2400" i="1" dirty="0" smtClean="0"/>
              <a:t>	- </a:t>
            </a:r>
            <a:r>
              <a:rPr lang="sv-FI" altLang="sv-FI" sz="2400" i="1" dirty="0"/>
              <a:t>Jag har rätt till min egen smak</a:t>
            </a:r>
          </a:p>
          <a:p>
            <a:r>
              <a:rPr lang="sv-FI" altLang="sv-FI" sz="2400" dirty="0"/>
              <a:t>Att träna sin förmåga att uttrycka sig verbalt</a:t>
            </a:r>
          </a:p>
          <a:p>
            <a:pPr>
              <a:buFontTx/>
              <a:buNone/>
            </a:pPr>
            <a:r>
              <a:rPr lang="sv-FI" altLang="sv-FI" sz="2400" i="1" dirty="0" smtClean="0"/>
              <a:t>	- </a:t>
            </a:r>
            <a:r>
              <a:rPr lang="sv-FI" altLang="sv-FI" sz="2400" i="1" dirty="0"/>
              <a:t>Jag lär mig tala och diskutera</a:t>
            </a:r>
          </a:p>
          <a:p>
            <a:r>
              <a:rPr lang="sv-FI" altLang="sv-FI" sz="2400" dirty="0"/>
              <a:t>Att våga prova nya produkter och rätter</a:t>
            </a:r>
          </a:p>
          <a:p>
            <a:pPr>
              <a:buFontTx/>
              <a:buNone/>
            </a:pPr>
            <a:r>
              <a:rPr lang="sv-FI" altLang="sv-FI" sz="2400" i="1" dirty="0" smtClean="0"/>
              <a:t>	- </a:t>
            </a:r>
            <a:r>
              <a:rPr lang="sv-FI" altLang="sv-FI" sz="2400" i="1" dirty="0"/>
              <a:t>Jag vågar prova</a:t>
            </a:r>
          </a:p>
          <a:p>
            <a:r>
              <a:rPr lang="sv-FI" altLang="sv-FI" sz="2400" dirty="0"/>
              <a:t>Att öka variationen i det man äter</a:t>
            </a:r>
          </a:p>
          <a:p>
            <a:pPr>
              <a:buFontTx/>
              <a:buNone/>
            </a:pPr>
            <a:r>
              <a:rPr lang="sv-FI" altLang="sv-FI" sz="2400" i="1" dirty="0" smtClean="0"/>
              <a:t>	- </a:t>
            </a:r>
            <a:r>
              <a:rPr lang="sv-FI" altLang="sv-FI" sz="2400" i="1" dirty="0"/>
              <a:t>Jag vill variera</a:t>
            </a:r>
          </a:p>
          <a:p>
            <a:r>
              <a:rPr lang="sv-FI" altLang="sv-FI" sz="2400" dirty="0"/>
              <a:t>Att utvecklas till en medveten konsument</a:t>
            </a:r>
          </a:p>
          <a:p>
            <a:pPr>
              <a:buFontTx/>
              <a:buNone/>
            </a:pPr>
            <a:r>
              <a:rPr lang="sv-FI" altLang="sv-FI" sz="2400" i="1" dirty="0" smtClean="0"/>
              <a:t>	- </a:t>
            </a:r>
            <a:r>
              <a:rPr lang="sv-FI" altLang="sv-FI" sz="2400" i="1" dirty="0"/>
              <a:t>Jag vet vilken kvalitet jag vill ha</a:t>
            </a:r>
          </a:p>
          <a:p>
            <a:endParaRPr lang="sv-FI" altLang="sv-FI" dirty="0"/>
          </a:p>
          <a:p>
            <a:endParaRPr lang="fi-FI" altLang="sv-FI" dirty="0"/>
          </a:p>
        </p:txBody>
      </p:sp>
      <p:pic>
        <p:nvPicPr>
          <p:cNvPr id="2" name="Bildobjekt 1">
            <a:extLst>
              <a:ext uri="{FF2B5EF4-FFF2-40B4-BE49-F238E27FC236}">
                <a16:creationId xmlns:a16="http://schemas.microsoft.com/office/drawing/2014/main" id="{ACECAACE-3F82-45F5-B534-842BB52C3E46}"/>
              </a:ext>
            </a:extLst>
          </p:cNvPr>
          <p:cNvPicPr>
            <a:picLocks noChangeAspect="1"/>
          </p:cNvPicPr>
          <p:nvPr/>
        </p:nvPicPr>
        <p:blipFill>
          <a:blip r:embed="rId3"/>
          <a:stretch>
            <a:fillRect/>
          </a:stretch>
        </p:blipFill>
        <p:spPr>
          <a:xfrm>
            <a:off x="135444" y="5323408"/>
            <a:ext cx="3372023" cy="1092256"/>
          </a:xfrm>
          <a:prstGeom prst="rect">
            <a:avLst/>
          </a:prstGeom>
        </p:spPr>
      </p:pic>
    </p:spTree>
    <p:extLst>
      <p:ext uri="{BB962C8B-B14F-4D97-AF65-F5344CB8AC3E}">
        <p14:creationId xmlns:p14="http://schemas.microsoft.com/office/powerpoint/2010/main" val="111232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7A22C-E9A0-4EBD-AA93-7C0C26DC8B55}"/>
              </a:ext>
            </a:extLst>
          </p:cNvPr>
          <p:cNvSpPr>
            <a:spLocks noGrp="1"/>
          </p:cNvSpPr>
          <p:nvPr>
            <p:ph type="title"/>
          </p:nvPr>
        </p:nvSpPr>
        <p:spPr>
          <a:xfrm>
            <a:off x="684054" y="1156392"/>
            <a:ext cx="3637689" cy="2272608"/>
          </a:xfrm>
        </p:spPr>
        <p:txBody>
          <a:bodyPr>
            <a:noAutofit/>
          </a:bodyPr>
          <a:lstStyle/>
          <a:p>
            <a:r>
              <a:rPr lang="sv-FI" sz="4000" dirty="0">
                <a:solidFill>
                  <a:schemeClr val="accent6"/>
                </a:solidFill>
                <a:latin typeface="+mj-lt"/>
                <a:ea typeface="CillaFHscript" pitchFamily="2" charset="-128"/>
                <a:cs typeface="CillaFHscript" pitchFamily="2" charset="-128"/>
              </a:rPr>
              <a:t>Vilken frukt och vilken grönsak tycker du mest om? </a:t>
            </a:r>
          </a:p>
        </p:txBody>
      </p:sp>
      <p:sp>
        <p:nvSpPr>
          <p:cNvPr id="3" name="Platshållare för innehåll 2">
            <a:extLst>
              <a:ext uri="{FF2B5EF4-FFF2-40B4-BE49-F238E27FC236}">
                <a16:creationId xmlns:a16="http://schemas.microsoft.com/office/drawing/2014/main" id="{F41961FF-8CFF-45EA-B6F0-EAD6150A35A6}"/>
              </a:ext>
            </a:extLst>
          </p:cNvPr>
          <p:cNvSpPr>
            <a:spLocks noGrp="1"/>
          </p:cNvSpPr>
          <p:nvPr>
            <p:ph idx="1"/>
          </p:nvPr>
        </p:nvSpPr>
        <p:spPr>
          <a:xfrm>
            <a:off x="5006340" y="2148840"/>
            <a:ext cx="6510912" cy="3881177"/>
          </a:xfrm>
        </p:spPr>
        <p:txBody>
          <a:bodyPr/>
          <a:lstStyle/>
          <a:p>
            <a:pPr marL="0" lvl="0" indent="0" defTabSz="914400" fontAlgn="base">
              <a:lnSpc>
                <a:spcPct val="100000"/>
              </a:lnSpc>
              <a:spcBef>
                <a:spcPct val="50000"/>
              </a:spcBef>
              <a:spcAft>
                <a:spcPct val="0"/>
              </a:spcAft>
              <a:buClr>
                <a:srgbClr val="CC3300"/>
              </a:buClr>
              <a:buSzPct val="150000"/>
              <a:buNone/>
            </a:pPr>
            <a:r>
              <a:rPr lang="sv-SE" altLang="sv-FI" sz="2000" b="1" dirty="0">
                <a:solidFill>
                  <a:prstClr val="black"/>
                </a:solidFill>
                <a:latin typeface="Arial" charset="0"/>
                <a:ea typeface="+mn-ea"/>
                <a:cs typeface="Arial" charset="0"/>
              </a:rPr>
              <a:t>Frukt				Grönsaker</a:t>
            </a:r>
          </a:p>
          <a:p>
            <a:pPr marL="0" lvl="0" indent="0" defTabSz="914400" fontAlgn="base">
              <a:lnSpc>
                <a:spcPct val="100000"/>
              </a:lnSpc>
              <a:spcBef>
                <a:spcPct val="50000"/>
              </a:spcBef>
              <a:spcAft>
                <a:spcPct val="0"/>
              </a:spcAft>
              <a:buClr>
                <a:srgbClr val="CC3300"/>
              </a:buClr>
              <a:buSzPct val="150000"/>
              <a:buNone/>
            </a:pPr>
            <a:r>
              <a:rPr lang="sv-SE" altLang="sv-FI" sz="2000" dirty="0">
                <a:solidFill>
                  <a:prstClr val="black"/>
                </a:solidFill>
                <a:latin typeface="Arial" charset="0"/>
                <a:ea typeface="+mn-ea"/>
                <a:cs typeface="Arial" charset="0"/>
              </a:rPr>
              <a:t>Jordgubbar			Gurka		</a:t>
            </a:r>
          </a:p>
          <a:p>
            <a:pPr marL="0" lvl="0" indent="0" defTabSz="914400" fontAlgn="base">
              <a:lnSpc>
                <a:spcPct val="100000"/>
              </a:lnSpc>
              <a:spcBef>
                <a:spcPct val="50000"/>
              </a:spcBef>
              <a:spcAft>
                <a:spcPct val="0"/>
              </a:spcAft>
              <a:buClr>
                <a:srgbClr val="CC3300"/>
              </a:buClr>
              <a:buSzPct val="150000"/>
              <a:buNone/>
            </a:pPr>
            <a:r>
              <a:rPr lang="sv-SE" altLang="sv-FI" sz="2000" dirty="0">
                <a:solidFill>
                  <a:prstClr val="black"/>
                </a:solidFill>
                <a:latin typeface="Arial" charset="0"/>
                <a:ea typeface="+mn-ea"/>
                <a:cs typeface="Arial" charset="0"/>
              </a:rPr>
              <a:t>Melon				Morötter</a:t>
            </a:r>
          </a:p>
          <a:p>
            <a:pPr marL="0" lvl="0" indent="0" defTabSz="914400" fontAlgn="base">
              <a:lnSpc>
                <a:spcPct val="100000"/>
              </a:lnSpc>
              <a:spcBef>
                <a:spcPct val="50000"/>
              </a:spcBef>
              <a:spcAft>
                <a:spcPct val="0"/>
              </a:spcAft>
              <a:buClr>
                <a:srgbClr val="CC3300"/>
              </a:buClr>
              <a:buSzPct val="150000"/>
              <a:buNone/>
            </a:pPr>
            <a:r>
              <a:rPr lang="sv-SE" altLang="sv-FI" sz="2000" dirty="0">
                <a:solidFill>
                  <a:prstClr val="black"/>
                </a:solidFill>
                <a:latin typeface="Arial" charset="0"/>
                <a:ea typeface="+mn-ea"/>
                <a:cs typeface="Arial" charset="0"/>
              </a:rPr>
              <a:t>Vindruvor			Gröna ärtor</a:t>
            </a:r>
          </a:p>
          <a:p>
            <a:pPr marL="0" lvl="0" indent="0" defTabSz="914400" fontAlgn="base">
              <a:lnSpc>
                <a:spcPct val="100000"/>
              </a:lnSpc>
              <a:spcBef>
                <a:spcPct val="50000"/>
              </a:spcBef>
              <a:spcAft>
                <a:spcPct val="0"/>
              </a:spcAft>
              <a:buClr>
                <a:srgbClr val="CC3300"/>
              </a:buClr>
              <a:buSzPct val="150000"/>
              <a:buNone/>
            </a:pPr>
            <a:r>
              <a:rPr lang="sv-SE" altLang="sv-FI" sz="2000" dirty="0">
                <a:solidFill>
                  <a:prstClr val="black"/>
                </a:solidFill>
                <a:latin typeface="Arial" charset="0"/>
                <a:ea typeface="+mn-ea"/>
                <a:cs typeface="Arial" charset="0"/>
              </a:rPr>
              <a:t>Äpple				Tomat</a:t>
            </a:r>
          </a:p>
          <a:p>
            <a:pPr marL="0" lvl="0" indent="0" defTabSz="914400" fontAlgn="base">
              <a:lnSpc>
                <a:spcPct val="100000"/>
              </a:lnSpc>
              <a:spcBef>
                <a:spcPct val="50000"/>
              </a:spcBef>
              <a:spcAft>
                <a:spcPct val="0"/>
              </a:spcAft>
              <a:buClr>
                <a:srgbClr val="CC3300"/>
              </a:buClr>
              <a:buSzPct val="150000"/>
              <a:buNone/>
            </a:pPr>
            <a:r>
              <a:rPr lang="sv-SE" altLang="sv-FI" sz="2000" dirty="0">
                <a:solidFill>
                  <a:prstClr val="black"/>
                </a:solidFill>
                <a:latin typeface="Arial" charset="0"/>
                <a:ea typeface="+mn-ea"/>
                <a:cs typeface="Arial" charset="0"/>
              </a:rPr>
              <a:t>Mandarin			Sallad</a:t>
            </a:r>
          </a:p>
          <a:p>
            <a:endParaRPr lang="sv-FI" dirty="0"/>
          </a:p>
        </p:txBody>
      </p:sp>
      <p:sp>
        <p:nvSpPr>
          <p:cNvPr id="4" name="textruta 3">
            <a:extLst>
              <a:ext uri="{FF2B5EF4-FFF2-40B4-BE49-F238E27FC236}">
                <a16:creationId xmlns:a16="http://schemas.microsoft.com/office/drawing/2014/main" id="{5ACF3484-C643-4F2B-A817-E66BEA2D43A4}"/>
              </a:ext>
            </a:extLst>
          </p:cNvPr>
          <p:cNvSpPr txBox="1"/>
          <p:nvPr/>
        </p:nvSpPr>
        <p:spPr>
          <a:xfrm>
            <a:off x="4203345" y="423199"/>
            <a:ext cx="7082413" cy="954107"/>
          </a:xfrm>
          <a:prstGeom prst="rect">
            <a:avLst/>
          </a:prstGeom>
          <a:noFill/>
        </p:spPr>
        <p:txBody>
          <a:bodyPr wrap="square" rtlCol="0">
            <a:spAutoFit/>
          </a:bodyPr>
          <a:lstStyle/>
          <a:p>
            <a:pPr lvl="0" fontAlgn="base">
              <a:spcBef>
                <a:spcPct val="50000"/>
              </a:spcBef>
              <a:spcAft>
                <a:spcPct val="0"/>
              </a:spcAft>
              <a:buClr>
                <a:srgbClr val="CC3300"/>
              </a:buClr>
              <a:buSzPct val="150000"/>
            </a:pPr>
            <a:r>
              <a:rPr lang="sv-SE" altLang="sv-FI" sz="2800" b="1" dirty="0">
                <a:solidFill>
                  <a:prstClr val="black"/>
                </a:solidFill>
                <a:latin typeface="Arial" charset="0"/>
                <a:cs typeface="Arial" charset="0"/>
              </a:rPr>
              <a:t>Fem i topp frukter och grönsaker </a:t>
            </a:r>
            <a:r>
              <a:rPr lang="sv-SE" altLang="sv-FI" sz="2800" b="1" dirty="0" smtClean="0">
                <a:solidFill>
                  <a:prstClr val="black"/>
                </a:solidFill>
                <a:latin typeface="Arial" charset="0"/>
                <a:cs typeface="Arial" charset="0"/>
              </a:rPr>
              <a:t>bland</a:t>
            </a:r>
            <a:r>
              <a:rPr lang="sv-SE" altLang="sv-FI" sz="2800" b="1" dirty="0" smtClean="0">
                <a:solidFill>
                  <a:prstClr val="black"/>
                </a:solidFill>
                <a:latin typeface="Arial" charset="0"/>
                <a:cs typeface="Arial" charset="0"/>
              </a:rPr>
              <a:t> </a:t>
            </a:r>
            <a:r>
              <a:rPr lang="sv-SE" altLang="sv-FI" sz="2800" b="1" dirty="0">
                <a:solidFill>
                  <a:prstClr val="black"/>
                </a:solidFill>
                <a:latin typeface="Arial" charset="0"/>
                <a:cs typeface="Arial" charset="0"/>
              </a:rPr>
              <a:t>pojkar och flickor i åk 3-4 </a:t>
            </a:r>
            <a:r>
              <a:rPr lang="sv-SE" altLang="sv-FI" sz="2800" b="1" dirty="0">
                <a:solidFill>
                  <a:prstClr val="black"/>
                </a:solidFill>
                <a:latin typeface="Arial" charset="0"/>
                <a:cs typeface="Arial" charset="0"/>
              </a:rPr>
              <a:t>i</a:t>
            </a:r>
            <a:r>
              <a:rPr lang="sv-SE" altLang="sv-FI" sz="2800" b="1" dirty="0" smtClean="0">
                <a:solidFill>
                  <a:prstClr val="black"/>
                </a:solidFill>
                <a:latin typeface="Arial" charset="0"/>
                <a:cs typeface="Arial" charset="0"/>
              </a:rPr>
              <a:t> </a:t>
            </a:r>
            <a:r>
              <a:rPr lang="sv-SE" altLang="sv-FI" sz="2800" b="1" dirty="0">
                <a:solidFill>
                  <a:prstClr val="black"/>
                </a:solidFill>
                <a:latin typeface="Arial" charset="0"/>
                <a:cs typeface="Arial" charset="0"/>
              </a:rPr>
              <a:t>några skolor:</a:t>
            </a:r>
            <a:endParaRPr lang="en-US" altLang="sv-FI" sz="2800" b="1" dirty="0">
              <a:solidFill>
                <a:prstClr val="black"/>
              </a:solidFill>
              <a:latin typeface="Arial" charset="0"/>
              <a:cs typeface="Arial" charset="0"/>
            </a:endParaRPr>
          </a:p>
        </p:txBody>
      </p:sp>
    </p:spTree>
    <p:extLst>
      <p:ext uri="{BB962C8B-B14F-4D97-AF65-F5344CB8AC3E}">
        <p14:creationId xmlns:p14="http://schemas.microsoft.com/office/powerpoint/2010/main" val="3906842527"/>
      </p:ext>
    </p:extLst>
  </p:cSld>
  <p:clrMapOvr>
    <a:masterClrMapping/>
  </p:clrMapOvr>
</p:sld>
</file>

<file path=ppt/theme/theme1.xml><?xml version="1.0" encoding="utf-8"?>
<a:theme xmlns:a="http://schemas.openxmlformats.org/drawingml/2006/main" name="fh ny">
  <a:themeElements>
    <a:clrScheme name="Folkhälsan2017">
      <a:dk1>
        <a:sysClr val="windowText" lastClr="000000"/>
      </a:dk1>
      <a:lt1>
        <a:sysClr val="window" lastClr="FFFFFF"/>
      </a:lt1>
      <a:dk2>
        <a:srgbClr val="343434"/>
      </a:dk2>
      <a:lt2>
        <a:srgbClr val="EEDFD0"/>
      </a:lt2>
      <a:accent1>
        <a:srgbClr val="E22D71"/>
      </a:accent1>
      <a:accent2>
        <a:srgbClr val="004A88"/>
      </a:accent2>
      <a:accent3>
        <a:srgbClr val="483122"/>
      </a:accent3>
      <a:accent4>
        <a:srgbClr val="CE7125"/>
      </a:accent4>
      <a:accent5>
        <a:srgbClr val="FFC12C"/>
      </a:accent5>
      <a:accent6>
        <a:srgbClr val="798F2C"/>
      </a:accent6>
      <a:hlink>
        <a:srgbClr val="004A88"/>
      </a:hlink>
      <a:folHlink>
        <a:srgbClr val="343434"/>
      </a:folHlink>
    </a:clrScheme>
    <a:fontScheme name="Folkhälsan 2017">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 ny" id="{6559F1A5-4FFF-418D-9C6E-827A840F2FD3}" vid="{29C2E0B3-D60D-451F-9C85-D4F5DB7B6B8D}"/>
    </a:ext>
  </a:extLst>
</a:theme>
</file>

<file path=ppt/theme/theme2.xml><?xml version="1.0" encoding="utf-8"?>
<a:theme xmlns:a="http://schemas.openxmlformats.org/drawingml/2006/main" name="Office-tema">
  <a:themeElements>
    <a:clrScheme name="Folkhälsan2017">
      <a:dk1>
        <a:sysClr val="windowText" lastClr="000000"/>
      </a:dk1>
      <a:lt1>
        <a:sysClr val="window" lastClr="FFFFFF"/>
      </a:lt1>
      <a:dk2>
        <a:srgbClr val="343434"/>
      </a:dk2>
      <a:lt2>
        <a:srgbClr val="EEDFD0"/>
      </a:lt2>
      <a:accent1>
        <a:srgbClr val="E22D71"/>
      </a:accent1>
      <a:accent2>
        <a:srgbClr val="004A88"/>
      </a:accent2>
      <a:accent3>
        <a:srgbClr val="483122"/>
      </a:accent3>
      <a:accent4>
        <a:srgbClr val="CE7125"/>
      </a:accent4>
      <a:accent5>
        <a:srgbClr val="FFC12C"/>
      </a:accent5>
      <a:accent6>
        <a:srgbClr val="798F2C"/>
      </a:accent6>
      <a:hlink>
        <a:srgbClr val="004A88"/>
      </a:hlink>
      <a:folHlink>
        <a:srgbClr val="343434"/>
      </a:folHlink>
    </a:clrScheme>
    <a:fontScheme name="Folkhälsan 2017">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C01899E-3777-492A-B1FC-DD7C52359D07}" vid="{2AB9D31C-9696-46C1-BAF7-7A7561E2F6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1205</TotalTime>
  <Words>1643</Words>
  <Application>Microsoft Office PowerPoint</Application>
  <PresentationFormat>Widescreen</PresentationFormat>
  <Paragraphs>195</Paragraphs>
  <Slides>28</Slides>
  <Notes>25</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CillaFHscript</vt:lpstr>
      <vt:lpstr>Arial</vt:lpstr>
      <vt:lpstr>Arial Narrow</vt:lpstr>
      <vt:lpstr>Calibri</vt:lpstr>
      <vt:lpstr>Georgia</vt:lpstr>
      <vt:lpstr>Roboto Black</vt:lpstr>
      <vt:lpstr>Roboto Light</vt:lpstr>
      <vt:lpstr>Roboto Medium</vt:lpstr>
      <vt:lpstr>Segoe UI</vt:lpstr>
      <vt:lpstr>fh ny</vt:lpstr>
      <vt:lpstr>Office-tema</vt:lpstr>
      <vt:lpstr>Inspirationsmaterial för lektioner och föräldramöten</vt:lpstr>
      <vt:lpstr>ALLT HÄNGER IHOP</vt:lpstr>
      <vt:lpstr>Vad mår du bra av? </vt:lpstr>
      <vt:lpstr> Fem nävar om dagen!</vt:lpstr>
      <vt:lpstr>Lägga till, inte ta bort</vt:lpstr>
      <vt:lpstr>Att lära känna sina sinnen</vt:lpstr>
      <vt:lpstr>SAPERE-metoden - att lära med  alla sinnen</vt:lpstr>
      <vt:lpstr>Syftet med Sapere-smakskola</vt:lpstr>
      <vt:lpstr>Vilken frukt och vilken grönsak tycker du mest om? </vt:lpstr>
      <vt:lpstr>Känselpåsar med hemlig frukt eller grönsak-övning </vt:lpstr>
      <vt:lpstr>Rangordna citrusfrukter i surhetsgrad-övning</vt:lpstr>
      <vt:lpstr>Våra smaklökar registrerar</vt:lpstr>
      <vt:lpstr>Luktsinne-övning </vt:lpstr>
      <vt:lpstr>Känner du igen doften?</vt:lpstr>
      <vt:lpstr>Gör konstverk av grönsaker: </vt:lpstr>
      <vt:lpstr>Förslag på hälsofrämjande insatser i skolan:</vt:lpstr>
      <vt:lpstr>Roliga spel och uppgifter</vt:lpstr>
      <vt:lpstr>PowerPoint Presentation</vt:lpstr>
      <vt:lpstr>Att äta regelbundet</vt:lpstr>
      <vt:lpstr>PowerPoint Presentation</vt:lpstr>
      <vt:lpstr>PowerPoint Presentation</vt:lpstr>
      <vt:lpstr>   Sällanmat-vad är det? </vt:lpstr>
      <vt:lpstr>Utrymmet, max för en vecka barn 6-9 år</vt:lpstr>
      <vt:lpstr>PowerPoint Presentation</vt:lpstr>
      <vt:lpstr>Allt som rör sig behöver energi – också du!</vt:lpstr>
      <vt:lpstr>Behöver vi energidrycker?</vt:lpstr>
      <vt:lpstr>Vad brukar du äta till mellanmål?</vt:lpstr>
      <vt:lpstr>Utflykt till butiken</vt:lpstr>
    </vt:vector>
  </TitlesOfParts>
  <Company>Samfundet Folkhälsan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Detta främjar fysisk aktivitet</dc:title>
  <dc:creator>Linda Hongisto</dc:creator>
  <cp:lastModifiedBy>Fredrik von Koskull</cp:lastModifiedBy>
  <cp:revision>84</cp:revision>
  <cp:lastPrinted>2020-08-25T05:11:48Z</cp:lastPrinted>
  <dcterms:created xsi:type="dcterms:W3CDTF">2020-08-24T09:14:48Z</dcterms:created>
  <dcterms:modified xsi:type="dcterms:W3CDTF">2021-08-19T05:29:33Z</dcterms:modified>
</cp:coreProperties>
</file>