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1" r:id="rId1"/>
  </p:sldMasterIdLst>
  <p:notesMasterIdLst>
    <p:notesMasterId r:id="rId46"/>
  </p:notesMasterIdLst>
  <p:sldIdLst>
    <p:sldId id="281" r:id="rId2"/>
    <p:sldId id="288" r:id="rId3"/>
    <p:sldId id="290" r:id="rId4"/>
    <p:sldId id="330" r:id="rId5"/>
    <p:sldId id="314" r:id="rId6"/>
    <p:sldId id="316" r:id="rId7"/>
    <p:sldId id="351" r:id="rId8"/>
    <p:sldId id="353" r:id="rId9"/>
    <p:sldId id="293" r:id="rId10"/>
    <p:sldId id="317" r:id="rId11"/>
    <p:sldId id="294" r:id="rId12"/>
    <p:sldId id="308" r:id="rId13"/>
    <p:sldId id="295" r:id="rId14"/>
    <p:sldId id="335" r:id="rId15"/>
    <p:sldId id="336" r:id="rId16"/>
    <p:sldId id="296" r:id="rId17"/>
    <p:sldId id="318" r:id="rId18"/>
    <p:sldId id="297" r:id="rId19"/>
    <p:sldId id="319" r:id="rId20"/>
    <p:sldId id="298" r:id="rId21"/>
    <p:sldId id="324" r:id="rId22"/>
    <p:sldId id="343" r:id="rId23"/>
    <p:sldId id="299" r:id="rId24"/>
    <p:sldId id="320" r:id="rId25"/>
    <p:sldId id="321" r:id="rId26"/>
    <p:sldId id="301" r:id="rId27"/>
    <p:sldId id="323" r:id="rId28"/>
    <p:sldId id="334" r:id="rId29"/>
    <p:sldId id="381" r:id="rId30"/>
    <p:sldId id="326" r:id="rId31"/>
    <p:sldId id="312" r:id="rId32"/>
    <p:sldId id="313" r:id="rId33"/>
    <p:sldId id="344" r:id="rId34"/>
    <p:sldId id="328" r:id="rId35"/>
    <p:sldId id="350" r:id="rId36"/>
    <p:sldId id="349" r:id="rId37"/>
    <p:sldId id="307" r:id="rId38"/>
    <p:sldId id="311" r:id="rId39"/>
    <p:sldId id="332" r:id="rId40"/>
    <p:sldId id="333" r:id="rId41"/>
    <p:sldId id="345" r:id="rId42"/>
    <p:sldId id="352" r:id="rId43"/>
    <p:sldId id="337" r:id="rId44"/>
    <p:sldId id="289" r:id="rId45"/>
  </p:sldIdLst>
  <p:sldSz cx="12192000" cy="6858000"/>
  <p:notesSz cx="6797675" cy="9926638"/>
  <p:embeddedFontLst>
    <p:embeddedFont>
      <p:font typeface="Calibri" panose="020F0502020204030204" pitchFamily="34" charset="0"/>
      <p:regular r:id="rId47"/>
      <p:bold r:id="rId48"/>
      <p:italic r:id="rId49"/>
      <p:boldItalic r:id="rId50"/>
    </p:embeddedFont>
    <p:embeddedFont>
      <p:font typeface="Montserrat" panose="00000500000000000000" pitchFamily="2" charset="0"/>
      <p:regular r:id="rId51"/>
      <p:bold r:id="rId52"/>
      <p:italic r:id="rId53"/>
      <p:boldItalic r:id="rId54"/>
    </p:embeddedFont>
    <p:embeddedFont>
      <p:font typeface="Montserrat Medium" panose="00000600000000000000" pitchFamily="2" charset="0"/>
      <p:regular r:id="rId55"/>
      <p:italic r:id="rId56"/>
    </p:embeddedFont>
    <p:embeddedFont>
      <p:font typeface="Verdana" panose="020B0604030504040204" pitchFamily="34" charset="0"/>
      <p:regular r:id="rId57"/>
      <p:bold r:id="rId58"/>
      <p:italic r:id="rId59"/>
      <p:boldItalic r:id="rId6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 userDrawn="1">
          <p15:clr>
            <a:srgbClr val="A4A3A4"/>
          </p15:clr>
        </p15:guide>
        <p15:guide id="2" pos="4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7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68486" autoAdjust="0"/>
  </p:normalViewPr>
  <p:slideViewPr>
    <p:cSldViewPr snapToGrid="0" snapToObjects="1" showGuides="1">
      <p:cViewPr varScale="1">
        <p:scale>
          <a:sx n="89" d="100"/>
          <a:sy n="89" d="100"/>
        </p:scale>
        <p:origin x="1260" y="84"/>
      </p:cViewPr>
      <p:guideLst>
        <p:guide orient="horz" pos="414"/>
        <p:guide pos="438"/>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FI"/>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25F1F43-BEC7-4ECC-A147-7864775D55CA}" type="datetimeFigureOut">
              <a:rPr lang="sv-FI" smtClean="0"/>
              <a:t>02-10-2023</a:t>
            </a:fld>
            <a:endParaRPr lang="sv-FI"/>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FI"/>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FI"/>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08E5C51-1DFC-4DFA-B0F5-EB61750DE328}" type="slidenum">
              <a:rPr lang="sv-FI" smtClean="0"/>
              <a:t>‹#›</a:t>
            </a:fld>
            <a:endParaRPr lang="sv-FI"/>
          </a:p>
        </p:txBody>
      </p:sp>
    </p:spTree>
    <p:extLst>
      <p:ext uri="{BB962C8B-B14F-4D97-AF65-F5344CB8AC3E}">
        <p14:creationId xmlns:p14="http://schemas.microsoft.com/office/powerpoint/2010/main" val="4070720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Endast de som fyllt 13 år var med p.g.a. GDPR. </a:t>
            </a:r>
          </a:p>
        </p:txBody>
      </p:sp>
      <p:sp>
        <p:nvSpPr>
          <p:cNvPr id="4" name="Platshållare för bildnummer 3"/>
          <p:cNvSpPr>
            <a:spLocks noGrp="1"/>
          </p:cNvSpPr>
          <p:nvPr>
            <p:ph type="sldNum" sz="quarter" idx="5"/>
          </p:nvPr>
        </p:nvSpPr>
        <p:spPr/>
        <p:txBody>
          <a:bodyPr/>
          <a:lstStyle/>
          <a:p>
            <a:fld id="{808E5C51-1DFC-4DFA-B0F5-EB61750DE328}" type="slidenum">
              <a:rPr lang="sv-FI" smtClean="0"/>
              <a:t>3</a:t>
            </a:fld>
            <a:endParaRPr lang="sv-FI"/>
          </a:p>
        </p:txBody>
      </p:sp>
    </p:spTree>
    <p:extLst>
      <p:ext uri="{BB962C8B-B14F-4D97-AF65-F5344CB8AC3E}">
        <p14:creationId xmlns:p14="http://schemas.microsoft.com/office/powerpoint/2010/main" val="1661412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Vanligaste orsakerna:</a:t>
            </a:r>
          </a:p>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 Skola eller stress över skolarbete som orsak (ca 70 svar)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FI" dirty="0"/>
              <a:t>Varit trött/sovit (ca 40 svar)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FI" dirty="0"/>
              <a:t>Varit med kompisar/spelat etc. (ca 40 svar)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FI" dirty="0"/>
              <a:t>Valt att vara hemma (ca 30 svar)</a:t>
            </a:r>
          </a:p>
        </p:txBody>
      </p:sp>
      <p:sp>
        <p:nvSpPr>
          <p:cNvPr id="4" name="Platshållare för bildnummer 3"/>
          <p:cNvSpPr>
            <a:spLocks noGrp="1"/>
          </p:cNvSpPr>
          <p:nvPr>
            <p:ph type="sldNum" sz="quarter" idx="5"/>
          </p:nvPr>
        </p:nvSpPr>
        <p:spPr/>
        <p:txBody>
          <a:bodyPr/>
          <a:lstStyle/>
          <a:p>
            <a:fld id="{808E5C51-1DFC-4DFA-B0F5-EB61750DE328}" type="slidenum">
              <a:rPr lang="sv-FI" smtClean="0"/>
              <a:t>12</a:t>
            </a:fld>
            <a:endParaRPr lang="sv-FI"/>
          </a:p>
        </p:txBody>
      </p:sp>
    </p:spTree>
    <p:extLst>
      <p:ext uri="{BB962C8B-B14F-4D97-AF65-F5344CB8AC3E}">
        <p14:creationId xmlns:p14="http://schemas.microsoft.com/office/powerpoint/2010/main" val="714747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2022:</a:t>
            </a:r>
          </a:p>
          <a:p>
            <a:r>
              <a:rPr lang="sv-FI" dirty="0"/>
              <a:t>58 %</a:t>
            </a:r>
          </a:p>
          <a:p>
            <a:r>
              <a:rPr lang="sv-FI" dirty="0"/>
              <a:t>34 %</a:t>
            </a:r>
          </a:p>
          <a:p>
            <a:r>
              <a:rPr lang="sv-FI" dirty="0"/>
              <a:t>6 %</a:t>
            </a:r>
          </a:p>
          <a:p>
            <a:r>
              <a:rPr lang="sv-FI" dirty="0"/>
              <a:t>2 %</a:t>
            </a:r>
          </a:p>
        </p:txBody>
      </p:sp>
      <p:sp>
        <p:nvSpPr>
          <p:cNvPr id="4" name="Platshållare för bildnummer 3"/>
          <p:cNvSpPr>
            <a:spLocks noGrp="1"/>
          </p:cNvSpPr>
          <p:nvPr>
            <p:ph type="sldNum" sz="quarter" idx="5"/>
          </p:nvPr>
        </p:nvSpPr>
        <p:spPr/>
        <p:txBody>
          <a:bodyPr/>
          <a:lstStyle/>
          <a:p>
            <a:fld id="{808E5C51-1DFC-4DFA-B0F5-EB61750DE328}" type="slidenum">
              <a:rPr lang="sv-FI" smtClean="0"/>
              <a:t>13</a:t>
            </a:fld>
            <a:endParaRPr lang="sv-FI"/>
          </a:p>
        </p:txBody>
      </p:sp>
    </p:spTree>
    <p:extLst>
      <p:ext uri="{BB962C8B-B14F-4D97-AF65-F5344CB8AC3E}">
        <p14:creationId xmlns:p14="http://schemas.microsoft.com/office/powerpoint/2010/main" val="310369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2022:</a:t>
            </a:r>
          </a:p>
          <a:p>
            <a:r>
              <a:rPr lang="sv-FI" dirty="0"/>
              <a:t>52%</a:t>
            </a:r>
          </a:p>
          <a:p>
            <a:r>
              <a:rPr lang="sv-FI" dirty="0"/>
              <a:t>39%</a:t>
            </a:r>
          </a:p>
          <a:p>
            <a:r>
              <a:rPr lang="sv-FI" dirty="0"/>
              <a:t>7%</a:t>
            </a:r>
          </a:p>
          <a:p>
            <a:r>
              <a:rPr lang="sv-FI" dirty="0"/>
              <a:t>1%</a:t>
            </a:r>
          </a:p>
          <a:p>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14</a:t>
            </a:fld>
            <a:endParaRPr lang="sv-FI"/>
          </a:p>
        </p:txBody>
      </p:sp>
    </p:spTree>
    <p:extLst>
      <p:ext uri="{BB962C8B-B14F-4D97-AF65-F5344CB8AC3E}">
        <p14:creationId xmlns:p14="http://schemas.microsoft.com/office/powerpoint/2010/main" val="3922962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Svarsalternativen var:</a:t>
            </a:r>
          </a:p>
          <a:p>
            <a:r>
              <a:rPr lang="sv-SE" sz="1800" b="0" i="0" u="none" strike="noStrike" dirty="0">
                <a:solidFill>
                  <a:srgbClr val="000000"/>
                </a:solidFill>
                <a:effectLst/>
                <a:latin typeface="Verdana" panose="020B0604030504040204" pitchFamily="34" charset="0"/>
              </a:rPr>
              <a:t>Jag kan prata med mamma/pappa/min vårdnadshavare</a:t>
            </a:r>
            <a:r>
              <a:rPr lang="sv-SE" dirty="0"/>
              <a:t> </a:t>
            </a:r>
          </a:p>
          <a:p>
            <a:r>
              <a:rPr lang="sv-SE" sz="1800" b="0" i="0" u="none" strike="noStrike" dirty="0">
                <a:solidFill>
                  <a:srgbClr val="000000"/>
                </a:solidFill>
                <a:effectLst/>
                <a:latin typeface="Verdana" panose="020B0604030504040204" pitchFamily="34" charset="0"/>
              </a:rPr>
              <a:t>Jag kan prata med syskon</a:t>
            </a:r>
            <a:r>
              <a:rPr lang="sv-SE" dirty="0"/>
              <a:t> </a:t>
            </a:r>
          </a:p>
          <a:p>
            <a:r>
              <a:rPr lang="sv-SE" sz="1800" b="0" i="0" u="none" strike="noStrike" dirty="0">
                <a:solidFill>
                  <a:srgbClr val="000000"/>
                </a:solidFill>
                <a:effectLst/>
                <a:latin typeface="Verdana" panose="020B0604030504040204" pitchFamily="34" charset="0"/>
              </a:rPr>
              <a:t>Jag kan prata med min kompis/kompisar</a:t>
            </a:r>
            <a:r>
              <a:rPr lang="sv-SE" dirty="0"/>
              <a:t> </a:t>
            </a:r>
          </a:p>
          <a:p>
            <a:r>
              <a:rPr lang="sv-SE" sz="1800" b="0" i="0" u="none" strike="noStrike" dirty="0">
                <a:solidFill>
                  <a:srgbClr val="000000"/>
                </a:solidFill>
                <a:effectLst/>
                <a:latin typeface="Verdana" panose="020B0604030504040204" pitchFamily="34" charset="0"/>
              </a:rPr>
              <a:t>Jag kan prata med en vuxen som är viktig för mig</a:t>
            </a:r>
            <a:r>
              <a:rPr lang="sv-SE" dirty="0"/>
              <a:t> </a:t>
            </a:r>
          </a:p>
          <a:p>
            <a:r>
              <a:rPr lang="sv-SE" sz="1800" b="0" i="0" u="none" strike="noStrike" dirty="0">
                <a:solidFill>
                  <a:srgbClr val="000000"/>
                </a:solidFill>
                <a:effectLst/>
                <a:latin typeface="Verdana" panose="020B0604030504040204" pitchFamily="34" charset="0"/>
              </a:rPr>
              <a:t>Jag kan prata med en vuxen på skolan</a:t>
            </a:r>
            <a:r>
              <a:rPr lang="sv-SE" dirty="0"/>
              <a:t> </a:t>
            </a:r>
          </a:p>
          <a:p>
            <a:r>
              <a:rPr lang="sv-SE" sz="1800" b="0" i="0" u="none" strike="noStrike" dirty="0">
                <a:solidFill>
                  <a:srgbClr val="000000"/>
                </a:solidFill>
                <a:effectLst/>
                <a:latin typeface="Verdana" panose="020B0604030504040204" pitchFamily="34" charset="0"/>
              </a:rPr>
              <a:t>NY SEDAN 2022: Jag kan prata med andra på internet</a:t>
            </a:r>
            <a:r>
              <a:rPr lang="sv-SE" dirty="0"/>
              <a:t> </a:t>
            </a:r>
          </a:p>
          <a:p>
            <a:r>
              <a:rPr lang="sv-SE" sz="1800" b="0" i="0" u="none" strike="noStrike" dirty="0">
                <a:solidFill>
                  <a:srgbClr val="000000"/>
                </a:solidFill>
                <a:effectLst/>
                <a:latin typeface="Verdana" panose="020B0604030504040204" pitchFamily="34" charset="0"/>
              </a:rPr>
              <a:t>Jag har ingen jag kan prata med</a:t>
            </a:r>
            <a:r>
              <a:rPr lang="sv-SE" dirty="0"/>
              <a:t> </a:t>
            </a:r>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16</a:t>
            </a:fld>
            <a:endParaRPr lang="sv-FI"/>
          </a:p>
        </p:txBody>
      </p:sp>
    </p:spTree>
    <p:extLst>
      <p:ext uri="{BB962C8B-B14F-4D97-AF65-F5344CB8AC3E}">
        <p14:creationId xmlns:p14="http://schemas.microsoft.com/office/powerpoint/2010/main" val="2452758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Svarsalternativet ”Andra på internet” lades till 2022</a:t>
            </a:r>
          </a:p>
        </p:txBody>
      </p:sp>
      <p:sp>
        <p:nvSpPr>
          <p:cNvPr id="4" name="Platshållare för bildnummer 3"/>
          <p:cNvSpPr>
            <a:spLocks noGrp="1"/>
          </p:cNvSpPr>
          <p:nvPr>
            <p:ph type="sldNum" sz="quarter" idx="5"/>
          </p:nvPr>
        </p:nvSpPr>
        <p:spPr/>
        <p:txBody>
          <a:bodyPr/>
          <a:lstStyle/>
          <a:p>
            <a:fld id="{808E5C51-1DFC-4DFA-B0F5-EB61750DE328}" type="slidenum">
              <a:rPr lang="sv-FI" smtClean="0"/>
              <a:t>17</a:t>
            </a:fld>
            <a:endParaRPr lang="sv-FI"/>
          </a:p>
        </p:txBody>
      </p:sp>
    </p:spTree>
    <p:extLst>
      <p:ext uri="{BB962C8B-B14F-4D97-AF65-F5344CB8AC3E}">
        <p14:creationId xmlns:p14="http://schemas.microsoft.com/office/powerpoint/2010/main" val="3288452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b="0" dirty="0"/>
              <a:t>Svarsalternativen är från och med 2023 desamma för alla tre (röker du, snusar du, har du använt e-cig/</a:t>
            </a:r>
            <a:r>
              <a:rPr lang="sv-FI" b="0" dirty="0" err="1"/>
              <a:t>vape</a:t>
            </a:r>
            <a:r>
              <a:rPr lang="sv-FI" b="0" dirty="0"/>
              <a:t>?)</a:t>
            </a:r>
          </a:p>
          <a:p>
            <a:r>
              <a:rPr lang="sv-FI" sz="1200" b="0" i="0" u="none" strike="noStrike" dirty="0">
                <a:solidFill>
                  <a:srgbClr val="000000"/>
                </a:solidFill>
                <a:effectLst/>
                <a:latin typeface="Verdana" panose="020B0604030504040204" pitchFamily="34" charset="0"/>
              </a:rPr>
              <a:t>Nej</a:t>
            </a:r>
          </a:p>
          <a:p>
            <a:r>
              <a:rPr lang="sv-FI" sz="1200" b="1" i="0" u="none" strike="noStrike" dirty="0">
                <a:solidFill>
                  <a:srgbClr val="000000"/>
                </a:solidFill>
                <a:effectLst/>
                <a:latin typeface="Verdana" panose="020B0604030504040204" pitchFamily="34" charset="0"/>
              </a:rPr>
              <a:t>Nej, men jag har provat</a:t>
            </a:r>
          </a:p>
          <a:p>
            <a:r>
              <a:rPr lang="sv-FI" sz="1200" b="1" i="0" u="none" strike="noStrike" dirty="0">
                <a:solidFill>
                  <a:srgbClr val="000000"/>
                </a:solidFill>
                <a:effectLst/>
                <a:latin typeface="Verdana" panose="020B0604030504040204" pitchFamily="34" charset="0"/>
              </a:rPr>
              <a:t>Ja, ibland</a:t>
            </a:r>
          </a:p>
          <a:p>
            <a:r>
              <a:rPr lang="sv-FI" sz="1200" b="1" i="0" u="none" strike="noStrike" dirty="0">
                <a:solidFill>
                  <a:srgbClr val="000000"/>
                </a:solidFill>
                <a:effectLst/>
                <a:latin typeface="Verdana" panose="020B0604030504040204" pitchFamily="34" charset="0"/>
              </a:rPr>
              <a:t>Ja, varje dag</a:t>
            </a:r>
            <a:r>
              <a:rPr lang="sv-FI" b="1"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FI" b="1" dirty="0"/>
              <a:t>Fet stil = Har rökt/snusat/använt </a:t>
            </a:r>
            <a:r>
              <a:rPr lang="sv-FI" b="1" dirty="0" err="1"/>
              <a:t>ecig</a:t>
            </a:r>
            <a:r>
              <a:rPr lang="sv-FI" b="1" dirty="0"/>
              <a:t>/</a:t>
            </a:r>
            <a:r>
              <a:rPr lang="sv-FI" b="1" dirty="0" err="1"/>
              <a:t>vape</a:t>
            </a:r>
            <a:endParaRPr lang="sv-FI" b="1" dirty="0"/>
          </a:p>
          <a:p>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18</a:t>
            </a:fld>
            <a:endParaRPr lang="sv-FI"/>
          </a:p>
        </p:txBody>
      </p:sp>
    </p:spTree>
    <p:extLst>
      <p:ext uri="{BB962C8B-B14F-4D97-AF65-F5344CB8AC3E}">
        <p14:creationId xmlns:p14="http://schemas.microsoft.com/office/powerpoint/2010/main" val="3953833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b="0" dirty="0"/>
              <a:t>Svarsalternativen är från och med 2023 desamma för alla tre (röker du, snusar du, har du använt e-cig/</a:t>
            </a:r>
            <a:r>
              <a:rPr lang="sv-FI" b="0" dirty="0" err="1"/>
              <a:t>vape</a:t>
            </a:r>
            <a:r>
              <a:rPr lang="sv-FI" b="0" dirty="0"/>
              <a:t>?)</a:t>
            </a:r>
          </a:p>
          <a:p>
            <a:r>
              <a:rPr lang="sv-FI" sz="1200" b="0" i="0" u="none" strike="noStrike" dirty="0">
                <a:solidFill>
                  <a:srgbClr val="000000"/>
                </a:solidFill>
                <a:effectLst/>
                <a:latin typeface="Verdana" panose="020B0604030504040204" pitchFamily="34" charset="0"/>
              </a:rPr>
              <a:t>Nej</a:t>
            </a:r>
          </a:p>
          <a:p>
            <a:r>
              <a:rPr lang="sv-FI" sz="1200" b="1" i="0" u="none" strike="noStrike" dirty="0">
                <a:solidFill>
                  <a:srgbClr val="000000"/>
                </a:solidFill>
                <a:effectLst/>
                <a:latin typeface="Verdana" panose="020B0604030504040204" pitchFamily="34" charset="0"/>
              </a:rPr>
              <a:t>Nej, men jag har provat</a:t>
            </a:r>
          </a:p>
          <a:p>
            <a:r>
              <a:rPr lang="sv-FI" sz="1200" b="1" i="0" u="none" strike="noStrike" dirty="0">
                <a:solidFill>
                  <a:srgbClr val="000000"/>
                </a:solidFill>
                <a:effectLst/>
                <a:latin typeface="Verdana" panose="020B0604030504040204" pitchFamily="34" charset="0"/>
              </a:rPr>
              <a:t>Ja, ibland</a:t>
            </a:r>
          </a:p>
          <a:p>
            <a:r>
              <a:rPr lang="sv-FI" sz="1200" b="1" i="0" u="none" strike="noStrike" dirty="0">
                <a:solidFill>
                  <a:srgbClr val="000000"/>
                </a:solidFill>
                <a:effectLst/>
                <a:latin typeface="Verdana" panose="020B0604030504040204" pitchFamily="34" charset="0"/>
              </a:rPr>
              <a:t>Ja, varje dag</a:t>
            </a:r>
            <a:r>
              <a:rPr lang="sv-FI" b="1"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FI" b="1" dirty="0"/>
              <a:t>Fet stil = Har rökt/snusat/använt </a:t>
            </a:r>
            <a:r>
              <a:rPr lang="sv-FI" b="1" dirty="0" err="1"/>
              <a:t>ecig</a:t>
            </a:r>
            <a:r>
              <a:rPr lang="sv-FI" b="1" dirty="0"/>
              <a:t>/</a:t>
            </a:r>
            <a:r>
              <a:rPr lang="sv-FI" b="1" dirty="0" err="1"/>
              <a:t>vape</a:t>
            </a:r>
            <a:endParaRPr lang="sv-FI" b="1" dirty="0"/>
          </a:p>
          <a:p>
            <a:endParaRPr lang="sv-FI" dirty="0"/>
          </a:p>
          <a:p>
            <a:r>
              <a:rPr lang="sv-FI" dirty="0"/>
              <a:t>Tidigare var svarsalternativen för e-cigg:</a:t>
            </a:r>
          </a:p>
          <a:p>
            <a:r>
              <a:rPr lang="sv-FI" sz="1800" b="0" i="0" u="none" strike="noStrike" dirty="0">
                <a:solidFill>
                  <a:srgbClr val="000000"/>
                </a:solidFill>
                <a:effectLst/>
                <a:latin typeface="Verdana" panose="020B0604030504040204" pitchFamily="34" charset="0"/>
              </a:rPr>
              <a:t>Nej</a:t>
            </a:r>
            <a:r>
              <a:rPr lang="sv-FI" dirty="0"/>
              <a:t> </a:t>
            </a:r>
          </a:p>
          <a:p>
            <a:r>
              <a:rPr lang="sv-FI" sz="1800" b="1" i="0" u="none" strike="noStrike" dirty="0">
                <a:solidFill>
                  <a:srgbClr val="000000"/>
                </a:solidFill>
                <a:effectLst/>
                <a:latin typeface="Verdana" panose="020B0604030504040204" pitchFamily="34" charset="0"/>
              </a:rPr>
              <a:t>Ja, en gång</a:t>
            </a:r>
            <a:r>
              <a:rPr lang="sv-FI" b="1" dirty="0"/>
              <a:t> </a:t>
            </a:r>
          </a:p>
          <a:p>
            <a:r>
              <a:rPr lang="sv-FI" sz="1800" b="1" i="0" u="none" strike="noStrike" dirty="0">
                <a:solidFill>
                  <a:srgbClr val="000000"/>
                </a:solidFill>
                <a:effectLst/>
                <a:latin typeface="Verdana" panose="020B0604030504040204" pitchFamily="34" charset="0"/>
              </a:rPr>
              <a:t>Ja, flera gånger</a:t>
            </a:r>
            <a:r>
              <a:rPr lang="sv-FI" b="1" dirty="0"/>
              <a:t> </a:t>
            </a:r>
          </a:p>
        </p:txBody>
      </p:sp>
      <p:sp>
        <p:nvSpPr>
          <p:cNvPr id="4" name="Platshållare för bildnummer 3"/>
          <p:cNvSpPr>
            <a:spLocks noGrp="1"/>
          </p:cNvSpPr>
          <p:nvPr>
            <p:ph type="sldNum" sz="quarter" idx="5"/>
          </p:nvPr>
        </p:nvSpPr>
        <p:spPr/>
        <p:txBody>
          <a:bodyPr/>
          <a:lstStyle/>
          <a:p>
            <a:fld id="{808E5C51-1DFC-4DFA-B0F5-EB61750DE328}" type="slidenum">
              <a:rPr lang="sv-FI" smtClean="0"/>
              <a:t>19</a:t>
            </a:fld>
            <a:endParaRPr lang="sv-FI"/>
          </a:p>
        </p:txBody>
      </p:sp>
    </p:spTree>
    <p:extLst>
      <p:ext uri="{BB962C8B-B14F-4D97-AF65-F5344CB8AC3E}">
        <p14:creationId xmlns:p14="http://schemas.microsoft.com/office/powerpoint/2010/main" val="1112249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”Köper via sociala medier” är nytt alternativ för 2023</a:t>
            </a:r>
          </a:p>
        </p:txBody>
      </p:sp>
      <p:sp>
        <p:nvSpPr>
          <p:cNvPr id="4" name="Platshållare för bildnummer 3"/>
          <p:cNvSpPr>
            <a:spLocks noGrp="1"/>
          </p:cNvSpPr>
          <p:nvPr>
            <p:ph type="sldNum" sz="quarter" idx="5"/>
          </p:nvPr>
        </p:nvSpPr>
        <p:spPr/>
        <p:txBody>
          <a:bodyPr/>
          <a:lstStyle/>
          <a:p>
            <a:fld id="{808E5C51-1DFC-4DFA-B0F5-EB61750DE328}" type="slidenum">
              <a:rPr lang="sv-FI" smtClean="0"/>
              <a:t>20</a:t>
            </a:fld>
            <a:endParaRPr lang="sv-FI"/>
          </a:p>
        </p:txBody>
      </p:sp>
    </p:spTree>
    <p:extLst>
      <p:ext uri="{BB962C8B-B14F-4D97-AF65-F5344CB8AC3E}">
        <p14:creationId xmlns:p14="http://schemas.microsoft.com/office/powerpoint/2010/main" val="2281790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Resultat 2022:</a:t>
            </a:r>
          </a:p>
          <a:p>
            <a:r>
              <a:rPr lang="sv-FI" dirty="0"/>
              <a:t>73%</a:t>
            </a:r>
          </a:p>
          <a:p>
            <a:r>
              <a:rPr lang="sv-FI" dirty="0"/>
              <a:t>18%</a:t>
            </a:r>
          </a:p>
          <a:p>
            <a:r>
              <a:rPr lang="sv-FI" dirty="0">
                <a:highlight>
                  <a:srgbClr val="FFFF00"/>
                </a:highlight>
              </a:rPr>
              <a:t>19%</a:t>
            </a:r>
          </a:p>
          <a:p>
            <a:endParaRPr lang="sv-FI" dirty="0"/>
          </a:p>
          <a:p>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21</a:t>
            </a:fld>
            <a:endParaRPr lang="sv-FI"/>
          </a:p>
        </p:txBody>
      </p:sp>
    </p:spTree>
    <p:extLst>
      <p:ext uri="{BB962C8B-B14F-4D97-AF65-F5344CB8AC3E}">
        <p14:creationId xmlns:p14="http://schemas.microsoft.com/office/powerpoint/2010/main" val="3523793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Avser alla svarande. Diagrammet visar de som uppgett svarsalternativen i </a:t>
            </a:r>
            <a:r>
              <a:rPr lang="sv-SE" b="1" dirty="0"/>
              <a:t>fet stil </a:t>
            </a:r>
            <a:r>
              <a:rPr lang="sv-SE" dirty="0"/>
              <a:t>nedan</a:t>
            </a:r>
          </a:p>
          <a:p>
            <a:endParaRPr lang="sv-FI" sz="1800" b="0" i="0" u="none" strike="noStrike" dirty="0">
              <a:solidFill>
                <a:srgbClr val="000000"/>
              </a:solidFill>
              <a:effectLst/>
              <a:latin typeface="Verdana" panose="020B0604030504040204" pitchFamily="34" charset="0"/>
            </a:endParaRPr>
          </a:p>
          <a:p>
            <a:r>
              <a:rPr lang="sv-FI" sz="1800" b="0" i="0" u="none" strike="noStrike" dirty="0">
                <a:solidFill>
                  <a:srgbClr val="000000"/>
                </a:solidFill>
                <a:effectLst/>
                <a:latin typeface="Verdana" panose="020B0604030504040204" pitchFamily="34" charset="0"/>
              </a:rPr>
              <a:t>DRUCKIT ALKOHOL</a:t>
            </a:r>
          </a:p>
          <a:p>
            <a:r>
              <a:rPr lang="sv-FI" sz="1800" b="0" i="0" u="none" strike="noStrike" dirty="0">
                <a:solidFill>
                  <a:srgbClr val="000000"/>
                </a:solidFill>
                <a:effectLst/>
                <a:latin typeface="Verdana" panose="020B0604030504040204" pitchFamily="34" charset="0"/>
              </a:rPr>
              <a:t>Fråga: Har du druckit alkoholhaltiga drycker?</a:t>
            </a:r>
          </a:p>
          <a:p>
            <a:r>
              <a:rPr lang="sv-FI" sz="1800" b="0" i="0" u="none" strike="noStrike" dirty="0">
                <a:solidFill>
                  <a:srgbClr val="000000"/>
                </a:solidFill>
                <a:effectLst/>
                <a:latin typeface="Verdana" panose="020B0604030504040204" pitchFamily="34" charset="0"/>
              </a:rPr>
              <a:t>Nej</a:t>
            </a:r>
            <a:r>
              <a:rPr lang="sv-FI" dirty="0"/>
              <a:t> </a:t>
            </a:r>
          </a:p>
          <a:p>
            <a:r>
              <a:rPr lang="sv-FI" sz="1800" b="1" i="0" u="none" strike="noStrike" dirty="0">
                <a:solidFill>
                  <a:srgbClr val="000000"/>
                </a:solidFill>
                <a:effectLst/>
                <a:latin typeface="Verdana" panose="020B0604030504040204" pitchFamily="34" charset="0"/>
              </a:rPr>
              <a:t>Ja, en-två gånger</a:t>
            </a:r>
            <a:r>
              <a:rPr lang="sv-FI" b="1" dirty="0"/>
              <a:t> </a:t>
            </a:r>
          </a:p>
          <a:p>
            <a:r>
              <a:rPr lang="sv-FI" sz="1800" b="1" i="0" u="none" strike="noStrike" dirty="0">
                <a:solidFill>
                  <a:srgbClr val="000000"/>
                </a:solidFill>
                <a:effectLst/>
                <a:latin typeface="Verdana" panose="020B0604030504040204" pitchFamily="34" charset="0"/>
              </a:rPr>
              <a:t>Ja, flera gånger</a:t>
            </a:r>
            <a:r>
              <a:rPr lang="sv-FI" b="1" dirty="0"/>
              <a:t> </a:t>
            </a:r>
          </a:p>
          <a:p>
            <a:endParaRPr lang="sv-FI" dirty="0"/>
          </a:p>
          <a:p>
            <a:r>
              <a:rPr lang="sv-SE" dirty="0"/>
              <a:t>VARIT BERUSAD/PÅVERKAD</a:t>
            </a:r>
          </a:p>
          <a:p>
            <a:r>
              <a:rPr lang="sv-SE" dirty="0"/>
              <a:t>Fråga: </a:t>
            </a:r>
            <a:r>
              <a:rPr lang="sv-FI" sz="1800" b="0" i="0" u="none" strike="noStrike" dirty="0">
                <a:solidFill>
                  <a:srgbClr val="000000"/>
                </a:solidFill>
                <a:effectLst/>
                <a:latin typeface="Verdana" panose="020B0604030504040204" pitchFamily="34" charset="0"/>
              </a:rPr>
              <a:t>Har du blivit berusad/påverkad av alkohol?</a:t>
            </a:r>
            <a:r>
              <a:rPr lang="sv-FI" dirty="0"/>
              <a:t> </a:t>
            </a:r>
          </a:p>
          <a:p>
            <a:r>
              <a:rPr lang="sv-FI" dirty="0"/>
              <a:t>Nej</a:t>
            </a:r>
          </a:p>
          <a:p>
            <a:r>
              <a:rPr lang="sv-FI" b="1" dirty="0"/>
              <a:t>Ja</a:t>
            </a:r>
          </a:p>
          <a:p>
            <a:endParaRPr lang="sv-FI" dirty="0"/>
          </a:p>
          <a:p>
            <a:r>
              <a:rPr lang="sv-FI" dirty="0"/>
              <a:t>INTENSIVKONSUMERAT/BERUSAD MINST EN GÅNG I MÅNADEN</a:t>
            </a:r>
          </a:p>
          <a:p>
            <a:r>
              <a:rPr lang="sv-SE" dirty="0"/>
              <a:t>Fråga: Hur ofta dricker du för att bli berusad/påverkad av alkohol?</a:t>
            </a:r>
          </a:p>
          <a:p>
            <a:pPr algn="l"/>
            <a:r>
              <a:rPr lang="sv-SE" b="1" i="0" dirty="0">
                <a:solidFill>
                  <a:srgbClr val="515355"/>
                </a:solidFill>
                <a:effectLst/>
                <a:latin typeface="Montserrat" panose="00000500000000000000" pitchFamily="2" charset="0"/>
              </a:rPr>
              <a:t>Någon gång i veckan eller oftare</a:t>
            </a:r>
          </a:p>
          <a:p>
            <a:pPr algn="l"/>
            <a:r>
              <a:rPr lang="sv-SE" b="1" i="0" dirty="0">
                <a:solidFill>
                  <a:srgbClr val="515355"/>
                </a:solidFill>
                <a:effectLst/>
                <a:latin typeface="Montserrat" panose="00000500000000000000" pitchFamily="2" charset="0"/>
              </a:rPr>
              <a:t>Ungefär varannan vecka</a:t>
            </a:r>
          </a:p>
          <a:p>
            <a:pPr algn="l"/>
            <a:r>
              <a:rPr lang="sv-SE" b="1" i="0" dirty="0">
                <a:solidFill>
                  <a:srgbClr val="515355"/>
                </a:solidFill>
                <a:effectLst/>
                <a:latin typeface="Montserrat" panose="00000500000000000000" pitchFamily="2" charset="0"/>
              </a:rPr>
              <a:t>En gång i månaden</a:t>
            </a:r>
          </a:p>
          <a:p>
            <a:pPr algn="l"/>
            <a:r>
              <a:rPr lang="sv-SE" b="0" i="0" dirty="0">
                <a:solidFill>
                  <a:srgbClr val="515355"/>
                </a:solidFill>
                <a:effectLst/>
                <a:latin typeface="Montserrat" panose="00000500000000000000" pitchFamily="2" charset="0"/>
              </a:rPr>
              <a:t>Mer sällan </a:t>
            </a:r>
          </a:p>
          <a:p>
            <a:pPr algn="l"/>
            <a:r>
              <a:rPr lang="sv-SE" b="0" i="0" dirty="0">
                <a:solidFill>
                  <a:srgbClr val="515355"/>
                </a:solidFill>
                <a:effectLst/>
                <a:latin typeface="Montserrat" panose="00000500000000000000" pitchFamily="2" charset="0"/>
              </a:rPr>
              <a:t>Aldrig</a:t>
            </a:r>
          </a:p>
          <a:p>
            <a:endParaRPr lang="sv-FI" dirty="0"/>
          </a:p>
          <a:p>
            <a:pPr algn="l"/>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23</a:t>
            </a:fld>
            <a:endParaRPr lang="sv-FI"/>
          </a:p>
        </p:txBody>
      </p:sp>
    </p:spTree>
    <p:extLst>
      <p:ext uri="{BB962C8B-B14F-4D97-AF65-F5344CB8AC3E}">
        <p14:creationId xmlns:p14="http://schemas.microsoft.com/office/powerpoint/2010/main" val="3191005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Totalt 6 % uppger att de mår dåligt. Senaste två åren har ca 7-8 % upplevt att de mår dåligt.</a:t>
            </a:r>
          </a:p>
        </p:txBody>
      </p:sp>
      <p:sp>
        <p:nvSpPr>
          <p:cNvPr id="4" name="Platshållare för bildnummer 3"/>
          <p:cNvSpPr>
            <a:spLocks noGrp="1"/>
          </p:cNvSpPr>
          <p:nvPr>
            <p:ph type="sldNum" sz="quarter" idx="5"/>
          </p:nvPr>
        </p:nvSpPr>
        <p:spPr/>
        <p:txBody>
          <a:bodyPr/>
          <a:lstStyle/>
          <a:p>
            <a:fld id="{808E5C51-1DFC-4DFA-B0F5-EB61750DE328}" type="slidenum">
              <a:rPr lang="sv-FI" smtClean="0"/>
              <a:t>4</a:t>
            </a:fld>
            <a:endParaRPr lang="sv-FI"/>
          </a:p>
        </p:txBody>
      </p:sp>
    </p:spTree>
    <p:extLst>
      <p:ext uri="{BB962C8B-B14F-4D97-AF65-F5344CB8AC3E}">
        <p14:creationId xmlns:p14="http://schemas.microsoft.com/office/powerpoint/2010/main" val="2938382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Avser alla svarande. Diagrammet visar de som uppgett svarsalternativen i </a:t>
            </a:r>
            <a:r>
              <a:rPr lang="sv-SE" b="1" dirty="0"/>
              <a:t>fet stil </a:t>
            </a:r>
            <a:r>
              <a:rPr lang="sv-SE" dirty="0"/>
              <a:t>nedan</a:t>
            </a:r>
          </a:p>
          <a:p>
            <a:endParaRPr lang="sv-FI" sz="1800" b="0" i="0" u="none" strike="noStrike" dirty="0">
              <a:solidFill>
                <a:srgbClr val="000000"/>
              </a:solidFill>
              <a:effectLst/>
              <a:latin typeface="Verdana" panose="020B0604030504040204" pitchFamily="34" charset="0"/>
            </a:endParaRPr>
          </a:p>
          <a:p>
            <a:r>
              <a:rPr lang="sv-FI" sz="1800" b="0" i="0" u="none" strike="noStrike" dirty="0">
                <a:solidFill>
                  <a:srgbClr val="000000"/>
                </a:solidFill>
                <a:effectLst/>
                <a:latin typeface="Verdana" panose="020B0604030504040204" pitchFamily="34" charset="0"/>
              </a:rPr>
              <a:t>DRUCKIT ALKOHOL</a:t>
            </a:r>
          </a:p>
          <a:p>
            <a:r>
              <a:rPr lang="sv-FI" sz="1800" b="0" i="0" u="none" strike="noStrike" dirty="0">
                <a:solidFill>
                  <a:srgbClr val="000000"/>
                </a:solidFill>
                <a:effectLst/>
                <a:latin typeface="Verdana" panose="020B0604030504040204" pitchFamily="34" charset="0"/>
              </a:rPr>
              <a:t>Fråga: Har du druckit alkoholhaltiga drycker?</a:t>
            </a:r>
          </a:p>
          <a:p>
            <a:r>
              <a:rPr lang="sv-FI" sz="1800" b="0" i="0" u="none" strike="noStrike" dirty="0">
                <a:solidFill>
                  <a:srgbClr val="000000"/>
                </a:solidFill>
                <a:effectLst/>
                <a:latin typeface="Verdana" panose="020B0604030504040204" pitchFamily="34" charset="0"/>
              </a:rPr>
              <a:t>Nej</a:t>
            </a:r>
            <a:r>
              <a:rPr lang="sv-FI" dirty="0"/>
              <a:t> </a:t>
            </a:r>
          </a:p>
          <a:p>
            <a:r>
              <a:rPr lang="sv-FI" sz="1800" b="1" i="0" u="none" strike="noStrike" dirty="0">
                <a:solidFill>
                  <a:srgbClr val="000000"/>
                </a:solidFill>
                <a:effectLst/>
                <a:latin typeface="Verdana" panose="020B0604030504040204" pitchFamily="34" charset="0"/>
              </a:rPr>
              <a:t>Ja, en-två gånger</a:t>
            </a:r>
            <a:r>
              <a:rPr lang="sv-FI" b="1" dirty="0"/>
              <a:t> </a:t>
            </a:r>
          </a:p>
          <a:p>
            <a:r>
              <a:rPr lang="sv-FI" sz="1800" b="1" i="0" u="none" strike="noStrike" dirty="0">
                <a:solidFill>
                  <a:srgbClr val="000000"/>
                </a:solidFill>
                <a:effectLst/>
                <a:latin typeface="Verdana" panose="020B0604030504040204" pitchFamily="34" charset="0"/>
              </a:rPr>
              <a:t>Ja, flera gånger</a:t>
            </a:r>
            <a:r>
              <a:rPr lang="sv-FI" b="1" dirty="0"/>
              <a:t> </a:t>
            </a:r>
          </a:p>
          <a:p>
            <a:endParaRPr lang="sv-FI" dirty="0"/>
          </a:p>
          <a:p>
            <a:r>
              <a:rPr lang="sv-SE" dirty="0"/>
              <a:t>VARIT BERUSAD/PÅVERKAD</a:t>
            </a:r>
          </a:p>
          <a:p>
            <a:r>
              <a:rPr lang="sv-SE" dirty="0"/>
              <a:t>Fråga: </a:t>
            </a:r>
            <a:r>
              <a:rPr lang="sv-FI" sz="1800" b="0" i="0" u="none" strike="noStrike" dirty="0">
                <a:solidFill>
                  <a:srgbClr val="000000"/>
                </a:solidFill>
                <a:effectLst/>
                <a:latin typeface="Verdana" panose="020B0604030504040204" pitchFamily="34" charset="0"/>
              </a:rPr>
              <a:t>Har du blivit berusad/påverkad av alkohol?</a:t>
            </a:r>
            <a:r>
              <a:rPr lang="sv-FI" dirty="0"/>
              <a:t> </a:t>
            </a:r>
          </a:p>
          <a:p>
            <a:r>
              <a:rPr lang="sv-FI" dirty="0"/>
              <a:t>Nej</a:t>
            </a:r>
          </a:p>
          <a:p>
            <a:r>
              <a:rPr lang="sv-FI" b="1" dirty="0"/>
              <a:t>Ja</a:t>
            </a:r>
          </a:p>
          <a:p>
            <a:endParaRPr lang="sv-FI" dirty="0"/>
          </a:p>
          <a:p>
            <a:r>
              <a:rPr lang="sv-FI" dirty="0"/>
              <a:t>INTENSIVKONSUMERAT/BERUSAD MINST EN GÅNG I MÅNADEN</a:t>
            </a:r>
          </a:p>
          <a:p>
            <a:r>
              <a:rPr lang="sv-SE" dirty="0"/>
              <a:t>Fråga: Hur ofta dricker du för att bli berusad/påverkad av alkohol?</a:t>
            </a:r>
          </a:p>
          <a:p>
            <a:pPr algn="l"/>
            <a:r>
              <a:rPr lang="sv-SE" b="1" i="0" dirty="0">
                <a:solidFill>
                  <a:srgbClr val="515355"/>
                </a:solidFill>
                <a:effectLst/>
                <a:latin typeface="Montserrat" panose="00000500000000000000" pitchFamily="2" charset="0"/>
              </a:rPr>
              <a:t>Någon gång i veckan eller oftare</a:t>
            </a:r>
          </a:p>
          <a:p>
            <a:pPr algn="l"/>
            <a:r>
              <a:rPr lang="sv-SE" b="1" i="0" dirty="0">
                <a:solidFill>
                  <a:srgbClr val="515355"/>
                </a:solidFill>
                <a:effectLst/>
                <a:latin typeface="Montserrat" panose="00000500000000000000" pitchFamily="2" charset="0"/>
              </a:rPr>
              <a:t>Ungefär varannan vecka</a:t>
            </a:r>
          </a:p>
          <a:p>
            <a:pPr algn="l"/>
            <a:r>
              <a:rPr lang="sv-SE" b="1" i="0" dirty="0">
                <a:solidFill>
                  <a:srgbClr val="515355"/>
                </a:solidFill>
                <a:effectLst/>
                <a:latin typeface="Montserrat" panose="00000500000000000000" pitchFamily="2" charset="0"/>
              </a:rPr>
              <a:t>En gång i månaden</a:t>
            </a:r>
          </a:p>
          <a:p>
            <a:pPr algn="l"/>
            <a:r>
              <a:rPr lang="sv-SE" b="0" i="0" dirty="0">
                <a:solidFill>
                  <a:srgbClr val="515355"/>
                </a:solidFill>
                <a:effectLst/>
                <a:latin typeface="Montserrat" panose="00000500000000000000" pitchFamily="2" charset="0"/>
              </a:rPr>
              <a:t>Mer sällan </a:t>
            </a:r>
          </a:p>
          <a:p>
            <a:pPr algn="l"/>
            <a:r>
              <a:rPr lang="sv-SE" b="0" i="0" dirty="0">
                <a:solidFill>
                  <a:srgbClr val="515355"/>
                </a:solidFill>
                <a:effectLst/>
                <a:latin typeface="Montserrat" panose="00000500000000000000" pitchFamily="2" charset="0"/>
              </a:rPr>
              <a:t>Aldrig</a:t>
            </a:r>
          </a:p>
          <a:p>
            <a:endParaRPr lang="sv-FI" dirty="0"/>
          </a:p>
          <a:p>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24</a:t>
            </a:fld>
            <a:endParaRPr lang="sv-FI"/>
          </a:p>
        </p:txBody>
      </p:sp>
    </p:spTree>
    <p:extLst>
      <p:ext uri="{BB962C8B-B14F-4D97-AF65-F5344CB8AC3E}">
        <p14:creationId xmlns:p14="http://schemas.microsoft.com/office/powerpoint/2010/main" val="2097546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Svarsalternativen för VARIT BERUSAD/PÅVERKAD ändrades 2023:</a:t>
            </a:r>
          </a:p>
          <a:p>
            <a:r>
              <a:rPr lang="sv-SE" dirty="0"/>
              <a:t>Fråga: </a:t>
            </a:r>
            <a:r>
              <a:rPr lang="sv-FI" sz="1200" b="0" i="0" u="none" strike="noStrike" dirty="0">
                <a:solidFill>
                  <a:srgbClr val="000000"/>
                </a:solidFill>
                <a:effectLst/>
                <a:latin typeface="Verdana" panose="020B0604030504040204" pitchFamily="34" charset="0"/>
              </a:rPr>
              <a:t>Har du blivit berusad/påverkad av alkohol?</a:t>
            </a:r>
            <a:r>
              <a:rPr lang="sv-FI" dirty="0"/>
              <a:t> </a:t>
            </a:r>
          </a:p>
          <a:p>
            <a:r>
              <a:rPr lang="sv-FI" dirty="0"/>
              <a:t>Nej</a:t>
            </a:r>
          </a:p>
          <a:p>
            <a:r>
              <a:rPr lang="sv-FI" b="1" dirty="0"/>
              <a:t>Ja</a:t>
            </a:r>
          </a:p>
          <a:p>
            <a:endParaRPr lang="sv-FI" dirty="0"/>
          </a:p>
          <a:p>
            <a:r>
              <a:rPr lang="sv-FI" dirty="0"/>
              <a:t>Tidigare svarsalternativ:</a:t>
            </a:r>
          </a:p>
          <a:p>
            <a:r>
              <a:rPr lang="sv-FI" dirty="0"/>
              <a:t>Nej</a:t>
            </a:r>
          </a:p>
          <a:p>
            <a:r>
              <a:rPr lang="sv-FI" b="1" dirty="0"/>
              <a:t>Ja, lite</a:t>
            </a:r>
          </a:p>
          <a:p>
            <a:r>
              <a:rPr lang="sv-FI" b="1" dirty="0"/>
              <a:t>Ja</a:t>
            </a:r>
          </a:p>
          <a:p>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25</a:t>
            </a:fld>
            <a:endParaRPr lang="sv-FI"/>
          </a:p>
        </p:txBody>
      </p:sp>
    </p:spTree>
    <p:extLst>
      <p:ext uri="{BB962C8B-B14F-4D97-AF65-F5344CB8AC3E}">
        <p14:creationId xmlns:p14="http://schemas.microsoft.com/office/powerpoint/2010/main" val="8422557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”Köper via sociala medier” nytt för 2023</a:t>
            </a:r>
          </a:p>
          <a:p>
            <a:r>
              <a:rPr lang="sv-FI" dirty="0"/>
              <a:t>Annat sätt omfattar främst att fått provsmaka av släktingar eller vänner</a:t>
            </a:r>
          </a:p>
        </p:txBody>
      </p:sp>
      <p:sp>
        <p:nvSpPr>
          <p:cNvPr id="4" name="Platshållare för bildnummer 3"/>
          <p:cNvSpPr>
            <a:spLocks noGrp="1"/>
          </p:cNvSpPr>
          <p:nvPr>
            <p:ph type="sldNum" sz="quarter" idx="5"/>
          </p:nvPr>
        </p:nvSpPr>
        <p:spPr/>
        <p:txBody>
          <a:bodyPr/>
          <a:lstStyle/>
          <a:p>
            <a:fld id="{808E5C51-1DFC-4DFA-B0F5-EB61750DE328}" type="slidenum">
              <a:rPr lang="sv-FI" smtClean="0"/>
              <a:t>26</a:t>
            </a:fld>
            <a:endParaRPr lang="sv-FI"/>
          </a:p>
        </p:txBody>
      </p:sp>
    </p:spTree>
    <p:extLst>
      <p:ext uri="{BB962C8B-B14F-4D97-AF65-F5344CB8AC3E}">
        <p14:creationId xmlns:p14="http://schemas.microsoft.com/office/powerpoint/2010/main" val="3970652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27</a:t>
            </a:fld>
            <a:endParaRPr lang="sv-FI"/>
          </a:p>
        </p:txBody>
      </p:sp>
    </p:spTree>
    <p:extLst>
      <p:ext uri="{BB962C8B-B14F-4D97-AF65-F5344CB8AC3E}">
        <p14:creationId xmlns:p14="http://schemas.microsoft.com/office/powerpoint/2010/main" val="22486041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Bland samtliga svarande har 3 % blandat alkohol och läkemedel (23 svarande)</a:t>
            </a:r>
          </a:p>
          <a:p>
            <a:endParaRPr lang="sv-FI" dirty="0"/>
          </a:p>
          <a:p>
            <a:r>
              <a:rPr lang="sv-FI" dirty="0"/>
              <a:t>Resultat 2022:</a:t>
            </a:r>
          </a:p>
          <a:p>
            <a:r>
              <a:rPr lang="sv-FI" dirty="0"/>
              <a:t>16 % av de flickor som varit berusade</a:t>
            </a:r>
          </a:p>
          <a:p>
            <a:r>
              <a:rPr lang="sv-FI" dirty="0"/>
              <a:t>17 % av de pojkar som varit berusade</a:t>
            </a:r>
          </a:p>
        </p:txBody>
      </p:sp>
      <p:sp>
        <p:nvSpPr>
          <p:cNvPr id="4" name="Platshållare för bildnummer 3"/>
          <p:cNvSpPr>
            <a:spLocks noGrp="1"/>
          </p:cNvSpPr>
          <p:nvPr>
            <p:ph type="sldNum" sz="quarter" idx="5"/>
          </p:nvPr>
        </p:nvSpPr>
        <p:spPr/>
        <p:txBody>
          <a:bodyPr/>
          <a:lstStyle/>
          <a:p>
            <a:fld id="{808E5C51-1DFC-4DFA-B0F5-EB61750DE328}" type="slidenum">
              <a:rPr lang="sv-FI" smtClean="0"/>
              <a:t>28</a:t>
            </a:fld>
            <a:endParaRPr lang="sv-FI"/>
          </a:p>
        </p:txBody>
      </p:sp>
    </p:spTree>
    <p:extLst>
      <p:ext uri="{BB962C8B-B14F-4D97-AF65-F5344CB8AC3E}">
        <p14:creationId xmlns:p14="http://schemas.microsoft.com/office/powerpoint/2010/main" val="10588574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29</a:t>
            </a:fld>
            <a:endParaRPr lang="sv-FI"/>
          </a:p>
        </p:txBody>
      </p:sp>
    </p:spTree>
    <p:extLst>
      <p:ext uri="{BB962C8B-B14F-4D97-AF65-F5344CB8AC3E}">
        <p14:creationId xmlns:p14="http://schemas.microsoft.com/office/powerpoint/2010/main" val="32172181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Observera att totalt 16 elever har kört moped etc. berusade. Andelen beräknats av samtliga elever som varit berusade (103 elever).</a:t>
            </a:r>
          </a:p>
          <a:p>
            <a:endParaRPr lang="sv-FI" dirty="0"/>
          </a:p>
          <a:p>
            <a:r>
              <a:rPr lang="sv-FI" dirty="0"/>
              <a:t>Andel som åkt med berusad 2022:</a:t>
            </a:r>
          </a:p>
          <a:p>
            <a:r>
              <a:rPr lang="sv-FI" dirty="0"/>
              <a:t>Flickor: 7 %</a:t>
            </a:r>
          </a:p>
          <a:p>
            <a:r>
              <a:rPr lang="sv-FI" dirty="0"/>
              <a:t>Pojkar: 6 %</a:t>
            </a:r>
          </a:p>
          <a:p>
            <a:r>
              <a:rPr lang="sv-FI" dirty="0"/>
              <a:t>Totalt: 6 %</a:t>
            </a:r>
          </a:p>
          <a:p>
            <a:endParaRPr lang="sv-FI" dirty="0"/>
          </a:p>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Orsaker till åka med en berusad förare eller att köra berusad (2022): behöver komma hem, har inte vetat att personen som åkt med varit berusad, föraren varit en närstående.</a:t>
            </a:r>
          </a:p>
          <a:p>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30</a:t>
            </a:fld>
            <a:endParaRPr lang="sv-FI"/>
          </a:p>
        </p:txBody>
      </p:sp>
    </p:spTree>
    <p:extLst>
      <p:ext uri="{BB962C8B-B14F-4D97-AF65-F5344CB8AC3E}">
        <p14:creationId xmlns:p14="http://schemas.microsoft.com/office/powerpoint/2010/main" val="16773349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2022:</a:t>
            </a:r>
          </a:p>
          <a:p>
            <a:r>
              <a:rPr lang="sv-FI" dirty="0"/>
              <a:t>82%</a:t>
            </a:r>
          </a:p>
          <a:p>
            <a:r>
              <a:rPr lang="sv-FI" dirty="0"/>
              <a:t>14%</a:t>
            </a:r>
          </a:p>
          <a:p>
            <a:r>
              <a:rPr lang="sv-FI" dirty="0"/>
              <a:t>4%</a:t>
            </a:r>
          </a:p>
          <a:p>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31</a:t>
            </a:fld>
            <a:endParaRPr lang="sv-FI"/>
          </a:p>
        </p:txBody>
      </p:sp>
    </p:spTree>
    <p:extLst>
      <p:ext uri="{BB962C8B-B14F-4D97-AF65-F5344CB8AC3E}">
        <p14:creationId xmlns:p14="http://schemas.microsoft.com/office/powerpoint/2010/main" val="36115453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b="0"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33</a:t>
            </a:fld>
            <a:endParaRPr lang="sv-FI"/>
          </a:p>
        </p:txBody>
      </p:sp>
    </p:spTree>
    <p:extLst>
      <p:ext uri="{BB962C8B-B14F-4D97-AF65-F5344CB8AC3E}">
        <p14:creationId xmlns:p14="http://schemas.microsoft.com/office/powerpoint/2010/main" val="16972736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b="0"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34</a:t>
            </a:fld>
            <a:endParaRPr lang="sv-FI"/>
          </a:p>
        </p:txBody>
      </p:sp>
    </p:spTree>
    <p:extLst>
      <p:ext uri="{BB962C8B-B14F-4D97-AF65-F5344CB8AC3E}">
        <p14:creationId xmlns:p14="http://schemas.microsoft.com/office/powerpoint/2010/main" val="3068232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5</a:t>
            </a:fld>
            <a:endParaRPr lang="sv-FI"/>
          </a:p>
        </p:txBody>
      </p:sp>
    </p:spTree>
    <p:extLst>
      <p:ext uri="{BB962C8B-B14F-4D97-AF65-F5344CB8AC3E}">
        <p14:creationId xmlns:p14="http://schemas.microsoft.com/office/powerpoint/2010/main" val="33813425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Fråga: Du som valt att inte dricka dig berusad/inte dricka alls - hur viktiga är följande orsaker enligt dig? </a:t>
            </a:r>
          </a:p>
          <a:p>
            <a:r>
              <a:rPr lang="sv-SE" dirty="0"/>
              <a:t>Svarsalternativen: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Mycket viktig orsak</a:t>
            </a:r>
            <a:endParaRPr lang="sv-FI" b="1" dirty="0"/>
          </a:p>
          <a:p>
            <a:r>
              <a:rPr lang="sv-SE" dirty="0"/>
              <a:t>Ganska viktig</a:t>
            </a:r>
          </a:p>
          <a:p>
            <a:r>
              <a:rPr lang="sv-SE" dirty="0"/>
              <a:t>Inte så viktig</a:t>
            </a:r>
          </a:p>
          <a:p>
            <a:r>
              <a:rPr lang="sv-SE" dirty="0"/>
              <a:t>Inte </a:t>
            </a:r>
            <a:r>
              <a:rPr lang="sv-SE"/>
              <a:t>alls viktig orsak</a:t>
            </a:r>
            <a:endParaRPr lang="sv-SE"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35</a:t>
            </a:fld>
            <a:endParaRPr lang="sv-FI"/>
          </a:p>
        </p:txBody>
      </p:sp>
    </p:spTree>
    <p:extLst>
      <p:ext uri="{BB962C8B-B14F-4D97-AF65-F5344CB8AC3E}">
        <p14:creationId xmlns:p14="http://schemas.microsoft.com/office/powerpoint/2010/main" val="4995431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Vanligaste enskilda orsaker</a:t>
            </a:r>
          </a:p>
          <a:p>
            <a:pPr marL="171450" indent="-171450">
              <a:buFontTx/>
              <a:buChar char="-"/>
            </a:pPr>
            <a:r>
              <a:rPr lang="sv-FI" dirty="0"/>
              <a:t>Ej hälsosamt (ca 90 svar)</a:t>
            </a:r>
          </a:p>
          <a:p>
            <a:pPr marL="171450" indent="-171450">
              <a:buFontTx/>
              <a:buChar char="-"/>
            </a:pPr>
            <a:r>
              <a:rPr lang="sv-FI" dirty="0"/>
              <a:t>Skaderisk (ca 30 svar)</a:t>
            </a:r>
          </a:p>
          <a:p>
            <a:pPr marL="171450" indent="-171450">
              <a:buFontTx/>
              <a:buChar char="-"/>
            </a:pPr>
            <a:r>
              <a:rPr lang="sv-FI" dirty="0"/>
              <a:t>Även pengar och lagen</a:t>
            </a:r>
          </a:p>
          <a:p>
            <a:pPr marL="171450" indent="-171450">
              <a:buFontTx/>
              <a:buChar char="-"/>
            </a:pPr>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36</a:t>
            </a:fld>
            <a:endParaRPr lang="sv-FI"/>
          </a:p>
        </p:txBody>
      </p:sp>
    </p:spTree>
    <p:extLst>
      <p:ext uri="{BB962C8B-B14F-4D97-AF65-F5344CB8AC3E}">
        <p14:creationId xmlns:p14="http://schemas.microsoft.com/office/powerpoint/2010/main" val="1019850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Fråga: Om du spelar spel, ingår det pengar i ditt spelande?</a:t>
            </a:r>
          </a:p>
          <a:p>
            <a:r>
              <a:rPr lang="sv-FI" b="0" i="0" dirty="0">
                <a:solidFill>
                  <a:srgbClr val="515355"/>
                </a:solidFill>
                <a:effectLst/>
                <a:latin typeface="Montserrat" panose="00000500000000000000" pitchFamily="2" charset="0"/>
              </a:rPr>
              <a:t>Frågan omformulerad 2023. </a:t>
            </a:r>
          </a:p>
          <a:p>
            <a:r>
              <a:rPr lang="sv-FI" b="0" i="0" dirty="0">
                <a:solidFill>
                  <a:srgbClr val="515355"/>
                </a:solidFill>
                <a:effectLst/>
                <a:latin typeface="Montserrat" panose="00000500000000000000" pitchFamily="2" charset="0"/>
              </a:rPr>
              <a:t>Tidigare fanns en fråga ”spelar du spel” och frågan om pengar ingår i spel ställdes bara till dem som uppgett att de spelar spel.</a:t>
            </a:r>
          </a:p>
          <a:p>
            <a:endParaRPr lang="sv-SE" b="0" i="0" dirty="0">
              <a:solidFill>
                <a:srgbClr val="515355"/>
              </a:solidFill>
              <a:effectLst/>
              <a:latin typeface="Montserrat" panose="00000500000000000000" pitchFamily="2" charset="0"/>
            </a:endParaRPr>
          </a:p>
          <a:p>
            <a:r>
              <a:rPr lang="sv-SE" b="0" i="0" dirty="0">
                <a:solidFill>
                  <a:srgbClr val="515355"/>
                </a:solidFill>
                <a:effectLst/>
                <a:latin typeface="Montserrat" panose="00000500000000000000" pitchFamily="2" charset="0"/>
              </a:rPr>
              <a:t>Svaren för spelsumman under den senaste månaden varierar mycket, från inget till över tusen euro. Bland de som uppgett ett belopp (97 av 167 svar) motsvarade ett genomsnittligt svar (median) 20 euro, medelvärdet var 129 euro.</a:t>
            </a:r>
            <a:endParaRPr lang="sv-FI" b="0"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37</a:t>
            </a:fld>
            <a:endParaRPr lang="sv-FI"/>
          </a:p>
        </p:txBody>
      </p:sp>
    </p:spTree>
    <p:extLst>
      <p:ext uri="{BB962C8B-B14F-4D97-AF65-F5344CB8AC3E}">
        <p14:creationId xmlns:p14="http://schemas.microsoft.com/office/powerpoint/2010/main" val="85008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38</a:t>
            </a:fld>
            <a:endParaRPr lang="sv-FI"/>
          </a:p>
        </p:txBody>
      </p:sp>
    </p:spTree>
    <p:extLst>
      <p:ext uri="{BB962C8B-B14F-4D97-AF65-F5344CB8AC3E}">
        <p14:creationId xmlns:p14="http://schemas.microsoft.com/office/powerpoint/2010/main" val="14396865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39</a:t>
            </a:fld>
            <a:endParaRPr lang="sv-FI"/>
          </a:p>
        </p:txBody>
      </p:sp>
    </p:spTree>
    <p:extLst>
      <p:ext uri="{BB962C8B-B14F-4D97-AF65-F5344CB8AC3E}">
        <p14:creationId xmlns:p14="http://schemas.microsoft.com/office/powerpoint/2010/main" val="5866841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Finns inte jämförande tal med 2022</a:t>
            </a:r>
          </a:p>
        </p:txBody>
      </p:sp>
      <p:sp>
        <p:nvSpPr>
          <p:cNvPr id="4" name="Platshållare för bildnummer 3"/>
          <p:cNvSpPr>
            <a:spLocks noGrp="1"/>
          </p:cNvSpPr>
          <p:nvPr>
            <p:ph type="sldNum" sz="quarter" idx="5"/>
          </p:nvPr>
        </p:nvSpPr>
        <p:spPr/>
        <p:txBody>
          <a:bodyPr/>
          <a:lstStyle/>
          <a:p>
            <a:fld id="{808E5C51-1DFC-4DFA-B0F5-EB61750DE328}" type="slidenum">
              <a:rPr lang="sv-FI" smtClean="0"/>
              <a:t>41</a:t>
            </a:fld>
            <a:endParaRPr lang="sv-FI"/>
          </a:p>
        </p:txBody>
      </p:sp>
    </p:spTree>
    <p:extLst>
      <p:ext uri="{BB962C8B-B14F-4D97-AF65-F5344CB8AC3E}">
        <p14:creationId xmlns:p14="http://schemas.microsoft.com/office/powerpoint/2010/main" val="32172181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Fråga: </a:t>
            </a:r>
            <a:r>
              <a:rPr lang="sv-FI" dirty="0"/>
              <a:t>Hur skadligt för hälsan tror du att det är om man...</a:t>
            </a:r>
            <a:endParaRPr lang="sv-SE" dirty="0"/>
          </a:p>
          <a:p>
            <a:r>
              <a:rPr lang="sv-SE" dirty="0"/>
              <a:t>Svarsalternativen: </a:t>
            </a:r>
          </a:p>
          <a:p>
            <a:pPr marL="0" marR="0" lvl="0" indent="0" algn="l" defTabSz="914400" rtl="0" eaLnBrk="1" fontAlgn="auto" latinLnBrk="0" hangingPunct="1">
              <a:lnSpc>
                <a:spcPct val="100000"/>
              </a:lnSpc>
              <a:spcBef>
                <a:spcPts val="0"/>
              </a:spcBef>
              <a:spcAft>
                <a:spcPts val="0"/>
              </a:spcAft>
              <a:buClrTx/>
              <a:buSzTx/>
              <a:buFontTx/>
              <a:buNone/>
              <a:tabLst/>
              <a:defRPr/>
            </a:pPr>
            <a:r>
              <a:rPr lang="sv-FI" b="0" dirty="0"/>
              <a:t>Ingen risk</a:t>
            </a:r>
          </a:p>
          <a:p>
            <a:pPr marL="0" marR="0" lvl="0" indent="0" algn="l" defTabSz="914400" rtl="0" eaLnBrk="1" fontAlgn="auto" latinLnBrk="0" hangingPunct="1">
              <a:lnSpc>
                <a:spcPct val="100000"/>
              </a:lnSpc>
              <a:spcBef>
                <a:spcPts val="0"/>
              </a:spcBef>
              <a:spcAft>
                <a:spcPts val="0"/>
              </a:spcAft>
              <a:buClrTx/>
              <a:buSzTx/>
              <a:buFontTx/>
              <a:buNone/>
              <a:tabLst/>
              <a:defRPr/>
            </a:pPr>
            <a:r>
              <a:rPr lang="sv-FI" b="0" dirty="0"/>
              <a:t>Liten risk</a:t>
            </a:r>
          </a:p>
          <a:p>
            <a:pPr marL="0" marR="0" lvl="0" indent="0" algn="l" defTabSz="914400" rtl="0" eaLnBrk="1" fontAlgn="auto" latinLnBrk="0" hangingPunct="1">
              <a:lnSpc>
                <a:spcPct val="100000"/>
              </a:lnSpc>
              <a:spcBef>
                <a:spcPts val="0"/>
              </a:spcBef>
              <a:spcAft>
                <a:spcPts val="0"/>
              </a:spcAft>
              <a:buClrTx/>
              <a:buSzTx/>
              <a:buFontTx/>
              <a:buNone/>
              <a:tabLst/>
              <a:defRPr/>
            </a:pPr>
            <a:r>
              <a:rPr lang="sv-FI" b="0" dirty="0"/>
              <a:t>Måttlig risk</a:t>
            </a:r>
          </a:p>
          <a:p>
            <a:pPr marL="0" marR="0" lvl="0" indent="0" algn="l" defTabSz="914400" rtl="0" eaLnBrk="1" fontAlgn="auto" latinLnBrk="0" hangingPunct="1">
              <a:lnSpc>
                <a:spcPct val="100000"/>
              </a:lnSpc>
              <a:spcBef>
                <a:spcPts val="0"/>
              </a:spcBef>
              <a:spcAft>
                <a:spcPts val="0"/>
              </a:spcAft>
              <a:buClrTx/>
              <a:buSzTx/>
              <a:buFontTx/>
              <a:buNone/>
              <a:tabLst/>
              <a:defRPr/>
            </a:pPr>
            <a:r>
              <a:rPr lang="sv-FI" b="1" dirty="0"/>
              <a:t>Stor risk</a:t>
            </a:r>
            <a:endParaRPr lang="sv-SE"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42</a:t>
            </a:fld>
            <a:endParaRPr lang="sv-FI"/>
          </a:p>
        </p:txBody>
      </p:sp>
    </p:spTree>
    <p:extLst>
      <p:ext uri="{BB962C8B-B14F-4D97-AF65-F5344CB8AC3E}">
        <p14:creationId xmlns:p14="http://schemas.microsoft.com/office/powerpoint/2010/main" val="30680732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43</a:t>
            </a:fld>
            <a:endParaRPr lang="sv-FI"/>
          </a:p>
        </p:txBody>
      </p:sp>
    </p:spTree>
    <p:extLst>
      <p:ext uri="{BB962C8B-B14F-4D97-AF65-F5344CB8AC3E}">
        <p14:creationId xmlns:p14="http://schemas.microsoft.com/office/powerpoint/2010/main" val="2189588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Andel som inte deltog i fritidsaktivitet 2022: 38%. 2021 36 %</a:t>
            </a:r>
          </a:p>
          <a:p>
            <a:r>
              <a:rPr lang="sv-FI" dirty="0"/>
              <a:t>60 % av flickorna och 63 % av pojkarna deltar i någon organiserad fritidsaktivitet</a:t>
            </a:r>
          </a:p>
        </p:txBody>
      </p:sp>
      <p:sp>
        <p:nvSpPr>
          <p:cNvPr id="4" name="Platshållare för bildnummer 3"/>
          <p:cNvSpPr>
            <a:spLocks noGrp="1"/>
          </p:cNvSpPr>
          <p:nvPr>
            <p:ph type="sldNum" sz="quarter" idx="5"/>
          </p:nvPr>
        </p:nvSpPr>
        <p:spPr/>
        <p:txBody>
          <a:bodyPr/>
          <a:lstStyle/>
          <a:p>
            <a:fld id="{808E5C51-1DFC-4DFA-B0F5-EB61750DE328}" type="slidenum">
              <a:rPr lang="sv-FI" smtClean="0"/>
              <a:t>6</a:t>
            </a:fld>
            <a:endParaRPr lang="sv-FI"/>
          </a:p>
        </p:txBody>
      </p:sp>
    </p:spTree>
    <p:extLst>
      <p:ext uri="{BB962C8B-B14F-4D97-AF65-F5344CB8AC3E}">
        <p14:creationId xmlns:p14="http://schemas.microsoft.com/office/powerpoint/2010/main" val="3773708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Resultaten kommer att kompletteras med andra fritidsaktiviteter.</a:t>
            </a:r>
          </a:p>
        </p:txBody>
      </p:sp>
      <p:sp>
        <p:nvSpPr>
          <p:cNvPr id="4" name="Platshållare för bildnummer 3"/>
          <p:cNvSpPr>
            <a:spLocks noGrp="1"/>
          </p:cNvSpPr>
          <p:nvPr>
            <p:ph type="sldNum" sz="quarter" idx="5"/>
          </p:nvPr>
        </p:nvSpPr>
        <p:spPr/>
        <p:txBody>
          <a:bodyPr/>
          <a:lstStyle/>
          <a:p>
            <a:fld id="{808E5C51-1DFC-4DFA-B0F5-EB61750DE328}" type="slidenum">
              <a:rPr lang="sv-FI" smtClean="0"/>
              <a:t>7</a:t>
            </a:fld>
            <a:endParaRPr lang="sv-FI"/>
          </a:p>
        </p:txBody>
      </p:sp>
    </p:spTree>
    <p:extLst>
      <p:ext uri="{BB962C8B-B14F-4D97-AF65-F5344CB8AC3E}">
        <p14:creationId xmlns:p14="http://schemas.microsoft.com/office/powerpoint/2010/main" val="1698328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Resultaten kommer att kompletteras med andra fritidsaktiviteter.</a:t>
            </a:r>
          </a:p>
        </p:txBody>
      </p:sp>
      <p:sp>
        <p:nvSpPr>
          <p:cNvPr id="4" name="Platshållare för bildnummer 3"/>
          <p:cNvSpPr>
            <a:spLocks noGrp="1"/>
          </p:cNvSpPr>
          <p:nvPr>
            <p:ph type="sldNum" sz="quarter" idx="5"/>
          </p:nvPr>
        </p:nvSpPr>
        <p:spPr/>
        <p:txBody>
          <a:bodyPr/>
          <a:lstStyle/>
          <a:p>
            <a:fld id="{808E5C51-1DFC-4DFA-B0F5-EB61750DE328}" type="slidenum">
              <a:rPr lang="sv-FI" smtClean="0"/>
              <a:t>8</a:t>
            </a:fld>
            <a:endParaRPr lang="sv-FI"/>
          </a:p>
        </p:txBody>
      </p:sp>
    </p:spTree>
    <p:extLst>
      <p:ext uri="{BB962C8B-B14F-4D97-AF65-F5344CB8AC3E}">
        <p14:creationId xmlns:p14="http://schemas.microsoft.com/office/powerpoint/2010/main" val="1569836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2022: </a:t>
            </a:r>
          </a:p>
          <a:p>
            <a:r>
              <a:rPr lang="sv-FI" dirty="0"/>
              <a:t>Mycket bra 25 %</a:t>
            </a:r>
          </a:p>
          <a:p>
            <a:r>
              <a:rPr lang="sv-FI" dirty="0"/>
              <a:t>Ganska bra 51 %</a:t>
            </a:r>
          </a:p>
          <a:p>
            <a:r>
              <a:rPr lang="sv-FI" dirty="0"/>
              <a:t>Varken bra eller dåligt 18 %</a:t>
            </a:r>
          </a:p>
          <a:p>
            <a:r>
              <a:rPr lang="sv-FI" dirty="0"/>
              <a:t>Ganska dåligt 4 %</a:t>
            </a:r>
          </a:p>
          <a:p>
            <a:r>
              <a:rPr lang="sv-FI" dirty="0"/>
              <a:t>Mycket dåligt 2 %</a:t>
            </a:r>
          </a:p>
        </p:txBody>
      </p:sp>
      <p:sp>
        <p:nvSpPr>
          <p:cNvPr id="4" name="Platshållare för bildnummer 3"/>
          <p:cNvSpPr>
            <a:spLocks noGrp="1"/>
          </p:cNvSpPr>
          <p:nvPr>
            <p:ph type="sldNum" sz="quarter" idx="5"/>
          </p:nvPr>
        </p:nvSpPr>
        <p:spPr/>
        <p:txBody>
          <a:bodyPr/>
          <a:lstStyle/>
          <a:p>
            <a:fld id="{808E5C51-1DFC-4DFA-B0F5-EB61750DE328}" type="slidenum">
              <a:rPr lang="sv-FI" smtClean="0"/>
              <a:t>9</a:t>
            </a:fld>
            <a:endParaRPr lang="sv-FI"/>
          </a:p>
        </p:txBody>
      </p:sp>
    </p:spTree>
    <p:extLst>
      <p:ext uri="{BB962C8B-B14F-4D97-AF65-F5344CB8AC3E}">
        <p14:creationId xmlns:p14="http://schemas.microsoft.com/office/powerpoint/2010/main" val="3107352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10</a:t>
            </a:fld>
            <a:endParaRPr lang="sv-FI"/>
          </a:p>
        </p:txBody>
      </p:sp>
    </p:spTree>
    <p:extLst>
      <p:ext uri="{BB962C8B-B14F-4D97-AF65-F5344CB8AC3E}">
        <p14:creationId xmlns:p14="http://schemas.microsoft.com/office/powerpoint/2010/main" val="1059466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2022:</a:t>
            </a:r>
          </a:p>
          <a:p>
            <a:r>
              <a:rPr lang="sv-FI" dirty="0"/>
              <a:t>Nej: 79 %</a:t>
            </a:r>
          </a:p>
          <a:p>
            <a:r>
              <a:rPr lang="sv-FI" dirty="0"/>
              <a:t>Ja, enstaka: 16 %</a:t>
            </a:r>
          </a:p>
          <a:p>
            <a:r>
              <a:rPr lang="sv-FI" dirty="0"/>
              <a:t>Ja några gånger per termin: 4 %</a:t>
            </a:r>
          </a:p>
          <a:p>
            <a:r>
              <a:rPr lang="sv-FI" dirty="0"/>
              <a:t>Ja, rätt så ofta: 1 %</a:t>
            </a:r>
          </a:p>
          <a:p>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11</a:t>
            </a:fld>
            <a:endParaRPr lang="sv-FI"/>
          </a:p>
        </p:txBody>
      </p:sp>
    </p:spTree>
    <p:extLst>
      <p:ext uri="{BB962C8B-B14F-4D97-AF65-F5344CB8AC3E}">
        <p14:creationId xmlns:p14="http://schemas.microsoft.com/office/powerpoint/2010/main" val="15196200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D702B-73CB-DB4E-8402-917AF2522E66}"/>
              </a:ext>
            </a:extLst>
          </p:cNvPr>
          <p:cNvSpPr>
            <a:spLocks noGrp="1"/>
          </p:cNvSpPr>
          <p:nvPr>
            <p:ph type="ctrTitle" hasCustomPrompt="1"/>
          </p:nvPr>
        </p:nvSpPr>
        <p:spPr>
          <a:xfrm>
            <a:off x="766763" y="2361336"/>
            <a:ext cx="9144000" cy="1037741"/>
          </a:xfrm>
        </p:spPr>
        <p:txBody>
          <a:bodyPr anchor="t">
            <a:normAutofit/>
          </a:bodyPr>
          <a:lstStyle>
            <a:lvl1pPr algn="l">
              <a:defRPr sz="4000" b="1" i="0">
                <a:solidFill>
                  <a:schemeClr val="bg1"/>
                </a:solidFill>
                <a:latin typeface="Montserrat" pitchFamily="2" charset="77"/>
              </a:defRPr>
            </a:lvl1pPr>
          </a:lstStyle>
          <a:p>
            <a:r>
              <a:rPr lang="en-US" dirty="0"/>
              <a:t>Rubrik </a:t>
            </a:r>
            <a:r>
              <a:rPr lang="en-US" dirty="0" err="1"/>
              <a:t>startsida</a:t>
            </a:r>
            <a:endParaRPr lang="en-AX" dirty="0"/>
          </a:p>
        </p:txBody>
      </p:sp>
      <p:sp>
        <p:nvSpPr>
          <p:cNvPr id="3" name="Subtitle 2">
            <a:extLst>
              <a:ext uri="{FF2B5EF4-FFF2-40B4-BE49-F238E27FC236}">
                <a16:creationId xmlns:a16="http://schemas.microsoft.com/office/drawing/2014/main" id="{416CCA25-854D-5341-971A-A96337B58832}"/>
              </a:ext>
            </a:extLst>
          </p:cNvPr>
          <p:cNvSpPr>
            <a:spLocks noGrp="1"/>
          </p:cNvSpPr>
          <p:nvPr>
            <p:ph type="subTitle" idx="1" hasCustomPrompt="1"/>
          </p:nvPr>
        </p:nvSpPr>
        <p:spPr>
          <a:xfrm>
            <a:off x="766763" y="3399077"/>
            <a:ext cx="9144000" cy="657225"/>
          </a:xfrm>
        </p:spPr>
        <p:txBody>
          <a:bodyPr anchor="t"/>
          <a:lstStyle>
            <a:lvl1pPr marL="0" indent="0" algn="l">
              <a:buNone/>
              <a:defRPr sz="2400" b="0" i="0">
                <a:solidFill>
                  <a:schemeClr val="bg1"/>
                </a:solidFill>
                <a:latin typeface="Montserrat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Underrubrik</a:t>
            </a:r>
            <a:endParaRPr lang="en-AX" dirty="0"/>
          </a:p>
        </p:txBody>
      </p:sp>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sp>
        <p:nvSpPr>
          <p:cNvPr id="12" name="Text Placeholder 11">
            <a:extLst>
              <a:ext uri="{FF2B5EF4-FFF2-40B4-BE49-F238E27FC236}">
                <a16:creationId xmlns:a16="http://schemas.microsoft.com/office/drawing/2014/main" id="{A77AC4AC-E66B-AA48-8280-0947E3AD7A36}"/>
              </a:ext>
            </a:extLst>
          </p:cNvPr>
          <p:cNvSpPr>
            <a:spLocks noGrp="1"/>
          </p:cNvSpPr>
          <p:nvPr>
            <p:ph type="body" sz="quarter" idx="13" hasCustomPrompt="1"/>
          </p:nvPr>
        </p:nvSpPr>
        <p:spPr>
          <a:xfrm>
            <a:off x="766763" y="4056302"/>
            <a:ext cx="9144000" cy="385762"/>
          </a:xfrm>
        </p:spPr>
        <p:txBody>
          <a:bodyPr>
            <a:normAutofit/>
          </a:bodyPr>
          <a:lstStyle>
            <a:lvl1pPr marL="0" indent="0" algn="l">
              <a:buNone/>
              <a:defRPr sz="1400" b="0" i="0">
                <a:solidFill>
                  <a:schemeClr val="bg1"/>
                </a:solidFill>
                <a:latin typeface="Montserrat" pitchFamily="2" charset="77"/>
              </a:defRPr>
            </a:lvl1pPr>
          </a:lstStyle>
          <a:p>
            <a:pPr lvl="0"/>
            <a:r>
              <a:rPr lang="en-US" dirty="0"/>
              <a:t>NAMN OCH DATUM</a:t>
            </a:r>
          </a:p>
        </p:txBody>
      </p:sp>
      <p:pic>
        <p:nvPicPr>
          <p:cNvPr id="14" name="Picture 13">
            <a:extLst>
              <a:ext uri="{FF2B5EF4-FFF2-40B4-BE49-F238E27FC236}">
                <a16:creationId xmlns:a16="http://schemas.microsoft.com/office/drawing/2014/main" id="{522D9520-C20B-B942-B273-861ED5C4D6C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31280" y="4014585"/>
            <a:ext cx="5760720" cy="2860040"/>
          </a:xfrm>
          <a:prstGeom prst="rect">
            <a:avLst/>
          </a:prstGeom>
        </p:spPr>
      </p:pic>
      <p:pic>
        <p:nvPicPr>
          <p:cNvPr id="10" name="Picture 9">
            <a:extLst>
              <a:ext uri="{FF2B5EF4-FFF2-40B4-BE49-F238E27FC236}">
                <a16:creationId xmlns:a16="http://schemas.microsoft.com/office/drawing/2014/main" id="{EEF8DA36-B503-4EA6-9705-51C58A01D3CC}"/>
              </a:ext>
            </a:extLst>
          </p:cNvPr>
          <p:cNvPicPr>
            <a:picLocks noChangeAspect="1"/>
          </p:cNvPicPr>
          <p:nvPr userDrawn="1"/>
        </p:nvPicPr>
        <p:blipFill>
          <a:blip r:embed="rId3"/>
          <a:stretch>
            <a:fillRect/>
          </a:stretch>
        </p:blipFill>
        <p:spPr>
          <a:xfrm>
            <a:off x="11158616" y="5720867"/>
            <a:ext cx="698421" cy="778645"/>
          </a:xfrm>
          <a:prstGeom prst="rect">
            <a:avLst/>
          </a:prstGeom>
        </p:spPr>
      </p:pic>
    </p:spTree>
    <p:extLst>
      <p:ext uri="{BB962C8B-B14F-4D97-AF65-F5344CB8AC3E}">
        <p14:creationId xmlns:p14="http://schemas.microsoft.com/office/powerpoint/2010/main" val="1333897555"/>
      </p:ext>
    </p:extLst>
  </p:cSld>
  <p:clrMapOvr>
    <a:masterClrMapping/>
  </p:clrMapOvr>
  <p:extLst>
    <p:ext uri="{DCECCB84-F9BA-43D5-87BE-67443E8EF086}">
      <p15:sldGuideLst xmlns:p15="http://schemas.microsoft.com/office/powerpoint/2012/main">
        <p15:guide id="1" orient="horz" pos="1480" userDrawn="1">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Undersida">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8" name="Picture 7">
            <a:extLst>
              <a:ext uri="{FF2B5EF4-FFF2-40B4-BE49-F238E27FC236}">
                <a16:creationId xmlns:a16="http://schemas.microsoft.com/office/drawing/2014/main" id="{9295EA79-40FE-074B-9E28-70AD2B1ED4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306560" y="5425440"/>
            <a:ext cx="2880360" cy="1432560"/>
          </a:xfrm>
          <a:prstGeom prst="rect">
            <a:avLst/>
          </a:prstGeom>
        </p:spPr>
      </p:pic>
      <p:sp>
        <p:nvSpPr>
          <p:cNvPr id="12" name="Title 1">
            <a:extLst>
              <a:ext uri="{FF2B5EF4-FFF2-40B4-BE49-F238E27FC236}">
                <a16:creationId xmlns:a16="http://schemas.microsoft.com/office/drawing/2014/main" id="{1651F4AD-EA66-6745-8A59-EC1E613B90CB}"/>
              </a:ext>
            </a:extLst>
          </p:cNvPr>
          <p:cNvSpPr>
            <a:spLocks noGrp="1"/>
          </p:cNvSpPr>
          <p:nvPr>
            <p:ph type="ctrTitle" hasCustomPrompt="1"/>
          </p:nvPr>
        </p:nvSpPr>
        <p:spPr>
          <a:xfrm>
            <a:off x="766762" y="657225"/>
            <a:ext cx="9629567" cy="1037741"/>
          </a:xfrm>
        </p:spPr>
        <p:txBody>
          <a:bodyPr anchor="t">
            <a:normAutofit/>
          </a:bodyPr>
          <a:lstStyle>
            <a:lvl1pPr algn="l">
              <a:defRPr sz="4000" b="1" i="0">
                <a:solidFill>
                  <a:schemeClr val="tx2"/>
                </a:solidFill>
                <a:latin typeface="Montserrat" pitchFamily="2" charset="77"/>
              </a:defRPr>
            </a:lvl1pPr>
          </a:lstStyle>
          <a:p>
            <a:r>
              <a:rPr lang="en-US" dirty="0"/>
              <a:t>Rubrik </a:t>
            </a:r>
            <a:r>
              <a:rPr lang="en-US" dirty="0" err="1"/>
              <a:t>undersida</a:t>
            </a:r>
            <a:endParaRPr lang="en-AX" dirty="0"/>
          </a:p>
        </p:txBody>
      </p:sp>
      <p:sp>
        <p:nvSpPr>
          <p:cNvPr id="13" name="Content Placeholder 4">
            <a:extLst>
              <a:ext uri="{FF2B5EF4-FFF2-40B4-BE49-F238E27FC236}">
                <a16:creationId xmlns:a16="http://schemas.microsoft.com/office/drawing/2014/main" id="{A1C11277-560D-C646-BCB3-E4685AE81988}"/>
              </a:ext>
            </a:extLst>
          </p:cNvPr>
          <p:cNvSpPr>
            <a:spLocks noGrp="1"/>
          </p:cNvSpPr>
          <p:nvPr>
            <p:ph sz="quarter" idx="10"/>
          </p:nvPr>
        </p:nvSpPr>
        <p:spPr>
          <a:xfrm>
            <a:off x="766763" y="1695450"/>
            <a:ext cx="9629566"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sp>
        <p:nvSpPr>
          <p:cNvPr id="2" name="textruta 1">
            <a:extLst>
              <a:ext uri="{FF2B5EF4-FFF2-40B4-BE49-F238E27FC236}">
                <a16:creationId xmlns:a16="http://schemas.microsoft.com/office/drawing/2014/main" id="{C597856D-BE5B-448C-9515-524D989C1265}"/>
              </a:ext>
            </a:extLst>
          </p:cNvPr>
          <p:cNvSpPr txBox="1"/>
          <p:nvPr userDrawn="1"/>
        </p:nvSpPr>
        <p:spPr>
          <a:xfrm>
            <a:off x="10919791" y="6298513"/>
            <a:ext cx="1040296" cy="246221"/>
          </a:xfrm>
          <a:prstGeom prst="rect">
            <a:avLst/>
          </a:prstGeom>
          <a:noFill/>
        </p:spPr>
        <p:txBody>
          <a:bodyPr wrap="square" rtlCol="0">
            <a:spAutoFit/>
          </a:bodyPr>
          <a:lstStyle/>
          <a:p>
            <a:r>
              <a:rPr lang="sv-FI" sz="1000" dirty="0">
                <a:solidFill>
                  <a:schemeClr val="bg1"/>
                </a:solidFill>
                <a:latin typeface="Montserrat" panose="00000500000000000000" pitchFamily="2" charset="0"/>
              </a:rPr>
              <a:t>www.asub.ax</a:t>
            </a:r>
          </a:p>
        </p:txBody>
      </p:sp>
    </p:spTree>
    <p:extLst>
      <p:ext uri="{BB962C8B-B14F-4D97-AF65-F5344CB8AC3E}">
        <p14:creationId xmlns:p14="http://schemas.microsoft.com/office/powerpoint/2010/main" val="2447888452"/>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6562" userDrawn="1">
          <p15:clr>
            <a:srgbClr val="FBAE40"/>
          </p15:clr>
        </p15:guide>
        <p15:guide id="4" orient="horz" pos="408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Undersida">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8" name="Picture 7">
            <a:extLst>
              <a:ext uri="{FF2B5EF4-FFF2-40B4-BE49-F238E27FC236}">
                <a16:creationId xmlns:a16="http://schemas.microsoft.com/office/drawing/2014/main" id="{9295EA79-40FE-074B-9E28-70AD2B1ED4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306560" y="5425440"/>
            <a:ext cx="2880360" cy="1432560"/>
          </a:xfrm>
          <a:prstGeom prst="rect">
            <a:avLst/>
          </a:prstGeom>
        </p:spPr>
      </p:pic>
      <p:sp>
        <p:nvSpPr>
          <p:cNvPr id="12" name="Title 1">
            <a:extLst>
              <a:ext uri="{FF2B5EF4-FFF2-40B4-BE49-F238E27FC236}">
                <a16:creationId xmlns:a16="http://schemas.microsoft.com/office/drawing/2014/main" id="{1651F4AD-EA66-6745-8A59-EC1E613B90CB}"/>
              </a:ext>
            </a:extLst>
          </p:cNvPr>
          <p:cNvSpPr>
            <a:spLocks noGrp="1"/>
          </p:cNvSpPr>
          <p:nvPr>
            <p:ph type="ctrTitle" hasCustomPrompt="1"/>
          </p:nvPr>
        </p:nvSpPr>
        <p:spPr>
          <a:xfrm>
            <a:off x="766762" y="657225"/>
            <a:ext cx="9629567" cy="1037741"/>
          </a:xfrm>
        </p:spPr>
        <p:txBody>
          <a:bodyPr anchor="t">
            <a:normAutofit/>
          </a:bodyPr>
          <a:lstStyle>
            <a:lvl1pPr algn="l">
              <a:defRPr sz="4000" b="1" i="0">
                <a:solidFill>
                  <a:schemeClr val="tx2"/>
                </a:solidFill>
                <a:latin typeface="Montserrat" pitchFamily="2" charset="77"/>
              </a:defRPr>
            </a:lvl1pPr>
          </a:lstStyle>
          <a:p>
            <a:r>
              <a:rPr lang="en-US" dirty="0"/>
              <a:t>Rubrik </a:t>
            </a:r>
            <a:r>
              <a:rPr lang="en-US" dirty="0" err="1"/>
              <a:t>undersida</a:t>
            </a:r>
            <a:endParaRPr lang="en-AX" dirty="0"/>
          </a:p>
        </p:txBody>
      </p:sp>
      <p:sp>
        <p:nvSpPr>
          <p:cNvPr id="14" name="Content Placeholder 4">
            <a:extLst>
              <a:ext uri="{FF2B5EF4-FFF2-40B4-BE49-F238E27FC236}">
                <a16:creationId xmlns:a16="http://schemas.microsoft.com/office/drawing/2014/main" id="{4781E6D9-55E5-4CC3-9325-860957E52F90}"/>
              </a:ext>
            </a:extLst>
          </p:cNvPr>
          <p:cNvSpPr>
            <a:spLocks noGrp="1"/>
          </p:cNvSpPr>
          <p:nvPr>
            <p:ph sz="quarter" idx="10"/>
          </p:nvPr>
        </p:nvSpPr>
        <p:spPr>
          <a:xfrm>
            <a:off x="766763" y="1695450"/>
            <a:ext cx="4699759"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sp>
        <p:nvSpPr>
          <p:cNvPr id="15" name="Content Placeholder 4">
            <a:extLst>
              <a:ext uri="{FF2B5EF4-FFF2-40B4-BE49-F238E27FC236}">
                <a16:creationId xmlns:a16="http://schemas.microsoft.com/office/drawing/2014/main" id="{00264C41-8A26-4B95-9CA2-9900E86D0FE9}"/>
              </a:ext>
            </a:extLst>
          </p:cNvPr>
          <p:cNvSpPr>
            <a:spLocks noGrp="1"/>
          </p:cNvSpPr>
          <p:nvPr>
            <p:ph sz="quarter" idx="12"/>
          </p:nvPr>
        </p:nvSpPr>
        <p:spPr>
          <a:xfrm>
            <a:off x="5696571" y="1695450"/>
            <a:ext cx="4699759"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sp>
        <p:nvSpPr>
          <p:cNvPr id="13" name="textruta 12">
            <a:extLst>
              <a:ext uri="{FF2B5EF4-FFF2-40B4-BE49-F238E27FC236}">
                <a16:creationId xmlns:a16="http://schemas.microsoft.com/office/drawing/2014/main" id="{160135B6-1C8B-4613-8D25-A6FCAAFB3007}"/>
              </a:ext>
            </a:extLst>
          </p:cNvPr>
          <p:cNvSpPr txBox="1"/>
          <p:nvPr userDrawn="1"/>
        </p:nvSpPr>
        <p:spPr>
          <a:xfrm>
            <a:off x="10919791" y="6298513"/>
            <a:ext cx="1040296" cy="246221"/>
          </a:xfrm>
          <a:prstGeom prst="rect">
            <a:avLst/>
          </a:prstGeom>
          <a:noFill/>
        </p:spPr>
        <p:txBody>
          <a:bodyPr wrap="square" rtlCol="0">
            <a:spAutoFit/>
          </a:bodyPr>
          <a:lstStyle/>
          <a:p>
            <a:r>
              <a:rPr lang="sv-FI" sz="1000" dirty="0">
                <a:solidFill>
                  <a:schemeClr val="bg1"/>
                </a:solidFill>
                <a:latin typeface="Montserrat" panose="00000500000000000000" pitchFamily="2" charset="0"/>
              </a:rPr>
              <a:t>www.asub.ax</a:t>
            </a:r>
          </a:p>
        </p:txBody>
      </p:sp>
    </p:spTree>
    <p:extLst>
      <p:ext uri="{BB962C8B-B14F-4D97-AF65-F5344CB8AC3E}">
        <p14:creationId xmlns:p14="http://schemas.microsoft.com/office/powerpoint/2010/main" val="1382355008"/>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6562">
          <p15:clr>
            <a:srgbClr val="FBAE40"/>
          </p15:clr>
        </p15:guide>
        <p15:guide id="4" orient="horz" pos="408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Undersida">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7" name="Picture 6">
            <a:extLst>
              <a:ext uri="{FF2B5EF4-FFF2-40B4-BE49-F238E27FC236}">
                <a16:creationId xmlns:a16="http://schemas.microsoft.com/office/drawing/2014/main" id="{93906292-4A6D-7C4D-BBBD-4360FEFB236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306560" y="5425440"/>
            <a:ext cx="2890520" cy="1432560"/>
          </a:xfrm>
          <a:prstGeom prst="rect">
            <a:avLst/>
          </a:prstGeom>
        </p:spPr>
      </p:pic>
      <p:sp>
        <p:nvSpPr>
          <p:cNvPr id="12" name="Title 1">
            <a:extLst>
              <a:ext uri="{FF2B5EF4-FFF2-40B4-BE49-F238E27FC236}">
                <a16:creationId xmlns:a16="http://schemas.microsoft.com/office/drawing/2014/main" id="{A423C08A-749C-1C45-AA15-100F1EF70F95}"/>
              </a:ext>
            </a:extLst>
          </p:cNvPr>
          <p:cNvSpPr>
            <a:spLocks noGrp="1"/>
          </p:cNvSpPr>
          <p:nvPr>
            <p:ph type="ctrTitle" hasCustomPrompt="1"/>
          </p:nvPr>
        </p:nvSpPr>
        <p:spPr>
          <a:xfrm>
            <a:off x="766762" y="657225"/>
            <a:ext cx="9629567" cy="1037741"/>
          </a:xfrm>
        </p:spPr>
        <p:txBody>
          <a:bodyPr anchor="t">
            <a:normAutofit/>
          </a:bodyPr>
          <a:lstStyle>
            <a:lvl1pPr algn="l">
              <a:defRPr sz="4000" b="1" i="0">
                <a:solidFill>
                  <a:schemeClr val="tx2"/>
                </a:solidFill>
                <a:latin typeface="Montserrat" pitchFamily="2" charset="77"/>
              </a:defRPr>
            </a:lvl1pPr>
          </a:lstStyle>
          <a:p>
            <a:r>
              <a:rPr lang="en-US" dirty="0"/>
              <a:t>Rubrik </a:t>
            </a:r>
            <a:r>
              <a:rPr lang="en-US" dirty="0" err="1"/>
              <a:t>undersida</a:t>
            </a:r>
            <a:endParaRPr lang="en-AX" dirty="0"/>
          </a:p>
        </p:txBody>
      </p:sp>
      <p:sp>
        <p:nvSpPr>
          <p:cNvPr id="8" name="Content Placeholder 4">
            <a:extLst>
              <a:ext uri="{FF2B5EF4-FFF2-40B4-BE49-F238E27FC236}">
                <a16:creationId xmlns:a16="http://schemas.microsoft.com/office/drawing/2014/main" id="{1CE7B617-C340-4F8E-836D-7954F992C35E}"/>
              </a:ext>
            </a:extLst>
          </p:cNvPr>
          <p:cNvSpPr>
            <a:spLocks noGrp="1"/>
          </p:cNvSpPr>
          <p:nvPr>
            <p:ph sz="quarter" idx="10"/>
          </p:nvPr>
        </p:nvSpPr>
        <p:spPr>
          <a:xfrm>
            <a:off x="766763" y="1695450"/>
            <a:ext cx="9629566"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spTree>
    <p:extLst>
      <p:ext uri="{BB962C8B-B14F-4D97-AF65-F5344CB8AC3E}">
        <p14:creationId xmlns:p14="http://schemas.microsoft.com/office/powerpoint/2010/main" val="572986392"/>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Undersida">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7" name="Picture 6">
            <a:extLst>
              <a:ext uri="{FF2B5EF4-FFF2-40B4-BE49-F238E27FC236}">
                <a16:creationId xmlns:a16="http://schemas.microsoft.com/office/drawing/2014/main" id="{93906292-4A6D-7C4D-BBBD-4360FEFB236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306560" y="5425440"/>
            <a:ext cx="2890520" cy="1432560"/>
          </a:xfrm>
          <a:prstGeom prst="rect">
            <a:avLst/>
          </a:prstGeom>
        </p:spPr>
      </p:pic>
      <p:sp>
        <p:nvSpPr>
          <p:cNvPr id="12" name="Title 1">
            <a:extLst>
              <a:ext uri="{FF2B5EF4-FFF2-40B4-BE49-F238E27FC236}">
                <a16:creationId xmlns:a16="http://schemas.microsoft.com/office/drawing/2014/main" id="{A423C08A-749C-1C45-AA15-100F1EF70F95}"/>
              </a:ext>
            </a:extLst>
          </p:cNvPr>
          <p:cNvSpPr>
            <a:spLocks noGrp="1"/>
          </p:cNvSpPr>
          <p:nvPr>
            <p:ph type="ctrTitle" hasCustomPrompt="1"/>
          </p:nvPr>
        </p:nvSpPr>
        <p:spPr>
          <a:xfrm>
            <a:off x="766762" y="657225"/>
            <a:ext cx="9629567" cy="1037741"/>
          </a:xfrm>
        </p:spPr>
        <p:txBody>
          <a:bodyPr anchor="t">
            <a:normAutofit/>
          </a:bodyPr>
          <a:lstStyle>
            <a:lvl1pPr algn="l">
              <a:defRPr sz="4000" b="1" i="0">
                <a:solidFill>
                  <a:schemeClr val="tx2"/>
                </a:solidFill>
                <a:latin typeface="Montserrat" pitchFamily="2" charset="77"/>
              </a:defRPr>
            </a:lvl1pPr>
          </a:lstStyle>
          <a:p>
            <a:r>
              <a:rPr lang="en-US" dirty="0"/>
              <a:t>Rubrik </a:t>
            </a:r>
            <a:r>
              <a:rPr lang="en-US" dirty="0" err="1"/>
              <a:t>undersida</a:t>
            </a:r>
            <a:endParaRPr lang="en-AX" dirty="0"/>
          </a:p>
        </p:txBody>
      </p:sp>
      <p:sp>
        <p:nvSpPr>
          <p:cNvPr id="13" name="Content Placeholder 4">
            <a:extLst>
              <a:ext uri="{FF2B5EF4-FFF2-40B4-BE49-F238E27FC236}">
                <a16:creationId xmlns:a16="http://schemas.microsoft.com/office/drawing/2014/main" id="{80EF6B2D-F14F-1144-8F43-E62B05BD08C4}"/>
              </a:ext>
            </a:extLst>
          </p:cNvPr>
          <p:cNvSpPr>
            <a:spLocks noGrp="1"/>
          </p:cNvSpPr>
          <p:nvPr>
            <p:ph sz="quarter" idx="10"/>
          </p:nvPr>
        </p:nvSpPr>
        <p:spPr>
          <a:xfrm>
            <a:off x="766763" y="1695450"/>
            <a:ext cx="4699759"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sp>
        <p:nvSpPr>
          <p:cNvPr id="14" name="Content Placeholder 4">
            <a:extLst>
              <a:ext uri="{FF2B5EF4-FFF2-40B4-BE49-F238E27FC236}">
                <a16:creationId xmlns:a16="http://schemas.microsoft.com/office/drawing/2014/main" id="{38536A44-0B16-0343-8E56-266492852865}"/>
              </a:ext>
            </a:extLst>
          </p:cNvPr>
          <p:cNvSpPr>
            <a:spLocks noGrp="1"/>
          </p:cNvSpPr>
          <p:nvPr>
            <p:ph sz="quarter" idx="11"/>
          </p:nvPr>
        </p:nvSpPr>
        <p:spPr>
          <a:xfrm>
            <a:off x="5696571" y="1695450"/>
            <a:ext cx="4699759"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spTree>
    <p:extLst>
      <p:ext uri="{BB962C8B-B14F-4D97-AF65-F5344CB8AC3E}">
        <p14:creationId xmlns:p14="http://schemas.microsoft.com/office/powerpoint/2010/main" val="3249912383"/>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lutsida">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95F6743-D2EA-4F48-8E3B-A6A26A0F17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31280" y="3997960"/>
            <a:ext cx="5760720" cy="2860040"/>
          </a:xfrm>
          <a:prstGeom prst="rect">
            <a:avLst/>
          </a:prstGeom>
        </p:spPr>
      </p:pic>
      <p:pic>
        <p:nvPicPr>
          <p:cNvPr id="15" name="Picture 14">
            <a:extLst>
              <a:ext uri="{FF2B5EF4-FFF2-40B4-BE49-F238E27FC236}">
                <a16:creationId xmlns:a16="http://schemas.microsoft.com/office/drawing/2014/main" id="{F5B5EDC3-8C41-B443-B24E-CDF0E1C7FEF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1158617" y="5723119"/>
            <a:ext cx="687600" cy="766581"/>
          </a:xfrm>
          <a:prstGeom prst="rect">
            <a:avLst/>
          </a:prstGeom>
        </p:spPr>
      </p:pic>
      <p:sp>
        <p:nvSpPr>
          <p:cNvPr id="12" name="Subtitle 2">
            <a:extLst>
              <a:ext uri="{FF2B5EF4-FFF2-40B4-BE49-F238E27FC236}">
                <a16:creationId xmlns:a16="http://schemas.microsoft.com/office/drawing/2014/main" id="{B19DEB1E-50E2-4E94-B944-5B8C7C76B174}"/>
              </a:ext>
            </a:extLst>
          </p:cNvPr>
          <p:cNvSpPr>
            <a:spLocks noGrp="1"/>
          </p:cNvSpPr>
          <p:nvPr>
            <p:ph type="subTitle" idx="1" hasCustomPrompt="1"/>
          </p:nvPr>
        </p:nvSpPr>
        <p:spPr>
          <a:xfrm>
            <a:off x="766763" y="3139718"/>
            <a:ext cx="9144000" cy="657225"/>
          </a:xfrm>
        </p:spPr>
        <p:txBody>
          <a:bodyPr anchor="ctr">
            <a:normAutofit/>
          </a:bodyPr>
          <a:lstStyle>
            <a:lvl1pPr marL="0" indent="0" algn="l">
              <a:buNone/>
              <a:defRPr sz="2000" b="0" i="0">
                <a:solidFill>
                  <a:schemeClr val="tx2"/>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Ditt</a:t>
            </a:r>
            <a:r>
              <a:rPr lang="en-US" dirty="0"/>
              <a:t> </a:t>
            </a:r>
            <a:r>
              <a:rPr lang="en-US" dirty="0" err="1"/>
              <a:t>namn</a:t>
            </a:r>
            <a:r>
              <a:rPr lang="en-US" dirty="0"/>
              <a:t> </a:t>
            </a:r>
            <a:r>
              <a:rPr lang="en-US" dirty="0" err="1"/>
              <a:t>här</a:t>
            </a:r>
            <a:endParaRPr lang="en-AX" dirty="0"/>
          </a:p>
        </p:txBody>
      </p:sp>
      <p:sp>
        <p:nvSpPr>
          <p:cNvPr id="14" name="textruta 13">
            <a:extLst>
              <a:ext uri="{FF2B5EF4-FFF2-40B4-BE49-F238E27FC236}">
                <a16:creationId xmlns:a16="http://schemas.microsoft.com/office/drawing/2014/main" id="{73CC91DD-E9D7-4EFE-BF37-D84289276CCF}"/>
              </a:ext>
            </a:extLst>
          </p:cNvPr>
          <p:cNvSpPr txBox="1"/>
          <p:nvPr userDrawn="1"/>
        </p:nvSpPr>
        <p:spPr>
          <a:xfrm>
            <a:off x="757238" y="3796943"/>
            <a:ext cx="9144000" cy="338554"/>
          </a:xfrm>
          <a:prstGeom prst="rect">
            <a:avLst/>
          </a:prstGeom>
          <a:noFill/>
        </p:spPr>
        <p:txBody>
          <a:bodyPr wrap="square" rtlCol="0">
            <a:spAutoFit/>
          </a:bodyPr>
          <a:lstStyle/>
          <a:p>
            <a:r>
              <a:rPr lang="sv-FI" sz="1600" dirty="0">
                <a:solidFill>
                  <a:schemeClr val="tx2"/>
                </a:solidFill>
                <a:latin typeface="Montserrat" panose="00000500000000000000" pitchFamily="2" charset="0"/>
              </a:rPr>
              <a:t>www.asub.ax</a:t>
            </a:r>
          </a:p>
        </p:txBody>
      </p:sp>
      <p:sp>
        <p:nvSpPr>
          <p:cNvPr id="16" name="textruta 15">
            <a:extLst>
              <a:ext uri="{FF2B5EF4-FFF2-40B4-BE49-F238E27FC236}">
                <a16:creationId xmlns:a16="http://schemas.microsoft.com/office/drawing/2014/main" id="{0A90BECF-BB16-449A-A031-014802B047C9}"/>
              </a:ext>
            </a:extLst>
          </p:cNvPr>
          <p:cNvSpPr txBox="1"/>
          <p:nvPr userDrawn="1"/>
        </p:nvSpPr>
        <p:spPr>
          <a:xfrm>
            <a:off x="757238" y="2431832"/>
            <a:ext cx="9144000" cy="707886"/>
          </a:xfrm>
          <a:prstGeom prst="rect">
            <a:avLst/>
          </a:prstGeom>
          <a:noFill/>
        </p:spPr>
        <p:txBody>
          <a:bodyPr wrap="square" rtlCol="0">
            <a:spAutoFit/>
          </a:bodyPr>
          <a:lstStyle/>
          <a:p>
            <a:r>
              <a:rPr kumimoji="0" lang="en-US" sz="4000" b="1" i="0" u="none" strike="noStrike" kern="1200" cap="none" spc="0" normalizeH="0" baseline="0" noProof="0" dirty="0">
                <a:ln>
                  <a:noFill/>
                </a:ln>
                <a:solidFill>
                  <a:srgbClr val="034EA2"/>
                </a:solidFill>
                <a:effectLst/>
                <a:uLnTx/>
                <a:uFillTx/>
                <a:latin typeface="Montserrat" panose="00000500000000000000" pitchFamily="2" charset="0"/>
                <a:ea typeface="+mj-ea"/>
                <a:cs typeface="+mj-cs"/>
              </a:rPr>
              <a:t>Tack </a:t>
            </a:r>
            <a:r>
              <a:rPr kumimoji="0" lang="en-US" sz="4000" b="1" i="0" u="none" strike="noStrike" kern="1200" cap="none" spc="0" normalizeH="0" baseline="0" noProof="0" dirty="0" err="1">
                <a:ln>
                  <a:noFill/>
                </a:ln>
                <a:solidFill>
                  <a:srgbClr val="034EA2"/>
                </a:solidFill>
                <a:effectLst/>
                <a:uLnTx/>
                <a:uFillTx/>
                <a:latin typeface="Montserrat" panose="00000500000000000000" pitchFamily="2" charset="0"/>
                <a:ea typeface="+mj-ea"/>
                <a:cs typeface="+mj-cs"/>
              </a:rPr>
              <a:t>för</a:t>
            </a:r>
            <a:r>
              <a:rPr kumimoji="0" lang="en-US" sz="4000" b="1" i="0" u="none" strike="noStrike" kern="1200" cap="none" spc="0" normalizeH="0" baseline="0" noProof="0" dirty="0">
                <a:ln>
                  <a:noFill/>
                </a:ln>
                <a:solidFill>
                  <a:srgbClr val="034EA2"/>
                </a:solidFill>
                <a:effectLst/>
                <a:uLnTx/>
                <a:uFillTx/>
                <a:latin typeface="Montserrat" panose="00000500000000000000" pitchFamily="2" charset="0"/>
                <a:ea typeface="+mj-ea"/>
                <a:cs typeface="+mj-cs"/>
              </a:rPr>
              <a:t> </a:t>
            </a:r>
            <a:r>
              <a:rPr kumimoji="0" lang="en-US" sz="4000" b="1" i="0" u="none" strike="noStrike" kern="1200" cap="none" spc="0" normalizeH="0" baseline="0" noProof="0" dirty="0" err="1">
                <a:ln>
                  <a:noFill/>
                </a:ln>
                <a:solidFill>
                  <a:srgbClr val="034EA2"/>
                </a:solidFill>
                <a:effectLst/>
                <a:uLnTx/>
                <a:uFillTx/>
                <a:latin typeface="Montserrat" panose="00000500000000000000" pitchFamily="2" charset="0"/>
                <a:ea typeface="+mj-ea"/>
                <a:cs typeface="+mj-cs"/>
              </a:rPr>
              <a:t>visat</a:t>
            </a:r>
            <a:r>
              <a:rPr kumimoji="0" lang="en-US" sz="4000" b="1" i="0" u="none" strike="noStrike" kern="1200" cap="none" spc="0" normalizeH="0" baseline="0" noProof="0" dirty="0">
                <a:ln>
                  <a:noFill/>
                </a:ln>
                <a:solidFill>
                  <a:srgbClr val="034EA2"/>
                </a:solidFill>
                <a:effectLst/>
                <a:uLnTx/>
                <a:uFillTx/>
                <a:latin typeface="Montserrat" panose="00000500000000000000" pitchFamily="2" charset="0"/>
                <a:ea typeface="+mj-ea"/>
                <a:cs typeface="+mj-cs"/>
              </a:rPr>
              <a:t> </a:t>
            </a:r>
            <a:r>
              <a:rPr kumimoji="0" lang="en-US" sz="4000" b="1" i="0" u="none" strike="noStrike" kern="1200" cap="none" spc="0" normalizeH="0" baseline="0" noProof="0" dirty="0" err="1">
                <a:ln>
                  <a:noFill/>
                </a:ln>
                <a:solidFill>
                  <a:srgbClr val="034EA2"/>
                </a:solidFill>
                <a:effectLst/>
                <a:uLnTx/>
                <a:uFillTx/>
                <a:latin typeface="Montserrat" panose="00000500000000000000" pitchFamily="2" charset="0"/>
                <a:ea typeface="+mj-ea"/>
                <a:cs typeface="+mj-cs"/>
              </a:rPr>
              <a:t>intresse</a:t>
            </a:r>
            <a:r>
              <a:rPr kumimoji="0" lang="en-US" sz="4000" b="1" i="0" u="none" strike="noStrike" kern="1200" cap="none" spc="0" normalizeH="0" baseline="0" noProof="0" dirty="0">
                <a:ln>
                  <a:noFill/>
                </a:ln>
                <a:solidFill>
                  <a:srgbClr val="034EA2"/>
                </a:solidFill>
                <a:effectLst/>
                <a:uLnTx/>
                <a:uFillTx/>
                <a:latin typeface="Montserrat" panose="00000500000000000000" pitchFamily="2" charset="0"/>
                <a:ea typeface="+mj-ea"/>
                <a:cs typeface="+mj-cs"/>
              </a:rPr>
              <a:t>!</a:t>
            </a:r>
            <a:endParaRPr lang="sv-FI" dirty="0"/>
          </a:p>
        </p:txBody>
      </p:sp>
    </p:spTree>
    <p:extLst>
      <p:ext uri="{BB962C8B-B14F-4D97-AF65-F5344CB8AC3E}">
        <p14:creationId xmlns:p14="http://schemas.microsoft.com/office/powerpoint/2010/main" val="3066208577"/>
      </p:ext>
    </p:extLst>
  </p:cSld>
  <p:clrMapOvr>
    <a:masterClrMapping/>
  </p:clrMapOvr>
  <p:extLst>
    <p:ext uri="{DCECCB84-F9BA-43D5-87BE-67443E8EF086}">
      <p15:sldGuideLst xmlns:p15="http://schemas.microsoft.com/office/powerpoint/2012/main">
        <p15:guide id="1" orient="horz" pos="2523" userDrawn="1">
          <p15:clr>
            <a:srgbClr val="FBAE40"/>
          </p15:clr>
        </p15:guide>
        <p15:guide id="2" pos="529" userDrawn="1">
          <p15:clr>
            <a:srgbClr val="FBAE40"/>
          </p15:clr>
        </p15:guide>
        <p15:guide id="3" pos="7469">
          <p15:clr>
            <a:srgbClr val="FBAE40"/>
          </p15:clr>
        </p15:guide>
        <p15:guide id="4" orient="horz" pos="408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lutsida">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95F6743-D2EA-4F48-8E3B-A6A26A0F17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31280" y="3997960"/>
            <a:ext cx="5760720" cy="2860040"/>
          </a:xfrm>
          <a:prstGeom prst="rect">
            <a:avLst/>
          </a:prstGeom>
        </p:spPr>
      </p:pic>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sp>
        <p:nvSpPr>
          <p:cNvPr id="8" name="textruta 7">
            <a:extLst>
              <a:ext uri="{FF2B5EF4-FFF2-40B4-BE49-F238E27FC236}">
                <a16:creationId xmlns:a16="http://schemas.microsoft.com/office/drawing/2014/main" id="{15B0DF21-8E2E-4C7F-9E18-9EFB6DFFABDD}"/>
              </a:ext>
            </a:extLst>
          </p:cNvPr>
          <p:cNvSpPr txBox="1"/>
          <p:nvPr userDrawn="1"/>
        </p:nvSpPr>
        <p:spPr>
          <a:xfrm>
            <a:off x="757238" y="3796943"/>
            <a:ext cx="9144000" cy="338554"/>
          </a:xfrm>
          <a:prstGeom prst="rect">
            <a:avLst/>
          </a:prstGeom>
          <a:noFill/>
        </p:spPr>
        <p:txBody>
          <a:bodyPr wrap="square" rtlCol="0">
            <a:spAutoFit/>
          </a:bodyPr>
          <a:lstStyle/>
          <a:p>
            <a:r>
              <a:rPr lang="sv-FI" sz="1600" dirty="0">
                <a:solidFill>
                  <a:schemeClr val="tx2"/>
                </a:solidFill>
                <a:latin typeface="Montserrat" panose="00000500000000000000" pitchFamily="2" charset="0"/>
              </a:rPr>
              <a:t>www.asub.ax</a:t>
            </a:r>
          </a:p>
        </p:txBody>
      </p:sp>
      <p:sp>
        <p:nvSpPr>
          <p:cNvPr id="11" name="textruta 10">
            <a:extLst>
              <a:ext uri="{FF2B5EF4-FFF2-40B4-BE49-F238E27FC236}">
                <a16:creationId xmlns:a16="http://schemas.microsoft.com/office/drawing/2014/main" id="{C635D2F5-594C-4516-8E42-B4FE1BEFC41F}"/>
              </a:ext>
            </a:extLst>
          </p:cNvPr>
          <p:cNvSpPr txBox="1"/>
          <p:nvPr userDrawn="1"/>
        </p:nvSpPr>
        <p:spPr>
          <a:xfrm>
            <a:off x="757238" y="2431832"/>
            <a:ext cx="9144000" cy="707886"/>
          </a:xfrm>
          <a:prstGeom prst="rect">
            <a:avLst/>
          </a:prstGeom>
          <a:noFill/>
        </p:spPr>
        <p:txBody>
          <a:bodyPr wrap="square" rtlCol="0">
            <a:spAutoFit/>
          </a:bodyPr>
          <a:lstStyle/>
          <a:p>
            <a:r>
              <a:rPr kumimoji="0" lang="en-US" sz="4000" b="1" i="0" u="none" strike="noStrike" kern="1200" cap="none" spc="0" normalizeH="0" baseline="0" noProof="0" dirty="0">
                <a:ln>
                  <a:noFill/>
                </a:ln>
                <a:solidFill>
                  <a:srgbClr val="034EA2"/>
                </a:solidFill>
                <a:effectLst/>
                <a:uLnTx/>
                <a:uFillTx/>
                <a:latin typeface="Montserrat" panose="00000500000000000000" pitchFamily="2" charset="0"/>
                <a:ea typeface="+mj-ea"/>
                <a:cs typeface="+mj-cs"/>
              </a:rPr>
              <a:t>Tack </a:t>
            </a:r>
            <a:r>
              <a:rPr kumimoji="0" lang="en-US" sz="4000" b="1" i="0" u="none" strike="noStrike" kern="1200" cap="none" spc="0" normalizeH="0" baseline="0" noProof="0" dirty="0" err="1">
                <a:ln>
                  <a:noFill/>
                </a:ln>
                <a:solidFill>
                  <a:srgbClr val="034EA2"/>
                </a:solidFill>
                <a:effectLst/>
                <a:uLnTx/>
                <a:uFillTx/>
                <a:latin typeface="Montserrat" panose="00000500000000000000" pitchFamily="2" charset="0"/>
                <a:ea typeface="+mj-ea"/>
                <a:cs typeface="+mj-cs"/>
              </a:rPr>
              <a:t>för</a:t>
            </a:r>
            <a:r>
              <a:rPr kumimoji="0" lang="en-US" sz="4000" b="1" i="0" u="none" strike="noStrike" kern="1200" cap="none" spc="0" normalizeH="0" baseline="0" noProof="0" dirty="0">
                <a:ln>
                  <a:noFill/>
                </a:ln>
                <a:solidFill>
                  <a:srgbClr val="034EA2"/>
                </a:solidFill>
                <a:effectLst/>
                <a:uLnTx/>
                <a:uFillTx/>
                <a:latin typeface="Montserrat" panose="00000500000000000000" pitchFamily="2" charset="0"/>
                <a:ea typeface="+mj-ea"/>
                <a:cs typeface="+mj-cs"/>
              </a:rPr>
              <a:t> </a:t>
            </a:r>
            <a:r>
              <a:rPr kumimoji="0" lang="en-US" sz="4000" b="1" i="0" u="none" strike="noStrike" kern="1200" cap="none" spc="0" normalizeH="0" baseline="0" noProof="0" dirty="0" err="1">
                <a:ln>
                  <a:noFill/>
                </a:ln>
                <a:solidFill>
                  <a:srgbClr val="034EA2"/>
                </a:solidFill>
                <a:effectLst/>
                <a:uLnTx/>
                <a:uFillTx/>
                <a:latin typeface="Montserrat" panose="00000500000000000000" pitchFamily="2" charset="0"/>
                <a:ea typeface="+mj-ea"/>
                <a:cs typeface="+mj-cs"/>
              </a:rPr>
              <a:t>visat</a:t>
            </a:r>
            <a:r>
              <a:rPr kumimoji="0" lang="en-US" sz="4000" b="1" i="0" u="none" strike="noStrike" kern="1200" cap="none" spc="0" normalizeH="0" baseline="0" noProof="0" dirty="0">
                <a:ln>
                  <a:noFill/>
                </a:ln>
                <a:solidFill>
                  <a:srgbClr val="034EA2"/>
                </a:solidFill>
                <a:effectLst/>
                <a:uLnTx/>
                <a:uFillTx/>
                <a:latin typeface="Montserrat" panose="00000500000000000000" pitchFamily="2" charset="0"/>
                <a:ea typeface="+mj-ea"/>
                <a:cs typeface="+mj-cs"/>
              </a:rPr>
              <a:t> </a:t>
            </a:r>
            <a:r>
              <a:rPr kumimoji="0" lang="en-US" sz="4000" b="1" i="0" u="none" strike="noStrike" kern="1200" cap="none" spc="0" normalizeH="0" baseline="0" noProof="0" dirty="0" err="1">
                <a:ln>
                  <a:noFill/>
                </a:ln>
                <a:solidFill>
                  <a:srgbClr val="034EA2"/>
                </a:solidFill>
                <a:effectLst/>
                <a:uLnTx/>
                <a:uFillTx/>
                <a:latin typeface="Montserrat" panose="00000500000000000000" pitchFamily="2" charset="0"/>
                <a:ea typeface="+mj-ea"/>
                <a:cs typeface="+mj-cs"/>
              </a:rPr>
              <a:t>intresse</a:t>
            </a:r>
            <a:r>
              <a:rPr kumimoji="0" lang="en-US" sz="4000" b="1" i="0" u="none" strike="noStrike" kern="1200" cap="none" spc="0" normalizeH="0" baseline="0" noProof="0" dirty="0">
                <a:ln>
                  <a:noFill/>
                </a:ln>
                <a:solidFill>
                  <a:srgbClr val="034EA2"/>
                </a:solidFill>
                <a:effectLst/>
                <a:uLnTx/>
                <a:uFillTx/>
                <a:latin typeface="Montserrat" panose="00000500000000000000" pitchFamily="2" charset="0"/>
                <a:ea typeface="+mj-ea"/>
                <a:cs typeface="+mj-cs"/>
              </a:rPr>
              <a:t>!</a:t>
            </a:r>
            <a:endParaRPr lang="sv-FI" dirty="0"/>
          </a:p>
        </p:txBody>
      </p:sp>
      <p:sp>
        <p:nvSpPr>
          <p:cNvPr id="14" name="Subtitle 2">
            <a:extLst>
              <a:ext uri="{FF2B5EF4-FFF2-40B4-BE49-F238E27FC236}">
                <a16:creationId xmlns:a16="http://schemas.microsoft.com/office/drawing/2014/main" id="{1AF6553C-2F2D-45BA-B495-A42191544CAE}"/>
              </a:ext>
            </a:extLst>
          </p:cNvPr>
          <p:cNvSpPr>
            <a:spLocks noGrp="1"/>
          </p:cNvSpPr>
          <p:nvPr>
            <p:ph type="subTitle" idx="1" hasCustomPrompt="1"/>
          </p:nvPr>
        </p:nvSpPr>
        <p:spPr>
          <a:xfrm>
            <a:off x="766763" y="3139718"/>
            <a:ext cx="9144000" cy="657225"/>
          </a:xfrm>
        </p:spPr>
        <p:txBody>
          <a:bodyPr anchor="ctr">
            <a:normAutofit/>
          </a:bodyPr>
          <a:lstStyle>
            <a:lvl1pPr marL="0" indent="0" algn="l">
              <a:buNone/>
              <a:defRPr sz="2000" b="0" i="0">
                <a:solidFill>
                  <a:schemeClr val="tx2"/>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Ditt</a:t>
            </a:r>
            <a:r>
              <a:rPr lang="en-US" dirty="0"/>
              <a:t> </a:t>
            </a:r>
            <a:r>
              <a:rPr lang="en-US" dirty="0" err="1"/>
              <a:t>namn</a:t>
            </a:r>
            <a:r>
              <a:rPr lang="en-US" dirty="0"/>
              <a:t> </a:t>
            </a:r>
            <a:r>
              <a:rPr lang="en-US" dirty="0" err="1"/>
              <a:t>här</a:t>
            </a:r>
            <a:endParaRPr lang="en-AX" dirty="0"/>
          </a:p>
        </p:txBody>
      </p:sp>
    </p:spTree>
    <p:extLst>
      <p:ext uri="{BB962C8B-B14F-4D97-AF65-F5344CB8AC3E}">
        <p14:creationId xmlns:p14="http://schemas.microsoft.com/office/powerpoint/2010/main" val="2073069046"/>
      </p:ext>
    </p:extLst>
  </p:cSld>
  <p:clrMapOvr>
    <a:masterClrMapping/>
  </p:clrMapOvr>
  <p:extLst>
    <p:ext uri="{DCECCB84-F9BA-43D5-87BE-67443E8EF086}">
      <p15:sldGuideLst xmlns:p15="http://schemas.microsoft.com/office/powerpoint/2012/main">
        <p15:guide id="1" orient="horz" pos="1321" userDrawn="1">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D702B-73CB-DB4E-8402-917AF2522E66}"/>
              </a:ext>
            </a:extLst>
          </p:cNvPr>
          <p:cNvSpPr>
            <a:spLocks noGrp="1"/>
          </p:cNvSpPr>
          <p:nvPr>
            <p:ph type="ctrTitle" hasCustomPrompt="1"/>
          </p:nvPr>
        </p:nvSpPr>
        <p:spPr>
          <a:xfrm>
            <a:off x="766763" y="2361341"/>
            <a:ext cx="9144000" cy="1037741"/>
          </a:xfrm>
        </p:spPr>
        <p:txBody>
          <a:bodyPr anchor="t">
            <a:normAutofit/>
          </a:bodyPr>
          <a:lstStyle>
            <a:lvl1pPr algn="l">
              <a:defRPr sz="4000" b="1" i="0">
                <a:solidFill>
                  <a:schemeClr val="bg1"/>
                </a:solidFill>
                <a:latin typeface="Montserrat" pitchFamily="2" charset="77"/>
              </a:defRPr>
            </a:lvl1pPr>
          </a:lstStyle>
          <a:p>
            <a:r>
              <a:rPr lang="en-US" dirty="0"/>
              <a:t>Rubrik </a:t>
            </a:r>
            <a:r>
              <a:rPr lang="en-US" dirty="0" err="1"/>
              <a:t>startsida</a:t>
            </a:r>
            <a:endParaRPr lang="en-AX" dirty="0"/>
          </a:p>
        </p:txBody>
      </p:sp>
      <p:sp>
        <p:nvSpPr>
          <p:cNvPr id="3" name="Subtitle 2">
            <a:extLst>
              <a:ext uri="{FF2B5EF4-FFF2-40B4-BE49-F238E27FC236}">
                <a16:creationId xmlns:a16="http://schemas.microsoft.com/office/drawing/2014/main" id="{416CCA25-854D-5341-971A-A96337B58832}"/>
              </a:ext>
            </a:extLst>
          </p:cNvPr>
          <p:cNvSpPr>
            <a:spLocks noGrp="1"/>
          </p:cNvSpPr>
          <p:nvPr>
            <p:ph type="subTitle" idx="1" hasCustomPrompt="1"/>
          </p:nvPr>
        </p:nvSpPr>
        <p:spPr>
          <a:xfrm>
            <a:off x="766763" y="3399082"/>
            <a:ext cx="9144000" cy="657225"/>
          </a:xfrm>
        </p:spPr>
        <p:txBody>
          <a:bodyPr anchor="t"/>
          <a:lstStyle>
            <a:lvl1pPr marL="0" indent="0" algn="l">
              <a:buNone/>
              <a:defRPr sz="2400" b="0" i="0">
                <a:solidFill>
                  <a:schemeClr val="bg1"/>
                </a:solidFill>
                <a:latin typeface="Montserrat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Underrubrik</a:t>
            </a:r>
            <a:endParaRPr lang="en-AX" dirty="0"/>
          </a:p>
        </p:txBody>
      </p:sp>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sp>
        <p:nvSpPr>
          <p:cNvPr id="12" name="Text Placeholder 11">
            <a:extLst>
              <a:ext uri="{FF2B5EF4-FFF2-40B4-BE49-F238E27FC236}">
                <a16:creationId xmlns:a16="http://schemas.microsoft.com/office/drawing/2014/main" id="{A77AC4AC-E66B-AA48-8280-0947E3AD7A36}"/>
              </a:ext>
            </a:extLst>
          </p:cNvPr>
          <p:cNvSpPr>
            <a:spLocks noGrp="1"/>
          </p:cNvSpPr>
          <p:nvPr>
            <p:ph type="body" sz="quarter" idx="13" hasCustomPrompt="1"/>
          </p:nvPr>
        </p:nvSpPr>
        <p:spPr>
          <a:xfrm>
            <a:off x="766763" y="4056307"/>
            <a:ext cx="9144000" cy="385762"/>
          </a:xfrm>
        </p:spPr>
        <p:txBody>
          <a:bodyPr>
            <a:normAutofit/>
          </a:bodyPr>
          <a:lstStyle>
            <a:lvl1pPr marL="0" indent="0" algn="l">
              <a:buNone/>
              <a:defRPr sz="1400" b="0" i="0">
                <a:solidFill>
                  <a:schemeClr val="bg1"/>
                </a:solidFill>
                <a:latin typeface="Montserrat" pitchFamily="2" charset="77"/>
              </a:defRPr>
            </a:lvl1pPr>
          </a:lstStyle>
          <a:p>
            <a:pPr lvl="0"/>
            <a:r>
              <a:rPr lang="en-US" dirty="0"/>
              <a:t>NAMN OCH DATUM</a:t>
            </a:r>
          </a:p>
        </p:txBody>
      </p:sp>
      <p:pic>
        <p:nvPicPr>
          <p:cNvPr id="14" name="Picture 13">
            <a:extLst>
              <a:ext uri="{FF2B5EF4-FFF2-40B4-BE49-F238E27FC236}">
                <a16:creationId xmlns:a16="http://schemas.microsoft.com/office/drawing/2014/main" id="{522D9520-C20B-B942-B273-861ED5C4D6C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31280" y="3997960"/>
            <a:ext cx="5760720" cy="2860040"/>
          </a:xfrm>
          <a:prstGeom prst="rect">
            <a:avLst/>
          </a:prstGeom>
        </p:spPr>
      </p:pic>
    </p:spTree>
    <p:extLst>
      <p:ext uri="{BB962C8B-B14F-4D97-AF65-F5344CB8AC3E}">
        <p14:creationId xmlns:p14="http://schemas.microsoft.com/office/powerpoint/2010/main" val="739505658"/>
      </p:ext>
    </p:extLst>
  </p:cSld>
  <p:clrMapOvr>
    <a:masterClrMapping/>
  </p:clrMapOvr>
  <p:extLst>
    <p:ext uri="{DCECCB84-F9BA-43D5-87BE-67443E8EF086}">
      <p15:sldGuideLst xmlns:p15="http://schemas.microsoft.com/office/powerpoint/2012/main">
        <p15:guide id="1" orient="horz" pos="1480" userDrawn="1">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Mellansida">
    <p:bg>
      <p:bgPr>
        <a:solidFill>
          <a:schemeClr val="accent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11" name="Picture 10">
            <a:extLst>
              <a:ext uri="{FF2B5EF4-FFF2-40B4-BE49-F238E27FC236}">
                <a16:creationId xmlns:a16="http://schemas.microsoft.com/office/drawing/2014/main" id="{1A1207FA-DB4E-334D-AE2D-726D80EAE13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21120" y="3997960"/>
            <a:ext cx="5770880" cy="2865120"/>
          </a:xfrm>
          <a:prstGeom prst="rect">
            <a:avLst/>
          </a:prstGeom>
        </p:spPr>
      </p:pic>
      <p:sp>
        <p:nvSpPr>
          <p:cNvPr id="8" name="Title 1">
            <a:extLst>
              <a:ext uri="{FF2B5EF4-FFF2-40B4-BE49-F238E27FC236}">
                <a16:creationId xmlns:a16="http://schemas.microsoft.com/office/drawing/2014/main" id="{F3BEBA71-0792-4C87-B273-01CD4C80D8EB}"/>
              </a:ext>
            </a:extLst>
          </p:cNvPr>
          <p:cNvSpPr>
            <a:spLocks noGrp="1"/>
          </p:cNvSpPr>
          <p:nvPr>
            <p:ph type="ctrTitle" hasCustomPrompt="1"/>
          </p:nvPr>
        </p:nvSpPr>
        <p:spPr>
          <a:xfrm>
            <a:off x="766763" y="2348865"/>
            <a:ext cx="9144000" cy="1037741"/>
          </a:xfrm>
        </p:spPr>
        <p:txBody>
          <a:bodyPr anchor="t">
            <a:normAutofit/>
          </a:bodyPr>
          <a:lstStyle>
            <a:lvl1pPr algn="l">
              <a:defRPr sz="4000" b="1" i="0">
                <a:solidFill>
                  <a:schemeClr val="bg1"/>
                </a:solidFill>
                <a:latin typeface="Montserrat" pitchFamily="2" charset="77"/>
              </a:defRPr>
            </a:lvl1pPr>
          </a:lstStyle>
          <a:p>
            <a:r>
              <a:rPr lang="en-US" dirty="0"/>
              <a:t>Rubrik </a:t>
            </a:r>
            <a:r>
              <a:rPr lang="en-US" dirty="0" err="1"/>
              <a:t>mellansida</a:t>
            </a:r>
            <a:endParaRPr lang="en-AX" dirty="0"/>
          </a:p>
        </p:txBody>
      </p:sp>
      <p:sp>
        <p:nvSpPr>
          <p:cNvPr id="10" name="Platshållare för text 3">
            <a:extLst>
              <a:ext uri="{FF2B5EF4-FFF2-40B4-BE49-F238E27FC236}">
                <a16:creationId xmlns:a16="http://schemas.microsoft.com/office/drawing/2014/main" id="{8D8FF3D5-B113-4928-8A85-CAB54F3692C9}"/>
              </a:ext>
            </a:extLst>
          </p:cNvPr>
          <p:cNvSpPr>
            <a:spLocks noGrp="1"/>
          </p:cNvSpPr>
          <p:nvPr>
            <p:ph type="body" sz="quarter" idx="11" hasCustomPrompt="1"/>
          </p:nvPr>
        </p:nvSpPr>
        <p:spPr>
          <a:xfrm>
            <a:off x="766763" y="3410712"/>
            <a:ext cx="7078662" cy="1038225"/>
          </a:xfrm>
        </p:spPr>
        <p:txBody>
          <a:bodyPr>
            <a:normAutofit/>
          </a:bodyPr>
          <a:lstStyle>
            <a:lvl1pPr marL="0" indent="0">
              <a:buNone/>
              <a:defRPr sz="2400">
                <a:solidFill>
                  <a:schemeClr val="bg1"/>
                </a:solidFill>
                <a:latin typeface="Montserrat Medium" panose="020B0604020202020204" charset="0"/>
              </a:defRPr>
            </a:lvl1pPr>
          </a:lstStyle>
          <a:p>
            <a:pPr lvl="0"/>
            <a:r>
              <a:rPr lang="sv-SE" dirty="0"/>
              <a:t>Underrubrik</a:t>
            </a:r>
          </a:p>
        </p:txBody>
      </p:sp>
    </p:spTree>
    <p:extLst>
      <p:ext uri="{BB962C8B-B14F-4D97-AF65-F5344CB8AC3E}">
        <p14:creationId xmlns:p14="http://schemas.microsoft.com/office/powerpoint/2010/main" val="4245319643"/>
      </p:ext>
    </p:extLst>
  </p:cSld>
  <p:clrMapOvr>
    <a:masterClrMapping/>
  </p:clrMapOvr>
  <p:extLst>
    <p:ext uri="{DCECCB84-F9BA-43D5-87BE-67443E8EF086}">
      <p15:sldGuideLst xmlns:p15="http://schemas.microsoft.com/office/powerpoint/2012/main">
        <p15:guide id="1" orient="horz" pos="1480" userDrawn="1">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Mellansida">
    <p:bg>
      <p:bgPr>
        <a:solidFill>
          <a:schemeClr val="accent4"/>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11" name="Picture 10">
            <a:extLst>
              <a:ext uri="{FF2B5EF4-FFF2-40B4-BE49-F238E27FC236}">
                <a16:creationId xmlns:a16="http://schemas.microsoft.com/office/drawing/2014/main" id="{1A1207FA-DB4E-334D-AE2D-726D80EAE13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21120" y="3997960"/>
            <a:ext cx="5770880" cy="2865120"/>
          </a:xfrm>
          <a:prstGeom prst="rect">
            <a:avLst/>
          </a:prstGeom>
        </p:spPr>
      </p:pic>
      <p:sp>
        <p:nvSpPr>
          <p:cNvPr id="8" name="Title 1">
            <a:extLst>
              <a:ext uri="{FF2B5EF4-FFF2-40B4-BE49-F238E27FC236}">
                <a16:creationId xmlns:a16="http://schemas.microsoft.com/office/drawing/2014/main" id="{784B9A61-509F-4313-B719-71A3EDF215A9}"/>
              </a:ext>
            </a:extLst>
          </p:cNvPr>
          <p:cNvSpPr>
            <a:spLocks noGrp="1"/>
          </p:cNvSpPr>
          <p:nvPr>
            <p:ph type="ctrTitle" hasCustomPrompt="1"/>
          </p:nvPr>
        </p:nvSpPr>
        <p:spPr>
          <a:xfrm>
            <a:off x="766763" y="2348865"/>
            <a:ext cx="9144000" cy="1037741"/>
          </a:xfrm>
        </p:spPr>
        <p:txBody>
          <a:bodyPr anchor="t">
            <a:normAutofit/>
          </a:bodyPr>
          <a:lstStyle>
            <a:lvl1pPr algn="l">
              <a:defRPr sz="4000" b="1" i="0">
                <a:solidFill>
                  <a:schemeClr val="bg1"/>
                </a:solidFill>
                <a:latin typeface="Montserrat" pitchFamily="2" charset="77"/>
              </a:defRPr>
            </a:lvl1pPr>
          </a:lstStyle>
          <a:p>
            <a:r>
              <a:rPr lang="en-US" dirty="0"/>
              <a:t>Rubrik </a:t>
            </a:r>
            <a:r>
              <a:rPr lang="en-US" dirty="0" err="1"/>
              <a:t>mellansida</a:t>
            </a:r>
            <a:endParaRPr lang="en-AX" dirty="0"/>
          </a:p>
        </p:txBody>
      </p:sp>
      <p:sp>
        <p:nvSpPr>
          <p:cNvPr id="10" name="Platshållare för text 3">
            <a:extLst>
              <a:ext uri="{FF2B5EF4-FFF2-40B4-BE49-F238E27FC236}">
                <a16:creationId xmlns:a16="http://schemas.microsoft.com/office/drawing/2014/main" id="{98067984-20EE-4D0D-B7BE-7D325381D14C}"/>
              </a:ext>
            </a:extLst>
          </p:cNvPr>
          <p:cNvSpPr>
            <a:spLocks noGrp="1"/>
          </p:cNvSpPr>
          <p:nvPr>
            <p:ph type="body" sz="quarter" idx="11" hasCustomPrompt="1"/>
          </p:nvPr>
        </p:nvSpPr>
        <p:spPr>
          <a:xfrm>
            <a:off x="766763" y="3410712"/>
            <a:ext cx="7078662" cy="1038225"/>
          </a:xfrm>
        </p:spPr>
        <p:txBody>
          <a:bodyPr/>
          <a:lstStyle>
            <a:lvl1pPr marL="0" indent="0">
              <a:buNone/>
              <a:defRPr lang="sv-SE" sz="2400" kern="1200" dirty="0" smtClean="0">
                <a:solidFill>
                  <a:schemeClr val="bg1"/>
                </a:solidFill>
                <a:latin typeface="Montserrat Medium" panose="020B0604020202020204" charset="0"/>
                <a:ea typeface="+mn-ea"/>
                <a:cs typeface="+mn-cs"/>
              </a:defRPr>
            </a:lvl1pPr>
          </a:lstStyle>
          <a:p>
            <a:pPr lvl="0"/>
            <a:r>
              <a:rPr lang="sv-SE" dirty="0"/>
              <a:t>Underrubrik</a:t>
            </a:r>
          </a:p>
        </p:txBody>
      </p:sp>
    </p:spTree>
    <p:extLst>
      <p:ext uri="{BB962C8B-B14F-4D97-AF65-F5344CB8AC3E}">
        <p14:creationId xmlns:p14="http://schemas.microsoft.com/office/powerpoint/2010/main" val="230054736"/>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Mellansida">
    <p:bg>
      <p:bgPr>
        <a:solidFill>
          <a:srgbClr val="464764"/>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11" name="Picture 10">
            <a:extLst>
              <a:ext uri="{FF2B5EF4-FFF2-40B4-BE49-F238E27FC236}">
                <a16:creationId xmlns:a16="http://schemas.microsoft.com/office/drawing/2014/main" id="{1A1207FA-DB4E-334D-AE2D-726D80EAE13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21120" y="3997960"/>
            <a:ext cx="5770880" cy="2865120"/>
          </a:xfrm>
          <a:prstGeom prst="rect">
            <a:avLst/>
          </a:prstGeom>
        </p:spPr>
      </p:pic>
      <p:sp>
        <p:nvSpPr>
          <p:cNvPr id="6" name="Title 1">
            <a:extLst>
              <a:ext uri="{FF2B5EF4-FFF2-40B4-BE49-F238E27FC236}">
                <a16:creationId xmlns:a16="http://schemas.microsoft.com/office/drawing/2014/main" id="{CD719D5E-DF55-477E-A60B-419A1F8F8835}"/>
              </a:ext>
            </a:extLst>
          </p:cNvPr>
          <p:cNvSpPr>
            <a:spLocks noGrp="1"/>
          </p:cNvSpPr>
          <p:nvPr>
            <p:ph type="ctrTitle" hasCustomPrompt="1"/>
          </p:nvPr>
        </p:nvSpPr>
        <p:spPr>
          <a:xfrm>
            <a:off x="766763" y="2348865"/>
            <a:ext cx="9144000" cy="1037741"/>
          </a:xfrm>
        </p:spPr>
        <p:txBody>
          <a:bodyPr anchor="t">
            <a:normAutofit/>
          </a:bodyPr>
          <a:lstStyle>
            <a:lvl1pPr algn="l">
              <a:defRPr sz="4000" b="1" i="0">
                <a:solidFill>
                  <a:schemeClr val="bg1"/>
                </a:solidFill>
                <a:latin typeface="Montserrat" pitchFamily="2" charset="77"/>
              </a:defRPr>
            </a:lvl1pPr>
          </a:lstStyle>
          <a:p>
            <a:r>
              <a:rPr lang="en-US" dirty="0"/>
              <a:t>Rubrik </a:t>
            </a:r>
            <a:r>
              <a:rPr lang="en-US" dirty="0" err="1"/>
              <a:t>mellansida</a:t>
            </a:r>
            <a:endParaRPr lang="en-AX" dirty="0"/>
          </a:p>
        </p:txBody>
      </p:sp>
      <p:sp>
        <p:nvSpPr>
          <p:cNvPr id="4" name="Platshållare för text 3">
            <a:extLst>
              <a:ext uri="{FF2B5EF4-FFF2-40B4-BE49-F238E27FC236}">
                <a16:creationId xmlns:a16="http://schemas.microsoft.com/office/drawing/2014/main" id="{871B8838-CA60-42A7-88A2-A5A15D8E3770}"/>
              </a:ext>
            </a:extLst>
          </p:cNvPr>
          <p:cNvSpPr>
            <a:spLocks noGrp="1"/>
          </p:cNvSpPr>
          <p:nvPr>
            <p:ph type="body" sz="quarter" idx="11" hasCustomPrompt="1"/>
          </p:nvPr>
        </p:nvSpPr>
        <p:spPr>
          <a:xfrm>
            <a:off x="766763" y="3410712"/>
            <a:ext cx="7078662" cy="1038225"/>
          </a:xfrm>
        </p:spPr>
        <p:txBody>
          <a:bodyPr/>
          <a:lstStyle>
            <a:lvl1pPr marL="0" indent="0">
              <a:buNone/>
              <a:defRPr lang="sv-SE" sz="2400" kern="1200" dirty="0" smtClean="0">
                <a:solidFill>
                  <a:schemeClr val="bg1"/>
                </a:solidFill>
                <a:latin typeface="Montserrat Medium" panose="020B0604020202020204" charset="0"/>
                <a:ea typeface="+mn-ea"/>
                <a:cs typeface="+mn-cs"/>
              </a:defRPr>
            </a:lvl1pPr>
          </a:lstStyle>
          <a:p>
            <a:pPr lvl="0"/>
            <a:r>
              <a:rPr lang="sv-SE" dirty="0"/>
              <a:t>Underrubrik</a:t>
            </a:r>
          </a:p>
        </p:txBody>
      </p:sp>
    </p:spTree>
    <p:extLst>
      <p:ext uri="{BB962C8B-B14F-4D97-AF65-F5344CB8AC3E}">
        <p14:creationId xmlns:p14="http://schemas.microsoft.com/office/powerpoint/2010/main" val="3572901097"/>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Mellansida">
    <p:bg>
      <p:bgPr>
        <a:solidFill>
          <a:schemeClr val="accent3"/>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11" name="Picture 10">
            <a:extLst>
              <a:ext uri="{FF2B5EF4-FFF2-40B4-BE49-F238E27FC236}">
                <a16:creationId xmlns:a16="http://schemas.microsoft.com/office/drawing/2014/main" id="{1A1207FA-DB4E-334D-AE2D-726D80EAE13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21120" y="3997960"/>
            <a:ext cx="5770880" cy="2865120"/>
          </a:xfrm>
          <a:prstGeom prst="rect">
            <a:avLst/>
          </a:prstGeom>
        </p:spPr>
      </p:pic>
      <p:sp>
        <p:nvSpPr>
          <p:cNvPr id="6" name="Title 1">
            <a:extLst>
              <a:ext uri="{FF2B5EF4-FFF2-40B4-BE49-F238E27FC236}">
                <a16:creationId xmlns:a16="http://schemas.microsoft.com/office/drawing/2014/main" id="{4229BE8B-C1AB-412D-BBEF-21962A3F06C7}"/>
              </a:ext>
            </a:extLst>
          </p:cNvPr>
          <p:cNvSpPr>
            <a:spLocks noGrp="1"/>
          </p:cNvSpPr>
          <p:nvPr>
            <p:ph type="ctrTitle" hasCustomPrompt="1"/>
          </p:nvPr>
        </p:nvSpPr>
        <p:spPr>
          <a:xfrm>
            <a:off x="766763" y="2348865"/>
            <a:ext cx="9144000" cy="1037741"/>
          </a:xfrm>
        </p:spPr>
        <p:txBody>
          <a:bodyPr anchor="t">
            <a:normAutofit/>
          </a:bodyPr>
          <a:lstStyle>
            <a:lvl1pPr algn="l">
              <a:defRPr sz="4000" b="1" i="0">
                <a:solidFill>
                  <a:schemeClr val="bg1"/>
                </a:solidFill>
                <a:latin typeface="Montserrat" pitchFamily="2" charset="77"/>
              </a:defRPr>
            </a:lvl1pPr>
          </a:lstStyle>
          <a:p>
            <a:r>
              <a:rPr lang="en-US" dirty="0"/>
              <a:t>Rubrik </a:t>
            </a:r>
            <a:r>
              <a:rPr lang="en-US" dirty="0" err="1"/>
              <a:t>mellansida</a:t>
            </a:r>
            <a:endParaRPr lang="en-AX" dirty="0"/>
          </a:p>
        </p:txBody>
      </p:sp>
      <p:sp>
        <p:nvSpPr>
          <p:cNvPr id="7" name="Platshållare för text 3">
            <a:extLst>
              <a:ext uri="{FF2B5EF4-FFF2-40B4-BE49-F238E27FC236}">
                <a16:creationId xmlns:a16="http://schemas.microsoft.com/office/drawing/2014/main" id="{87A89FC1-1600-4249-B87B-CC2A6465BA5D}"/>
              </a:ext>
            </a:extLst>
          </p:cNvPr>
          <p:cNvSpPr>
            <a:spLocks noGrp="1"/>
          </p:cNvSpPr>
          <p:nvPr>
            <p:ph type="body" sz="quarter" idx="11" hasCustomPrompt="1"/>
          </p:nvPr>
        </p:nvSpPr>
        <p:spPr>
          <a:xfrm>
            <a:off x="766763" y="3410712"/>
            <a:ext cx="7078662" cy="1038225"/>
          </a:xfrm>
        </p:spPr>
        <p:txBody>
          <a:bodyPr/>
          <a:lstStyle>
            <a:lvl1pPr marL="0" indent="0">
              <a:buNone/>
              <a:defRPr lang="sv-SE" sz="2400" kern="1200" dirty="0" smtClean="0">
                <a:solidFill>
                  <a:schemeClr val="bg1"/>
                </a:solidFill>
                <a:latin typeface="Montserrat Medium" panose="020B0604020202020204" charset="0"/>
                <a:ea typeface="+mn-ea"/>
                <a:cs typeface="+mn-cs"/>
              </a:defRPr>
            </a:lvl1pPr>
          </a:lstStyle>
          <a:p>
            <a:pPr lvl="0"/>
            <a:r>
              <a:rPr lang="sv-SE" dirty="0"/>
              <a:t>Underrubrik</a:t>
            </a:r>
          </a:p>
        </p:txBody>
      </p:sp>
    </p:spTree>
    <p:extLst>
      <p:ext uri="{BB962C8B-B14F-4D97-AF65-F5344CB8AC3E}">
        <p14:creationId xmlns:p14="http://schemas.microsoft.com/office/powerpoint/2010/main" val="4248386593"/>
      </p:ext>
    </p:extLst>
  </p:cSld>
  <p:clrMapOvr>
    <a:masterClrMapping/>
  </p:clrMapOvr>
  <p:extLst>
    <p:ext uri="{DCECCB84-F9BA-43D5-87BE-67443E8EF086}">
      <p15:sldGuideLst xmlns:p15="http://schemas.microsoft.com/office/powerpoint/2012/main">
        <p15:guide id="1" orient="horz" pos="1480" userDrawn="1">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Mellansida">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8" name="Picture 7">
            <a:extLst>
              <a:ext uri="{FF2B5EF4-FFF2-40B4-BE49-F238E27FC236}">
                <a16:creationId xmlns:a16="http://schemas.microsoft.com/office/drawing/2014/main" id="{E6FC3E9E-14E0-6D46-8B14-DD21B2DAC88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21120" y="3992880"/>
            <a:ext cx="5770880" cy="2865120"/>
          </a:xfrm>
          <a:prstGeom prst="rect">
            <a:avLst/>
          </a:prstGeom>
        </p:spPr>
      </p:pic>
      <p:sp>
        <p:nvSpPr>
          <p:cNvPr id="11" name="Title 1">
            <a:extLst>
              <a:ext uri="{FF2B5EF4-FFF2-40B4-BE49-F238E27FC236}">
                <a16:creationId xmlns:a16="http://schemas.microsoft.com/office/drawing/2014/main" id="{9ABCD30A-0C9A-429D-8856-9E563D51434B}"/>
              </a:ext>
            </a:extLst>
          </p:cNvPr>
          <p:cNvSpPr>
            <a:spLocks noGrp="1"/>
          </p:cNvSpPr>
          <p:nvPr>
            <p:ph type="ctrTitle" hasCustomPrompt="1"/>
          </p:nvPr>
        </p:nvSpPr>
        <p:spPr>
          <a:xfrm>
            <a:off x="766763" y="2348865"/>
            <a:ext cx="9144000" cy="1037741"/>
          </a:xfrm>
        </p:spPr>
        <p:txBody>
          <a:bodyPr anchor="t">
            <a:normAutofit/>
          </a:bodyPr>
          <a:lstStyle>
            <a:lvl1pPr algn="l">
              <a:defRPr sz="4000" b="1" i="0">
                <a:solidFill>
                  <a:schemeClr val="tx2"/>
                </a:solidFill>
                <a:latin typeface="Montserrat" pitchFamily="2" charset="77"/>
              </a:defRPr>
            </a:lvl1pPr>
          </a:lstStyle>
          <a:p>
            <a:r>
              <a:rPr lang="en-US" dirty="0"/>
              <a:t>Rubrik </a:t>
            </a:r>
            <a:r>
              <a:rPr lang="en-US" dirty="0" err="1"/>
              <a:t>mellansida</a:t>
            </a:r>
            <a:endParaRPr lang="en-AX" dirty="0"/>
          </a:p>
        </p:txBody>
      </p:sp>
      <p:sp>
        <p:nvSpPr>
          <p:cNvPr id="12" name="Platshållare för text 3">
            <a:extLst>
              <a:ext uri="{FF2B5EF4-FFF2-40B4-BE49-F238E27FC236}">
                <a16:creationId xmlns:a16="http://schemas.microsoft.com/office/drawing/2014/main" id="{72DDE4C3-13AE-4970-A405-B4BED854C17F}"/>
              </a:ext>
            </a:extLst>
          </p:cNvPr>
          <p:cNvSpPr>
            <a:spLocks noGrp="1"/>
          </p:cNvSpPr>
          <p:nvPr>
            <p:ph type="body" sz="quarter" idx="11" hasCustomPrompt="1"/>
          </p:nvPr>
        </p:nvSpPr>
        <p:spPr>
          <a:xfrm>
            <a:off x="766763" y="3410712"/>
            <a:ext cx="7078662" cy="1038225"/>
          </a:xfrm>
        </p:spPr>
        <p:txBody>
          <a:bodyPr/>
          <a:lstStyle>
            <a:lvl1pPr marL="0" indent="0">
              <a:buNone/>
              <a:defRPr lang="sv-SE" sz="2400" kern="1200" dirty="0" smtClean="0">
                <a:solidFill>
                  <a:schemeClr val="tx2"/>
                </a:solidFill>
                <a:latin typeface="Montserrat Medium" panose="020B0604020202020204" charset="0"/>
                <a:ea typeface="+mn-ea"/>
                <a:cs typeface="+mn-cs"/>
              </a:defRPr>
            </a:lvl1pPr>
          </a:lstStyle>
          <a:p>
            <a:pPr lvl="0"/>
            <a:r>
              <a:rPr lang="sv-SE" dirty="0"/>
              <a:t>Underrubrik</a:t>
            </a:r>
          </a:p>
        </p:txBody>
      </p:sp>
    </p:spTree>
    <p:extLst>
      <p:ext uri="{BB962C8B-B14F-4D97-AF65-F5344CB8AC3E}">
        <p14:creationId xmlns:p14="http://schemas.microsoft.com/office/powerpoint/2010/main" val="3148239403"/>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Undersida">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D702B-73CB-DB4E-8402-917AF2522E66}"/>
              </a:ext>
            </a:extLst>
          </p:cNvPr>
          <p:cNvSpPr>
            <a:spLocks noGrp="1"/>
          </p:cNvSpPr>
          <p:nvPr>
            <p:ph type="ctrTitle" hasCustomPrompt="1"/>
          </p:nvPr>
        </p:nvSpPr>
        <p:spPr>
          <a:xfrm>
            <a:off x="766762" y="657225"/>
            <a:ext cx="9629567" cy="1037741"/>
          </a:xfrm>
        </p:spPr>
        <p:txBody>
          <a:bodyPr anchor="t">
            <a:normAutofit/>
          </a:bodyPr>
          <a:lstStyle>
            <a:lvl1pPr algn="l">
              <a:defRPr sz="4000" b="1" i="0">
                <a:solidFill>
                  <a:schemeClr val="tx2"/>
                </a:solidFill>
                <a:latin typeface="Montserrat" pitchFamily="2" charset="77"/>
              </a:defRPr>
            </a:lvl1pPr>
          </a:lstStyle>
          <a:p>
            <a:r>
              <a:rPr lang="en-US" dirty="0"/>
              <a:t>Rubrik </a:t>
            </a:r>
            <a:r>
              <a:rPr lang="en-US" dirty="0" err="1"/>
              <a:t>undersida</a:t>
            </a:r>
            <a:endParaRPr lang="en-AX" dirty="0"/>
          </a:p>
        </p:txBody>
      </p:sp>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8" name="Picture 7">
            <a:extLst>
              <a:ext uri="{FF2B5EF4-FFF2-40B4-BE49-F238E27FC236}">
                <a16:creationId xmlns:a16="http://schemas.microsoft.com/office/drawing/2014/main" id="{9295EA79-40FE-074B-9E28-70AD2B1ED4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306560" y="5425440"/>
            <a:ext cx="2880360" cy="1432560"/>
          </a:xfrm>
          <a:prstGeom prst="rect">
            <a:avLst/>
          </a:prstGeom>
        </p:spPr>
      </p:pic>
      <p:pic>
        <p:nvPicPr>
          <p:cNvPr id="4" name="Picture 3">
            <a:extLst>
              <a:ext uri="{FF2B5EF4-FFF2-40B4-BE49-F238E27FC236}">
                <a16:creationId xmlns:a16="http://schemas.microsoft.com/office/drawing/2014/main" id="{590A3A66-90A9-5E41-AAFD-F086C43E11AA}"/>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1403496" y="6057443"/>
            <a:ext cx="513177" cy="572122"/>
          </a:xfrm>
          <a:prstGeom prst="rect">
            <a:avLst/>
          </a:prstGeom>
        </p:spPr>
      </p:pic>
      <p:sp>
        <p:nvSpPr>
          <p:cNvPr id="10" name="Content Placeholder 4">
            <a:extLst>
              <a:ext uri="{FF2B5EF4-FFF2-40B4-BE49-F238E27FC236}">
                <a16:creationId xmlns:a16="http://schemas.microsoft.com/office/drawing/2014/main" id="{4F1CD328-F8A9-4A9F-B283-9AFE0F99BEEB}"/>
              </a:ext>
            </a:extLst>
          </p:cNvPr>
          <p:cNvSpPr>
            <a:spLocks noGrp="1"/>
          </p:cNvSpPr>
          <p:nvPr>
            <p:ph sz="quarter" idx="10"/>
          </p:nvPr>
        </p:nvSpPr>
        <p:spPr>
          <a:xfrm>
            <a:off x="766763" y="1695450"/>
            <a:ext cx="9629566"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spTree>
    <p:extLst>
      <p:ext uri="{BB962C8B-B14F-4D97-AF65-F5344CB8AC3E}">
        <p14:creationId xmlns:p14="http://schemas.microsoft.com/office/powerpoint/2010/main" val="1149456186"/>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Undersida">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D702B-73CB-DB4E-8402-917AF2522E66}"/>
              </a:ext>
            </a:extLst>
          </p:cNvPr>
          <p:cNvSpPr>
            <a:spLocks noGrp="1"/>
          </p:cNvSpPr>
          <p:nvPr>
            <p:ph type="ctrTitle" hasCustomPrompt="1"/>
          </p:nvPr>
        </p:nvSpPr>
        <p:spPr>
          <a:xfrm>
            <a:off x="766762" y="657225"/>
            <a:ext cx="9629567" cy="1037741"/>
          </a:xfrm>
        </p:spPr>
        <p:txBody>
          <a:bodyPr anchor="t">
            <a:normAutofit/>
          </a:bodyPr>
          <a:lstStyle>
            <a:lvl1pPr algn="l">
              <a:defRPr sz="4000" b="1" i="0">
                <a:solidFill>
                  <a:schemeClr val="tx2"/>
                </a:solidFill>
                <a:latin typeface="Montserrat" pitchFamily="2" charset="77"/>
              </a:defRPr>
            </a:lvl1pPr>
          </a:lstStyle>
          <a:p>
            <a:r>
              <a:rPr lang="en-US" dirty="0"/>
              <a:t>Rubrik </a:t>
            </a:r>
            <a:r>
              <a:rPr lang="en-US" dirty="0" err="1"/>
              <a:t>undersida</a:t>
            </a:r>
            <a:endParaRPr lang="en-AX" dirty="0"/>
          </a:p>
        </p:txBody>
      </p:sp>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sp>
        <p:nvSpPr>
          <p:cNvPr id="5" name="Content Placeholder 4">
            <a:extLst>
              <a:ext uri="{FF2B5EF4-FFF2-40B4-BE49-F238E27FC236}">
                <a16:creationId xmlns:a16="http://schemas.microsoft.com/office/drawing/2014/main" id="{255E3711-27BC-D74D-B225-D71DC387FF69}"/>
              </a:ext>
            </a:extLst>
          </p:cNvPr>
          <p:cNvSpPr>
            <a:spLocks noGrp="1"/>
          </p:cNvSpPr>
          <p:nvPr>
            <p:ph sz="quarter" idx="10"/>
          </p:nvPr>
        </p:nvSpPr>
        <p:spPr>
          <a:xfrm>
            <a:off x="766763" y="1695450"/>
            <a:ext cx="4699759"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pic>
        <p:nvPicPr>
          <p:cNvPr id="8" name="Picture 7">
            <a:extLst>
              <a:ext uri="{FF2B5EF4-FFF2-40B4-BE49-F238E27FC236}">
                <a16:creationId xmlns:a16="http://schemas.microsoft.com/office/drawing/2014/main" id="{9295EA79-40FE-074B-9E28-70AD2B1ED4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306560" y="5425440"/>
            <a:ext cx="2880360" cy="1432560"/>
          </a:xfrm>
          <a:prstGeom prst="rect">
            <a:avLst/>
          </a:prstGeom>
        </p:spPr>
      </p:pic>
      <p:pic>
        <p:nvPicPr>
          <p:cNvPr id="4" name="Picture 3">
            <a:extLst>
              <a:ext uri="{FF2B5EF4-FFF2-40B4-BE49-F238E27FC236}">
                <a16:creationId xmlns:a16="http://schemas.microsoft.com/office/drawing/2014/main" id="{590A3A66-90A9-5E41-AAFD-F086C43E11AA}"/>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1403496" y="6057443"/>
            <a:ext cx="513177" cy="572122"/>
          </a:xfrm>
          <a:prstGeom prst="rect">
            <a:avLst/>
          </a:prstGeom>
        </p:spPr>
      </p:pic>
      <p:sp>
        <p:nvSpPr>
          <p:cNvPr id="12" name="Content Placeholder 4">
            <a:extLst>
              <a:ext uri="{FF2B5EF4-FFF2-40B4-BE49-F238E27FC236}">
                <a16:creationId xmlns:a16="http://schemas.microsoft.com/office/drawing/2014/main" id="{72A57624-C89D-1F4C-A469-DB8E6D7D9908}"/>
              </a:ext>
            </a:extLst>
          </p:cNvPr>
          <p:cNvSpPr>
            <a:spLocks noGrp="1"/>
          </p:cNvSpPr>
          <p:nvPr>
            <p:ph sz="quarter" idx="11"/>
          </p:nvPr>
        </p:nvSpPr>
        <p:spPr>
          <a:xfrm>
            <a:off x="5696571" y="1695450"/>
            <a:ext cx="4699759"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spTree>
    <p:extLst>
      <p:ext uri="{BB962C8B-B14F-4D97-AF65-F5344CB8AC3E}">
        <p14:creationId xmlns:p14="http://schemas.microsoft.com/office/powerpoint/2010/main" val="2369044432"/>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1891282245"/>
      </p:ext>
    </p:extLst>
  </p:cSld>
  <p:clrMap bg1="lt1" tx1="dk1" bg2="lt2" tx2="dk2" accent1="accent1" accent2="accent2" accent3="accent3" accent4="accent4" accent5="accent5" accent6="accent6" hlink="hlink" folHlink="folHlink"/>
  <p:sldLayoutIdLst>
    <p:sldLayoutId id="2147483683" r:id="rId1"/>
    <p:sldLayoutId id="2147483660" r:id="rId2"/>
    <p:sldLayoutId id="2147483662" r:id="rId3"/>
    <p:sldLayoutId id="2147483687" r:id="rId4"/>
    <p:sldLayoutId id="2147483663" r:id="rId5"/>
    <p:sldLayoutId id="2147483665" r:id="rId6"/>
    <p:sldLayoutId id="2147483692" r:id="rId7"/>
    <p:sldLayoutId id="2147483691" r:id="rId8"/>
    <p:sldLayoutId id="2147483668" r:id="rId9"/>
    <p:sldLayoutId id="2147483688" r:id="rId10"/>
    <p:sldLayoutId id="2147483693" r:id="rId11"/>
    <p:sldLayoutId id="2147483690" r:id="rId12"/>
    <p:sldLayoutId id="2147483664" r:id="rId13"/>
    <p:sldLayoutId id="2147483669" r:id="rId14"/>
    <p:sldLayoutId id="2147483670" r:id="rId15"/>
  </p:sldLayoutIdLst>
  <p:txStyles>
    <p:titleStyle>
      <a:lvl1pPr algn="l" defTabSz="914400" rtl="0" eaLnBrk="1" latinLnBrk="0" hangingPunct="1">
        <a:lnSpc>
          <a:spcPct val="90000"/>
        </a:lnSpc>
        <a:spcBef>
          <a:spcPct val="0"/>
        </a:spcBef>
        <a:buNone/>
        <a:defRPr sz="4000" b="1" kern="1200">
          <a:solidFill>
            <a:schemeClr val="tx2"/>
          </a:solidFill>
          <a:latin typeface="Montserrat"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2"/>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openxmlformats.org/officeDocument/2006/relationships/image" Target="../media/image12.jp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6.xml"/><Relationship Id="rId1" Type="http://schemas.openxmlformats.org/officeDocument/2006/relationships/slideLayout" Target="../slideLayouts/slideLayout8.xml"/><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E41D7D9A-0B76-4904-92C8-B601D93D550E}"/>
              </a:ext>
            </a:extLst>
          </p:cNvPr>
          <p:cNvSpPr>
            <a:spLocks noGrp="1"/>
          </p:cNvSpPr>
          <p:nvPr>
            <p:ph type="subTitle" idx="1"/>
          </p:nvPr>
        </p:nvSpPr>
        <p:spPr>
          <a:xfrm>
            <a:off x="766763" y="3775393"/>
            <a:ext cx="9144000" cy="836039"/>
          </a:xfrm>
        </p:spPr>
        <p:txBody>
          <a:bodyPr>
            <a:normAutofit/>
          </a:bodyPr>
          <a:lstStyle/>
          <a:p>
            <a:r>
              <a:rPr lang="sv-FI" dirty="0"/>
              <a:t>Högstadieelever på Åland åk 7-9</a:t>
            </a:r>
          </a:p>
        </p:txBody>
      </p:sp>
      <p:pic>
        <p:nvPicPr>
          <p:cNvPr id="5" name="Bildobjekt 4">
            <a:extLst>
              <a:ext uri="{FF2B5EF4-FFF2-40B4-BE49-F238E27FC236}">
                <a16:creationId xmlns:a16="http://schemas.microsoft.com/office/drawing/2014/main" id="{02904778-5C4A-2333-AED2-954CF84137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113" y="5778869"/>
            <a:ext cx="1339763" cy="750267"/>
          </a:xfrm>
          <a:prstGeom prst="rect">
            <a:avLst/>
          </a:prstGeom>
        </p:spPr>
      </p:pic>
      <p:pic>
        <p:nvPicPr>
          <p:cNvPr id="7" name="Bildobjekt 6" descr="En bild som visar text, silhuett&#10;&#10;Automatiskt genererad beskrivning">
            <a:extLst>
              <a:ext uri="{FF2B5EF4-FFF2-40B4-BE49-F238E27FC236}">
                <a16:creationId xmlns:a16="http://schemas.microsoft.com/office/drawing/2014/main" id="{A236A200-4182-C387-6275-798E9C3D0F84}"/>
              </a:ext>
            </a:extLst>
          </p:cNvPr>
          <p:cNvPicPr>
            <a:picLocks noChangeAspect="1"/>
          </p:cNvPicPr>
          <p:nvPr/>
        </p:nvPicPr>
        <p:blipFill>
          <a:blip r:embed="rId3"/>
          <a:stretch>
            <a:fillRect/>
          </a:stretch>
        </p:blipFill>
        <p:spPr>
          <a:xfrm>
            <a:off x="8454189" y="332199"/>
            <a:ext cx="3239804" cy="27469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Platshållare för text 3">
            <a:extLst>
              <a:ext uri="{FF2B5EF4-FFF2-40B4-BE49-F238E27FC236}">
                <a16:creationId xmlns:a16="http://schemas.microsoft.com/office/drawing/2014/main" id="{B476AF97-CD8B-5A4C-E528-39A99708947F}"/>
              </a:ext>
            </a:extLst>
          </p:cNvPr>
          <p:cNvSpPr>
            <a:spLocks noGrp="1"/>
          </p:cNvSpPr>
          <p:nvPr>
            <p:ph type="body" sz="quarter" idx="13"/>
          </p:nvPr>
        </p:nvSpPr>
        <p:spPr>
          <a:xfrm>
            <a:off x="766763" y="4690911"/>
            <a:ext cx="9144000" cy="385762"/>
          </a:xfrm>
        </p:spPr>
        <p:txBody>
          <a:bodyPr/>
          <a:lstStyle/>
          <a:p>
            <a:r>
              <a:rPr lang="sv-FI" dirty="0"/>
              <a:t>September 2023</a:t>
            </a:r>
          </a:p>
        </p:txBody>
      </p:sp>
      <p:sp>
        <p:nvSpPr>
          <p:cNvPr id="8" name="Rubrik 1">
            <a:extLst>
              <a:ext uri="{FF2B5EF4-FFF2-40B4-BE49-F238E27FC236}">
                <a16:creationId xmlns:a16="http://schemas.microsoft.com/office/drawing/2014/main" id="{C66BEEC6-962F-DED1-B4A0-3DF12A123627}"/>
              </a:ext>
            </a:extLst>
          </p:cNvPr>
          <p:cNvSpPr>
            <a:spLocks noGrp="1"/>
          </p:cNvSpPr>
          <p:nvPr>
            <p:ph type="ctrTitle"/>
          </p:nvPr>
        </p:nvSpPr>
        <p:spPr>
          <a:xfrm>
            <a:off x="634878" y="1365315"/>
            <a:ext cx="7137522" cy="1037741"/>
          </a:xfrm>
        </p:spPr>
        <p:txBody>
          <a:bodyPr>
            <a:normAutofit fontScale="90000"/>
          </a:bodyPr>
          <a:lstStyle/>
          <a:p>
            <a:r>
              <a:rPr lang="sv-FI" dirty="0"/>
              <a:t>Ungdomsundersökning 2023</a:t>
            </a:r>
            <a:br>
              <a:rPr lang="sv-FI" dirty="0"/>
            </a:br>
            <a:r>
              <a:rPr lang="sv-FI" sz="2200" dirty="0"/>
              <a:t>ANDTS-vanorna bland unga på Åland</a:t>
            </a:r>
            <a:br>
              <a:rPr lang="sv-FI" sz="2200"/>
            </a:br>
            <a:br>
              <a:rPr lang="sv-FI" dirty="0"/>
            </a:br>
            <a:endParaRPr lang="sv-FI" dirty="0"/>
          </a:p>
        </p:txBody>
      </p:sp>
    </p:spTree>
    <p:extLst>
      <p:ext uri="{BB962C8B-B14F-4D97-AF65-F5344CB8AC3E}">
        <p14:creationId xmlns:p14="http://schemas.microsoft.com/office/powerpoint/2010/main" val="1322116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746F5A-15BF-B6FB-5EAB-BF97FADB29DA}"/>
              </a:ext>
            </a:extLst>
          </p:cNvPr>
          <p:cNvSpPr>
            <a:spLocks noGrp="1"/>
          </p:cNvSpPr>
          <p:nvPr>
            <p:ph type="ctrTitle"/>
          </p:nvPr>
        </p:nvSpPr>
        <p:spPr/>
        <p:txBody>
          <a:bodyPr>
            <a:normAutofit/>
          </a:bodyPr>
          <a:lstStyle/>
          <a:p>
            <a:pPr algn="ctr"/>
            <a:r>
              <a:rPr lang="sv-FI" dirty="0"/>
              <a:t>Hur trivs du i skolan?</a:t>
            </a:r>
            <a:br>
              <a:rPr lang="sv-FI" dirty="0"/>
            </a:br>
            <a:r>
              <a:rPr lang="sv-FI" sz="1800" dirty="0"/>
              <a:t>Årskurs 7-9</a:t>
            </a:r>
          </a:p>
        </p:txBody>
      </p:sp>
      <p:pic>
        <p:nvPicPr>
          <p:cNvPr id="4" name="Bildobjekt 3">
            <a:extLst>
              <a:ext uri="{FF2B5EF4-FFF2-40B4-BE49-F238E27FC236}">
                <a16:creationId xmlns:a16="http://schemas.microsoft.com/office/drawing/2014/main" id="{18757F7B-994D-F8D2-59A1-D0025ABF5A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6" name="Platshållare för innehåll 5">
            <a:extLst>
              <a:ext uri="{FF2B5EF4-FFF2-40B4-BE49-F238E27FC236}">
                <a16:creationId xmlns:a16="http://schemas.microsoft.com/office/drawing/2014/main" id="{0A13EBAF-167C-F20B-8825-98982E467FCB}"/>
              </a:ext>
            </a:extLst>
          </p:cNvPr>
          <p:cNvPicPr>
            <a:picLocks noGrp="1" noChangeAspect="1"/>
          </p:cNvPicPr>
          <p:nvPr>
            <p:ph sz="quarter" idx="10"/>
          </p:nvPr>
        </p:nvPicPr>
        <p:blipFill>
          <a:blip r:embed="rId4"/>
          <a:stretch>
            <a:fillRect/>
          </a:stretch>
        </p:blipFill>
        <p:spPr>
          <a:xfrm>
            <a:off x="1516427" y="1494947"/>
            <a:ext cx="8354549" cy="4705828"/>
          </a:xfrm>
          <a:prstGeom prst="rect">
            <a:avLst/>
          </a:prstGeom>
        </p:spPr>
      </p:pic>
    </p:spTree>
    <p:extLst>
      <p:ext uri="{BB962C8B-B14F-4D97-AF65-F5344CB8AC3E}">
        <p14:creationId xmlns:p14="http://schemas.microsoft.com/office/powerpoint/2010/main" val="3330676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C8CAD2-E9C7-DF96-CCD7-20A28BE1AA8B}"/>
              </a:ext>
            </a:extLst>
          </p:cNvPr>
          <p:cNvSpPr>
            <a:spLocks noGrp="1"/>
          </p:cNvSpPr>
          <p:nvPr>
            <p:ph type="ctrTitle"/>
          </p:nvPr>
        </p:nvSpPr>
        <p:spPr/>
        <p:txBody>
          <a:bodyPr>
            <a:normAutofit/>
          </a:bodyPr>
          <a:lstStyle/>
          <a:p>
            <a:pPr algn="ctr"/>
            <a:r>
              <a:rPr lang="sv-FI" dirty="0"/>
              <a:t>Händer det att du skolkar? </a:t>
            </a:r>
            <a:br>
              <a:rPr lang="sv-FI" dirty="0"/>
            </a:br>
            <a:r>
              <a:rPr lang="sv-FI" sz="1800" dirty="0"/>
              <a:t>Årskurs 7-9</a:t>
            </a:r>
          </a:p>
        </p:txBody>
      </p:sp>
      <p:pic>
        <p:nvPicPr>
          <p:cNvPr id="4" name="Bildobjekt 3">
            <a:extLst>
              <a:ext uri="{FF2B5EF4-FFF2-40B4-BE49-F238E27FC236}">
                <a16:creationId xmlns:a16="http://schemas.microsoft.com/office/drawing/2014/main" id="{8D524A20-24AA-D2E8-653F-BD81D1B4B9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5" name="Bildobjekt 4">
            <a:extLst>
              <a:ext uri="{FF2B5EF4-FFF2-40B4-BE49-F238E27FC236}">
                <a16:creationId xmlns:a16="http://schemas.microsoft.com/office/drawing/2014/main" id="{7F519EDC-B90A-4CA7-6F3B-05193569E278}"/>
              </a:ext>
            </a:extLst>
          </p:cNvPr>
          <p:cNvPicPr>
            <a:picLocks noChangeAspect="1"/>
          </p:cNvPicPr>
          <p:nvPr/>
        </p:nvPicPr>
        <p:blipFill>
          <a:blip r:embed="rId4"/>
          <a:stretch>
            <a:fillRect/>
          </a:stretch>
        </p:blipFill>
        <p:spPr>
          <a:xfrm>
            <a:off x="1935762" y="1813581"/>
            <a:ext cx="7756877" cy="4793846"/>
          </a:xfrm>
          <a:prstGeom prst="rect">
            <a:avLst/>
          </a:prstGeom>
        </p:spPr>
      </p:pic>
    </p:spTree>
    <p:extLst>
      <p:ext uri="{BB962C8B-B14F-4D97-AF65-F5344CB8AC3E}">
        <p14:creationId xmlns:p14="http://schemas.microsoft.com/office/powerpoint/2010/main" val="1523325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CF1346-E837-CF10-5723-D0235763D977}"/>
              </a:ext>
            </a:extLst>
          </p:cNvPr>
          <p:cNvSpPr>
            <a:spLocks noGrp="1"/>
          </p:cNvSpPr>
          <p:nvPr>
            <p:ph type="ctrTitle"/>
          </p:nvPr>
        </p:nvSpPr>
        <p:spPr>
          <a:xfrm>
            <a:off x="652336" y="313755"/>
            <a:ext cx="9629567" cy="1037741"/>
          </a:xfrm>
        </p:spPr>
        <p:txBody>
          <a:bodyPr/>
          <a:lstStyle/>
          <a:p>
            <a:r>
              <a:rPr lang="sv-FI" dirty="0"/>
              <a:t>Varför har du skolkat?</a:t>
            </a:r>
          </a:p>
        </p:txBody>
      </p:sp>
      <p:pic>
        <p:nvPicPr>
          <p:cNvPr id="4" name="Bildobjekt 3">
            <a:extLst>
              <a:ext uri="{FF2B5EF4-FFF2-40B4-BE49-F238E27FC236}">
                <a16:creationId xmlns:a16="http://schemas.microsoft.com/office/drawing/2014/main" id="{C5661713-336A-0A95-76F8-A8BA0F949C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5" name="Pratbubbla: oval 4">
            <a:extLst>
              <a:ext uri="{FF2B5EF4-FFF2-40B4-BE49-F238E27FC236}">
                <a16:creationId xmlns:a16="http://schemas.microsoft.com/office/drawing/2014/main" id="{90F096C4-7F9E-83D6-FE68-2F1482395F25}"/>
              </a:ext>
            </a:extLst>
          </p:cNvPr>
          <p:cNvSpPr/>
          <p:nvPr/>
        </p:nvSpPr>
        <p:spPr>
          <a:xfrm>
            <a:off x="247426" y="1189260"/>
            <a:ext cx="3066737" cy="251973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0"/>
              <a:t>Om jag brutit ihop och de inte känns som att jag klarar dagen brukar jag försvinna från lektionen! </a:t>
            </a:r>
          </a:p>
          <a:p>
            <a:pPr algn="ctr"/>
            <a:r>
              <a:rPr lang="sv-SE" dirty="0"/>
              <a:t>- Pojke åk 8</a:t>
            </a:r>
            <a:endParaRPr lang="sv-FI" dirty="0"/>
          </a:p>
        </p:txBody>
      </p:sp>
      <p:sp>
        <p:nvSpPr>
          <p:cNvPr id="6" name="Pratbubbla: oval 5">
            <a:extLst>
              <a:ext uri="{FF2B5EF4-FFF2-40B4-BE49-F238E27FC236}">
                <a16:creationId xmlns:a16="http://schemas.microsoft.com/office/drawing/2014/main" id="{92D5D153-1EF2-85C1-317F-A571FE18A538}"/>
              </a:ext>
            </a:extLst>
          </p:cNvPr>
          <p:cNvSpPr/>
          <p:nvPr/>
        </p:nvSpPr>
        <p:spPr>
          <a:xfrm>
            <a:off x="5276350" y="986509"/>
            <a:ext cx="2513548" cy="2442491"/>
          </a:xfrm>
          <a:prstGeom prst="wedgeEllipse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FI" dirty="0"/>
              <a:t>Är hemma och vilar, jag har skolkat för att jag inte känner mig trygg i skolan. </a:t>
            </a:r>
          </a:p>
          <a:p>
            <a:pPr algn="ctr"/>
            <a:r>
              <a:rPr lang="sv-SE" dirty="0"/>
              <a:t>- Flicka åk 9</a:t>
            </a:r>
            <a:endParaRPr lang="sv-FI" dirty="0"/>
          </a:p>
        </p:txBody>
      </p:sp>
      <p:sp>
        <p:nvSpPr>
          <p:cNvPr id="7" name="Pratbubbla: oval 6">
            <a:extLst>
              <a:ext uri="{FF2B5EF4-FFF2-40B4-BE49-F238E27FC236}">
                <a16:creationId xmlns:a16="http://schemas.microsoft.com/office/drawing/2014/main" id="{62C3E3DD-C3B5-9660-5C80-C4AA6D556AF5}"/>
              </a:ext>
            </a:extLst>
          </p:cNvPr>
          <p:cNvSpPr/>
          <p:nvPr/>
        </p:nvSpPr>
        <p:spPr>
          <a:xfrm>
            <a:off x="2506693" y="3025643"/>
            <a:ext cx="3442446" cy="3411627"/>
          </a:xfrm>
          <a:prstGeom prst="wedgeEllipse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v-FI" dirty="0"/>
              <a:t>Någon gång när det har varit mycket lång tid mellan lov, när jag vet att jag inte har något viktigt den dagen och jag är otroligt utmattad, känns det ibland som om jag behöver en dag hemma. </a:t>
            </a:r>
            <a:r>
              <a:rPr lang="sv-SE" dirty="0"/>
              <a:t>- Flicka åk 9</a:t>
            </a:r>
            <a:endParaRPr lang="sv-FI" dirty="0"/>
          </a:p>
        </p:txBody>
      </p:sp>
      <p:sp>
        <p:nvSpPr>
          <p:cNvPr id="8" name="Pratbubbla: oval 7">
            <a:extLst>
              <a:ext uri="{FF2B5EF4-FFF2-40B4-BE49-F238E27FC236}">
                <a16:creationId xmlns:a16="http://schemas.microsoft.com/office/drawing/2014/main" id="{29C39B17-A6A1-5BB7-1BEE-DA8AE3B301BB}"/>
              </a:ext>
            </a:extLst>
          </p:cNvPr>
          <p:cNvSpPr/>
          <p:nvPr/>
        </p:nvSpPr>
        <p:spPr>
          <a:xfrm>
            <a:off x="6151594" y="4325523"/>
            <a:ext cx="1840759" cy="1649896"/>
          </a:xfrm>
          <a:prstGeom prst="wedgeEllipse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sv-FI" dirty="0"/>
              <a:t>Fejka sjuk och kolla film </a:t>
            </a:r>
          </a:p>
          <a:p>
            <a:pPr algn="ctr"/>
            <a:r>
              <a:rPr lang="sv-SE" dirty="0"/>
              <a:t>- Pojke åk 8</a:t>
            </a:r>
          </a:p>
        </p:txBody>
      </p:sp>
      <p:sp>
        <p:nvSpPr>
          <p:cNvPr id="9" name="Pratbubbla: oval 8">
            <a:extLst>
              <a:ext uri="{FF2B5EF4-FFF2-40B4-BE49-F238E27FC236}">
                <a16:creationId xmlns:a16="http://schemas.microsoft.com/office/drawing/2014/main" id="{6B3980C4-50AC-4116-1192-B2AF2DC1A45C}"/>
              </a:ext>
            </a:extLst>
          </p:cNvPr>
          <p:cNvSpPr/>
          <p:nvPr/>
        </p:nvSpPr>
        <p:spPr>
          <a:xfrm>
            <a:off x="7992353" y="28305"/>
            <a:ext cx="3284458" cy="3008269"/>
          </a:xfrm>
          <a:prstGeom prst="wedgeEllipse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FI" dirty="0"/>
              <a:t>Ligger hemma och sover, ha skolkat eller låtsas vara sjuk för att jag behöver vilodagar ibland, typ när det är mycket prov å sånt så kan de bli för mkt ibland. </a:t>
            </a:r>
            <a:r>
              <a:rPr lang="sv-SE" dirty="0"/>
              <a:t>- Flicka åk 9</a:t>
            </a:r>
            <a:endParaRPr lang="sv-FI" dirty="0"/>
          </a:p>
        </p:txBody>
      </p:sp>
      <p:sp>
        <p:nvSpPr>
          <p:cNvPr id="10" name="Pratbubbla: oval 9">
            <a:extLst>
              <a:ext uri="{FF2B5EF4-FFF2-40B4-BE49-F238E27FC236}">
                <a16:creationId xmlns:a16="http://schemas.microsoft.com/office/drawing/2014/main" id="{7C745EF5-0F10-BC26-17D5-5B6BB0203431}"/>
              </a:ext>
            </a:extLst>
          </p:cNvPr>
          <p:cNvSpPr/>
          <p:nvPr/>
        </p:nvSpPr>
        <p:spPr>
          <a:xfrm>
            <a:off x="8616875" y="3387714"/>
            <a:ext cx="2968369" cy="2475526"/>
          </a:xfrm>
          <a:prstGeom prst="wedgeEllipseCallout">
            <a:avLst>
              <a:gd name="adj1" fmla="val -46926"/>
              <a:gd name="adj2" fmla="val 44683"/>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sv-FI" dirty="0"/>
              <a:t>Sover, spelar och är med kompisar. Jag skolkade någon gång för att det var en person som var dum mot mig. </a:t>
            </a:r>
          </a:p>
          <a:p>
            <a:pPr algn="ctr"/>
            <a:r>
              <a:rPr lang="sv-SE" dirty="0"/>
              <a:t>- Pojke åk 7</a:t>
            </a:r>
            <a:endParaRPr lang="sv-FI" dirty="0"/>
          </a:p>
        </p:txBody>
      </p:sp>
    </p:spTree>
    <p:extLst>
      <p:ext uri="{BB962C8B-B14F-4D97-AF65-F5344CB8AC3E}">
        <p14:creationId xmlns:p14="http://schemas.microsoft.com/office/powerpoint/2010/main" val="3922176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B59EC4-757B-1DFE-D880-4485B6FD2361}"/>
              </a:ext>
            </a:extLst>
          </p:cNvPr>
          <p:cNvSpPr>
            <a:spLocks noGrp="1"/>
          </p:cNvSpPr>
          <p:nvPr>
            <p:ph type="ctrTitle"/>
          </p:nvPr>
        </p:nvSpPr>
        <p:spPr>
          <a:xfrm>
            <a:off x="168166" y="657225"/>
            <a:ext cx="11761075" cy="1037741"/>
          </a:xfrm>
        </p:spPr>
        <p:txBody>
          <a:bodyPr>
            <a:normAutofit/>
          </a:bodyPr>
          <a:lstStyle/>
          <a:p>
            <a:pPr algn="ctr"/>
            <a:r>
              <a:rPr lang="sv-FI" dirty="0"/>
              <a:t>Vet dina föräldrar var du är på kvällarna?</a:t>
            </a:r>
            <a:br>
              <a:rPr lang="sv-FI" dirty="0"/>
            </a:br>
            <a:r>
              <a:rPr lang="sv-FI" sz="1800" dirty="0"/>
              <a:t>Årskurs 7-9</a:t>
            </a:r>
          </a:p>
        </p:txBody>
      </p:sp>
      <p:pic>
        <p:nvPicPr>
          <p:cNvPr id="4" name="Bildobjekt 3">
            <a:extLst>
              <a:ext uri="{FF2B5EF4-FFF2-40B4-BE49-F238E27FC236}">
                <a16:creationId xmlns:a16="http://schemas.microsoft.com/office/drawing/2014/main" id="{457AFBB9-5021-2AAE-5927-DF14A5BE2F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10" name="Platshållare för innehåll 9">
            <a:extLst>
              <a:ext uri="{FF2B5EF4-FFF2-40B4-BE49-F238E27FC236}">
                <a16:creationId xmlns:a16="http://schemas.microsoft.com/office/drawing/2014/main" id="{4E7F6026-D580-E414-E206-C21BBA31F19F}"/>
              </a:ext>
            </a:extLst>
          </p:cNvPr>
          <p:cNvPicPr>
            <a:picLocks noGrp="1" noChangeAspect="1"/>
          </p:cNvPicPr>
          <p:nvPr>
            <p:ph sz="quarter" idx="10"/>
          </p:nvPr>
        </p:nvPicPr>
        <p:blipFill>
          <a:blip r:embed="rId4"/>
          <a:stretch>
            <a:fillRect/>
          </a:stretch>
        </p:blipFill>
        <p:spPr>
          <a:xfrm>
            <a:off x="1488030" y="1573687"/>
            <a:ext cx="9094708" cy="5284313"/>
          </a:xfrm>
          <a:prstGeom prst="rect">
            <a:avLst/>
          </a:prstGeom>
        </p:spPr>
      </p:pic>
    </p:spTree>
    <p:extLst>
      <p:ext uri="{BB962C8B-B14F-4D97-AF65-F5344CB8AC3E}">
        <p14:creationId xmlns:p14="http://schemas.microsoft.com/office/powerpoint/2010/main" val="749760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B59EC4-757B-1DFE-D880-4485B6FD2361}"/>
              </a:ext>
            </a:extLst>
          </p:cNvPr>
          <p:cNvSpPr>
            <a:spLocks noGrp="1"/>
          </p:cNvSpPr>
          <p:nvPr>
            <p:ph type="ctrTitle"/>
          </p:nvPr>
        </p:nvSpPr>
        <p:spPr>
          <a:xfrm>
            <a:off x="168166" y="657225"/>
            <a:ext cx="11761075" cy="1037741"/>
          </a:xfrm>
        </p:spPr>
        <p:txBody>
          <a:bodyPr>
            <a:normAutofit/>
          </a:bodyPr>
          <a:lstStyle/>
          <a:p>
            <a:pPr algn="ctr"/>
            <a:r>
              <a:rPr lang="sv-FI" dirty="0"/>
              <a:t>Vet dina föräldrar vem du umgås med?</a:t>
            </a:r>
            <a:br>
              <a:rPr lang="sv-FI" dirty="0"/>
            </a:br>
            <a:r>
              <a:rPr lang="sv-FI" sz="1800" dirty="0"/>
              <a:t>Årskurs 7-9</a:t>
            </a:r>
          </a:p>
        </p:txBody>
      </p:sp>
      <p:pic>
        <p:nvPicPr>
          <p:cNvPr id="4" name="Bildobjekt 3">
            <a:extLst>
              <a:ext uri="{FF2B5EF4-FFF2-40B4-BE49-F238E27FC236}">
                <a16:creationId xmlns:a16="http://schemas.microsoft.com/office/drawing/2014/main" id="{457AFBB9-5021-2AAE-5927-DF14A5BE2F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10" name="Platshållare för innehåll 9">
            <a:extLst>
              <a:ext uri="{FF2B5EF4-FFF2-40B4-BE49-F238E27FC236}">
                <a16:creationId xmlns:a16="http://schemas.microsoft.com/office/drawing/2014/main" id="{D607C423-0ACC-11D1-8E83-4DBF65A627C1}"/>
              </a:ext>
            </a:extLst>
          </p:cNvPr>
          <p:cNvPicPr>
            <a:picLocks noGrp="1" noChangeAspect="1"/>
          </p:cNvPicPr>
          <p:nvPr>
            <p:ph sz="quarter" idx="10"/>
          </p:nvPr>
        </p:nvPicPr>
        <p:blipFill>
          <a:blip r:embed="rId4"/>
          <a:stretch>
            <a:fillRect/>
          </a:stretch>
        </p:blipFill>
        <p:spPr>
          <a:xfrm>
            <a:off x="1204055" y="1562332"/>
            <a:ext cx="9280308" cy="5295668"/>
          </a:xfrm>
          <a:prstGeom prst="rect">
            <a:avLst/>
          </a:prstGeom>
        </p:spPr>
      </p:pic>
    </p:spTree>
    <p:extLst>
      <p:ext uri="{BB962C8B-B14F-4D97-AF65-F5344CB8AC3E}">
        <p14:creationId xmlns:p14="http://schemas.microsoft.com/office/powerpoint/2010/main" val="2144341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B59EC4-757B-1DFE-D880-4485B6FD2361}"/>
              </a:ext>
            </a:extLst>
          </p:cNvPr>
          <p:cNvSpPr>
            <a:spLocks noGrp="1"/>
          </p:cNvSpPr>
          <p:nvPr>
            <p:ph type="ctrTitle"/>
          </p:nvPr>
        </p:nvSpPr>
        <p:spPr>
          <a:xfrm>
            <a:off x="168166" y="657225"/>
            <a:ext cx="11761075" cy="1037741"/>
          </a:xfrm>
        </p:spPr>
        <p:txBody>
          <a:bodyPr>
            <a:normAutofit/>
          </a:bodyPr>
          <a:lstStyle/>
          <a:p>
            <a:pPr algn="ctr"/>
            <a:r>
              <a:rPr lang="sv-FI" dirty="0"/>
              <a:t>Vet dina föräldrar vem du umgås med?</a:t>
            </a:r>
            <a:br>
              <a:rPr lang="sv-FI" dirty="0"/>
            </a:br>
            <a:r>
              <a:rPr lang="sv-FI" sz="1800" dirty="0"/>
              <a:t>Årskurs 7-9</a:t>
            </a:r>
          </a:p>
        </p:txBody>
      </p:sp>
      <p:pic>
        <p:nvPicPr>
          <p:cNvPr id="4" name="Bildobjekt 3">
            <a:extLst>
              <a:ext uri="{FF2B5EF4-FFF2-40B4-BE49-F238E27FC236}">
                <a16:creationId xmlns:a16="http://schemas.microsoft.com/office/drawing/2014/main" id="{457AFBB9-5021-2AAE-5927-DF14A5BE2F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6" name="Platshållare för innehåll 5">
            <a:extLst>
              <a:ext uri="{FF2B5EF4-FFF2-40B4-BE49-F238E27FC236}">
                <a16:creationId xmlns:a16="http://schemas.microsoft.com/office/drawing/2014/main" id="{E8BFCF2A-C1FC-BAB9-DAE5-E5DD45BF58C3}"/>
              </a:ext>
            </a:extLst>
          </p:cNvPr>
          <p:cNvPicPr>
            <a:picLocks noGrp="1" noChangeAspect="1"/>
          </p:cNvPicPr>
          <p:nvPr>
            <p:ph sz="quarter" idx="10"/>
          </p:nvPr>
        </p:nvPicPr>
        <p:blipFill>
          <a:blip r:embed="rId3"/>
          <a:stretch>
            <a:fillRect/>
          </a:stretch>
        </p:blipFill>
        <p:spPr>
          <a:xfrm>
            <a:off x="1397158" y="1566285"/>
            <a:ext cx="9342782" cy="5577336"/>
          </a:xfrm>
          <a:prstGeom prst="rect">
            <a:avLst/>
          </a:prstGeom>
        </p:spPr>
      </p:pic>
    </p:spTree>
    <p:extLst>
      <p:ext uri="{BB962C8B-B14F-4D97-AF65-F5344CB8AC3E}">
        <p14:creationId xmlns:p14="http://schemas.microsoft.com/office/powerpoint/2010/main" val="787213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9C42C4-F1DE-CF3C-939F-C9C754F2327D}"/>
              </a:ext>
            </a:extLst>
          </p:cNvPr>
          <p:cNvSpPr>
            <a:spLocks noGrp="1"/>
          </p:cNvSpPr>
          <p:nvPr>
            <p:ph type="ctrTitle"/>
          </p:nvPr>
        </p:nvSpPr>
        <p:spPr>
          <a:xfrm>
            <a:off x="472087" y="425997"/>
            <a:ext cx="10888717" cy="1037741"/>
          </a:xfrm>
        </p:spPr>
        <p:txBody>
          <a:bodyPr>
            <a:normAutofit fontScale="90000"/>
          </a:bodyPr>
          <a:lstStyle/>
          <a:p>
            <a:pPr algn="ctr"/>
            <a:r>
              <a:rPr lang="sv-FI" dirty="0"/>
              <a:t>Vem kan du prata med om det som är viktigt för dig? </a:t>
            </a:r>
            <a:br>
              <a:rPr lang="sv-FI" dirty="0"/>
            </a:br>
            <a:r>
              <a:rPr lang="sv-FI" sz="1800" dirty="0"/>
              <a:t>Årskurs 7-9</a:t>
            </a:r>
          </a:p>
        </p:txBody>
      </p:sp>
      <p:pic>
        <p:nvPicPr>
          <p:cNvPr id="4" name="Bildobjekt 3">
            <a:extLst>
              <a:ext uri="{FF2B5EF4-FFF2-40B4-BE49-F238E27FC236}">
                <a16:creationId xmlns:a16="http://schemas.microsoft.com/office/drawing/2014/main" id="{723B999C-4C68-506B-111B-C61BE93697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6" name="Platshållare för innehåll 5">
            <a:extLst>
              <a:ext uri="{FF2B5EF4-FFF2-40B4-BE49-F238E27FC236}">
                <a16:creationId xmlns:a16="http://schemas.microsoft.com/office/drawing/2014/main" id="{22A8D38B-2F43-FD95-BB72-F7A053CE5F30}"/>
              </a:ext>
            </a:extLst>
          </p:cNvPr>
          <p:cNvPicPr>
            <a:picLocks noGrp="1" noChangeAspect="1"/>
          </p:cNvPicPr>
          <p:nvPr>
            <p:ph sz="quarter" idx="10"/>
          </p:nvPr>
        </p:nvPicPr>
        <p:blipFill>
          <a:blip r:embed="rId4"/>
          <a:stretch>
            <a:fillRect/>
          </a:stretch>
        </p:blipFill>
        <p:spPr>
          <a:xfrm>
            <a:off x="641871" y="1607300"/>
            <a:ext cx="11036986" cy="5126858"/>
          </a:xfrm>
          <a:prstGeom prst="rect">
            <a:avLst/>
          </a:prstGeom>
        </p:spPr>
      </p:pic>
    </p:spTree>
    <p:extLst>
      <p:ext uri="{BB962C8B-B14F-4D97-AF65-F5344CB8AC3E}">
        <p14:creationId xmlns:p14="http://schemas.microsoft.com/office/powerpoint/2010/main" val="3208356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9C42C4-F1DE-CF3C-939F-C9C754F2327D}"/>
              </a:ext>
            </a:extLst>
          </p:cNvPr>
          <p:cNvSpPr>
            <a:spLocks noGrp="1"/>
          </p:cNvSpPr>
          <p:nvPr>
            <p:ph type="ctrTitle"/>
          </p:nvPr>
        </p:nvSpPr>
        <p:spPr>
          <a:xfrm>
            <a:off x="472087" y="425997"/>
            <a:ext cx="10888717" cy="1037741"/>
          </a:xfrm>
        </p:spPr>
        <p:txBody>
          <a:bodyPr>
            <a:normAutofit fontScale="90000"/>
          </a:bodyPr>
          <a:lstStyle/>
          <a:p>
            <a:pPr algn="ctr"/>
            <a:r>
              <a:rPr lang="sv-FI" dirty="0"/>
              <a:t>Vem kan du prata med om det som är viktigt för dig? </a:t>
            </a:r>
            <a:br>
              <a:rPr lang="sv-FI" dirty="0"/>
            </a:br>
            <a:r>
              <a:rPr lang="sv-FI" sz="1800" dirty="0"/>
              <a:t>Årskurs 7-9</a:t>
            </a:r>
          </a:p>
        </p:txBody>
      </p:sp>
      <p:pic>
        <p:nvPicPr>
          <p:cNvPr id="4" name="Bildobjekt 3">
            <a:extLst>
              <a:ext uri="{FF2B5EF4-FFF2-40B4-BE49-F238E27FC236}">
                <a16:creationId xmlns:a16="http://schemas.microsoft.com/office/drawing/2014/main" id="{723B999C-4C68-506B-111B-C61BE93697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6" name="Platshållare för innehåll 5">
            <a:extLst>
              <a:ext uri="{FF2B5EF4-FFF2-40B4-BE49-F238E27FC236}">
                <a16:creationId xmlns:a16="http://schemas.microsoft.com/office/drawing/2014/main" id="{F54B1BA5-3769-5495-643D-B4B377375EF4}"/>
              </a:ext>
            </a:extLst>
          </p:cNvPr>
          <p:cNvPicPr>
            <a:picLocks noGrp="1" noChangeAspect="1"/>
          </p:cNvPicPr>
          <p:nvPr>
            <p:ph sz="quarter" idx="10"/>
          </p:nvPr>
        </p:nvPicPr>
        <p:blipFill>
          <a:blip r:embed="rId4"/>
          <a:stretch>
            <a:fillRect/>
          </a:stretch>
        </p:blipFill>
        <p:spPr>
          <a:xfrm>
            <a:off x="1030833" y="1719667"/>
            <a:ext cx="9970363" cy="4763199"/>
          </a:xfrm>
          <a:prstGeom prst="rect">
            <a:avLst/>
          </a:prstGeom>
        </p:spPr>
      </p:pic>
    </p:spTree>
    <p:extLst>
      <p:ext uri="{BB962C8B-B14F-4D97-AF65-F5344CB8AC3E}">
        <p14:creationId xmlns:p14="http://schemas.microsoft.com/office/powerpoint/2010/main" val="424435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B9A3EA-03AF-5E1B-9DAD-7054397DC3C4}"/>
              </a:ext>
            </a:extLst>
          </p:cNvPr>
          <p:cNvSpPr>
            <a:spLocks noGrp="1"/>
          </p:cNvSpPr>
          <p:nvPr>
            <p:ph type="ctrTitle"/>
          </p:nvPr>
        </p:nvSpPr>
        <p:spPr/>
        <p:txBody>
          <a:bodyPr>
            <a:normAutofit fontScale="90000"/>
          </a:bodyPr>
          <a:lstStyle/>
          <a:p>
            <a:pPr algn="ctr"/>
            <a:r>
              <a:rPr lang="sv-FI" dirty="0"/>
              <a:t>Tobaksbruk </a:t>
            </a:r>
            <a:br>
              <a:rPr lang="sv-FI" dirty="0"/>
            </a:br>
            <a:r>
              <a:rPr lang="sv-FI" sz="1800" dirty="0"/>
              <a:t>Årskurs 7-9</a:t>
            </a:r>
            <a:br>
              <a:rPr lang="sv-FI" dirty="0"/>
            </a:br>
            <a:endParaRPr lang="sv-FI" dirty="0"/>
          </a:p>
        </p:txBody>
      </p:sp>
      <p:pic>
        <p:nvPicPr>
          <p:cNvPr id="4" name="Bildobjekt 3">
            <a:extLst>
              <a:ext uri="{FF2B5EF4-FFF2-40B4-BE49-F238E27FC236}">
                <a16:creationId xmlns:a16="http://schemas.microsoft.com/office/drawing/2014/main" id="{4AC0E06F-24CE-F74F-C4A4-14857F2BBF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9" name="Platshållare för innehåll 8">
            <a:extLst>
              <a:ext uri="{FF2B5EF4-FFF2-40B4-BE49-F238E27FC236}">
                <a16:creationId xmlns:a16="http://schemas.microsoft.com/office/drawing/2014/main" id="{139963FE-AB4E-733E-3263-0577B57F9F5A}"/>
              </a:ext>
            </a:extLst>
          </p:cNvPr>
          <p:cNvPicPr>
            <a:picLocks noGrp="1" noChangeAspect="1"/>
          </p:cNvPicPr>
          <p:nvPr>
            <p:ph sz="quarter" idx="10"/>
          </p:nvPr>
        </p:nvPicPr>
        <p:blipFill>
          <a:blip r:embed="rId4"/>
          <a:stretch>
            <a:fillRect/>
          </a:stretch>
        </p:blipFill>
        <p:spPr>
          <a:xfrm>
            <a:off x="1419876" y="1487370"/>
            <a:ext cx="8877063" cy="4713405"/>
          </a:xfrm>
          <a:prstGeom prst="rect">
            <a:avLst/>
          </a:prstGeom>
        </p:spPr>
      </p:pic>
    </p:spTree>
    <p:extLst>
      <p:ext uri="{BB962C8B-B14F-4D97-AF65-F5344CB8AC3E}">
        <p14:creationId xmlns:p14="http://schemas.microsoft.com/office/powerpoint/2010/main" val="1142234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B9A3EA-03AF-5E1B-9DAD-7054397DC3C4}"/>
              </a:ext>
            </a:extLst>
          </p:cNvPr>
          <p:cNvSpPr>
            <a:spLocks noGrp="1"/>
          </p:cNvSpPr>
          <p:nvPr>
            <p:ph type="ctrTitle"/>
          </p:nvPr>
        </p:nvSpPr>
        <p:spPr/>
        <p:txBody>
          <a:bodyPr>
            <a:normAutofit fontScale="90000"/>
          </a:bodyPr>
          <a:lstStyle/>
          <a:p>
            <a:pPr algn="ctr"/>
            <a:r>
              <a:rPr lang="sv-FI" dirty="0"/>
              <a:t>Tobaksbruk </a:t>
            </a:r>
            <a:br>
              <a:rPr lang="sv-FI" dirty="0"/>
            </a:br>
            <a:r>
              <a:rPr lang="sv-FI" sz="1800" dirty="0"/>
              <a:t>Årskurs 7-9</a:t>
            </a:r>
            <a:br>
              <a:rPr lang="sv-FI" dirty="0"/>
            </a:br>
            <a:endParaRPr lang="sv-FI" dirty="0"/>
          </a:p>
        </p:txBody>
      </p:sp>
      <p:pic>
        <p:nvPicPr>
          <p:cNvPr id="4" name="Bildobjekt 3">
            <a:extLst>
              <a:ext uri="{FF2B5EF4-FFF2-40B4-BE49-F238E27FC236}">
                <a16:creationId xmlns:a16="http://schemas.microsoft.com/office/drawing/2014/main" id="{4AC0E06F-24CE-F74F-C4A4-14857F2BBF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6" name="Platshållare för innehåll 5">
            <a:extLst>
              <a:ext uri="{FF2B5EF4-FFF2-40B4-BE49-F238E27FC236}">
                <a16:creationId xmlns:a16="http://schemas.microsoft.com/office/drawing/2014/main" id="{7C2A81AD-E6E1-1D31-1125-7B9783BCBA39}"/>
              </a:ext>
            </a:extLst>
          </p:cNvPr>
          <p:cNvPicPr>
            <a:picLocks noGrp="1" noChangeAspect="1"/>
          </p:cNvPicPr>
          <p:nvPr>
            <p:ph sz="quarter" idx="10"/>
          </p:nvPr>
        </p:nvPicPr>
        <p:blipFill>
          <a:blip r:embed="rId4"/>
          <a:stretch>
            <a:fillRect/>
          </a:stretch>
        </p:blipFill>
        <p:spPr>
          <a:xfrm>
            <a:off x="1339763" y="1393189"/>
            <a:ext cx="9439334" cy="4912306"/>
          </a:xfrm>
          <a:prstGeom prst="rect">
            <a:avLst/>
          </a:prstGeom>
        </p:spPr>
      </p:pic>
    </p:spTree>
    <p:extLst>
      <p:ext uri="{BB962C8B-B14F-4D97-AF65-F5344CB8AC3E}">
        <p14:creationId xmlns:p14="http://schemas.microsoft.com/office/powerpoint/2010/main" val="226116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6426C0-E767-48B8-895A-389E942FA0DF}"/>
              </a:ext>
            </a:extLst>
          </p:cNvPr>
          <p:cNvSpPr>
            <a:spLocks noGrp="1"/>
          </p:cNvSpPr>
          <p:nvPr>
            <p:ph type="ctrTitle"/>
          </p:nvPr>
        </p:nvSpPr>
        <p:spPr/>
        <p:txBody>
          <a:bodyPr/>
          <a:lstStyle/>
          <a:p>
            <a:r>
              <a:rPr lang="sv-FI" dirty="0"/>
              <a:t>Bakgrund</a:t>
            </a:r>
          </a:p>
        </p:txBody>
      </p:sp>
      <p:sp>
        <p:nvSpPr>
          <p:cNvPr id="3" name="Platshållare för innehåll 2">
            <a:extLst>
              <a:ext uri="{FF2B5EF4-FFF2-40B4-BE49-F238E27FC236}">
                <a16:creationId xmlns:a16="http://schemas.microsoft.com/office/drawing/2014/main" id="{84CFAB5E-C02F-400E-BF5A-6BB7BCCBBDE2}"/>
              </a:ext>
            </a:extLst>
          </p:cNvPr>
          <p:cNvSpPr>
            <a:spLocks noGrp="1"/>
          </p:cNvSpPr>
          <p:nvPr>
            <p:ph sz="quarter" idx="10"/>
          </p:nvPr>
        </p:nvSpPr>
        <p:spPr>
          <a:xfrm>
            <a:off x="766762" y="1532746"/>
            <a:ext cx="9110662" cy="4668029"/>
          </a:xfrm>
        </p:spPr>
        <p:txBody>
          <a:bodyPr>
            <a:normAutofit/>
          </a:bodyPr>
          <a:lstStyle/>
          <a:p>
            <a:r>
              <a:rPr lang="sv-FI" dirty="0"/>
              <a:t>Årlig ungdomsundersökning på Åland för åk 7-9 i högstadiet och åk 1-2 i gymnasiet</a:t>
            </a:r>
          </a:p>
          <a:p>
            <a:r>
              <a:rPr lang="sv-FI" dirty="0"/>
              <a:t>ÅSUB sammanställer och analyserar svaren 2023</a:t>
            </a:r>
          </a:p>
          <a:p>
            <a:pPr marL="0" indent="0">
              <a:buNone/>
            </a:pPr>
            <a:endParaRPr lang="sv-FI" dirty="0"/>
          </a:p>
          <a:p>
            <a:r>
              <a:rPr lang="sv-FI" dirty="0"/>
              <a:t>Ett verktyg för skola, föräldrar, </a:t>
            </a:r>
            <a:r>
              <a:rPr lang="sv-FI" dirty="0" err="1"/>
              <a:t>Fältare</a:t>
            </a:r>
            <a:r>
              <a:rPr lang="sv-FI" dirty="0"/>
              <a:t>, politiker och andra intresserade</a:t>
            </a:r>
          </a:p>
          <a:p>
            <a:r>
              <a:rPr lang="sv-FI" dirty="0"/>
              <a:t>En lokal och aktuell bild av läget</a:t>
            </a:r>
          </a:p>
          <a:p>
            <a:r>
              <a:rPr lang="sv-FI" dirty="0"/>
              <a:t>Stort stöd i Ålands landskapsregerings alkoholpolitiskt program 2022-2024</a:t>
            </a:r>
          </a:p>
          <a:p>
            <a:endParaRPr lang="sv-FI" dirty="0"/>
          </a:p>
          <a:p>
            <a:r>
              <a:rPr lang="sv-FI" dirty="0"/>
              <a:t>ANDTS = Alkohol, Narkotika, Doping, Tobak, Spelande</a:t>
            </a:r>
          </a:p>
        </p:txBody>
      </p:sp>
      <p:pic>
        <p:nvPicPr>
          <p:cNvPr id="5" name="Bildobjekt 4">
            <a:extLst>
              <a:ext uri="{FF2B5EF4-FFF2-40B4-BE49-F238E27FC236}">
                <a16:creationId xmlns:a16="http://schemas.microsoft.com/office/drawing/2014/main" id="{5A2ACEA0-B0F3-A042-3E60-162E14188F49}"/>
              </a:ext>
            </a:extLst>
          </p:cNvPr>
          <p:cNvPicPr>
            <a:picLocks noChangeAspect="1"/>
          </p:cNvPicPr>
          <p:nvPr/>
        </p:nvPicPr>
        <p:blipFill>
          <a:blip r:embed="rId2">
            <a:clrChange>
              <a:clrFrom>
                <a:srgbClr val="F6F6F6"/>
              </a:clrFrom>
              <a:clrTo>
                <a:srgbClr val="F6F6F6">
                  <a:alpha val="0"/>
                </a:srgbClr>
              </a:clrTo>
            </a:clrChange>
          </a:blip>
          <a:stretch>
            <a:fillRect/>
          </a:stretch>
        </p:blipFill>
        <p:spPr>
          <a:xfrm>
            <a:off x="9929121" y="2187037"/>
            <a:ext cx="1211669" cy="3145914"/>
          </a:xfrm>
          <a:prstGeom prst="rect">
            <a:avLst/>
          </a:prstGeom>
          <a:effectLst>
            <a:outerShdw blurRad="50800" dist="50800" dir="5400000" algn="ctr" rotWithShape="0">
              <a:schemeClr val="bg1">
                <a:alpha val="0"/>
              </a:schemeClr>
            </a:outerShdw>
          </a:effectLst>
        </p:spPr>
      </p:pic>
      <p:pic>
        <p:nvPicPr>
          <p:cNvPr id="4" name="Platshållare för innehåll 4" descr="En bild som visar clipart&#10;&#10;Automatiskt genererad beskrivning">
            <a:extLst>
              <a:ext uri="{FF2B5EF4-FFF2-40B4-BE49-F238E27FC236}">
                <a16:creationId xmlns:a16="http://schemas.microsoft.com/office/drawing/2014/main" id="{674B737F-1ACC-500A-C6B2-B4C5F7CF230C}"/>
              </a:ext>
            </a:extLst>
          </p:cNvPr>
          <p:cNvPicPr>
            <a:picLocks noChangeAspect="1"/>
          </p:cNvPicPr>
          <p:nvPr/>
        </p:nvPicPr>
        <p:blipFill>
          <a:blip r:embed="rId3">
            <a:clrChange>
              <a:clrFrom>
                <a:srgbClr val="F6F6F6"/>
              </a:clrFrom>
              <a:clrTo>
                <a:srgbClr val="F6F6F6">
                  <a:alpha val="0"/>
                </a:srgbClr>
              </a:clrTo>
            </a:clrChange>
          </a:blip>
          <a:stretch>
            <a:fillRect/>
          </a:stretch>
        </p:blipFill>
        <p:spPr>
          <a:xfrm>
            <a:off x="10534956" y="2155303"/>
            <a:ext cx="1513964" cy="3240593"/>
          </a:xfrm>
          <a:prstGeom prst="rect">
            <a:avLst/>
          </a:prstGeom>
        </p:spPr>
      </p:pic>
      <p:pic>
        <p:nvPicPr>
          <p:cNvPr id="6" name="Bildobjekt 5">
            <a:extLst>
              <a:ext uri="{FF2B5EF4-FFF2-40B4-BE49-F238E27FC236}">
                <a16:creationId xmlns:a16="http://schemas.microsoft.com/office/drawing/2014/main" id="{272A94D7-7F9B-290C-19CD-39CE0CD60D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Tree>
    <p:extLst>
      <p:ext uri="{BB962C8B-B14F-4D97-AF65-F5344CB8AC3E}">
        <p14:creationId xmlns:p14="http://schemas.microsoft.com/office/powerpoint/2010/main" val="3193052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90E878-A833-FA95-9FE3-07F7869CE8E5}"/>
              </a:ext>
            </a:extLst>
          </p:cNvPr>
          <p:cNvSpPr>
            <a:spLocks noGrp="1"/>
          </p:cNvSpPr>
          <p:nvPr>
            <p:ph type="ctrTitle"/>
          </p:nvPr>
        </p:nvSpPr>
        <p:spPr/>
        <p:txBody>
          <a:bodyPr/>
          <a:lstStyle/>
          <a:p>
            <a:r>
              <a:rPr lang="sv-SE" dirty="0"/>
              <a:t>Hur får du tag på cigaretter? Snus? </a:t>
            </a:r>
            <a:endParaRPr lang="sv-FI" dirty="0"/>
          </a:p>
        </p:txBody>
      </p:sp>
      <p:sp>
        <p:nvSpPr>
          <p:cNvPr id="3" name="Platshållare för innehåll 2">
            <a:extLst>
              <a:ext uri="{FF2B5EF4-FFF2-40B4-BE49-F238E27FC236}">
                <a16:creationId xmlns:a16="http://schemas.microsoft.com/office/drawing/2014/main" id="{D05831C3-2E93-2BE4-60CD-52FAF22AD507}"/>
              </a:ext>
            </a:extLst>
          </p:cNvPr>
          <p:cNvSpPr>
            <a:spLocks noGrp="1"/>
          </p:cNvSpPr>
          <p:nvPr>
            <p:ph sz="quarter" idx="10"/>
          </p:nvPr>
        </p:nvSpPr>
        <p:spPr/>
        <p:txBody>
          <a:bodyPr/>
          <a:lstStyle/>
          <a:p>
            <a:r>
              <a:rPr lang="sv-FI" dirty="0"/>
              <a:t>De vanligaste sätten att få tag på cigaretter och/eller snus är </a:t>
            </a:r>
            <a:r>
              <a:rPr lang="sv-FI" b="1" dirty="0"/>
              <a:t>följande</a:t>
            </a:r>
            <a:r>
              <a:rPr lang="sv-FI" dirty="0"/>
              <a:t>:</a:t>
            </a:r>
          </a:p>
          <a:p>
            <a:pPr lvl="1"/>
            <a:r>
              <a:rPr lang="sv-SE" b="1" dirty="0"/>
              <a:t>Får/ber av kompisar </a:t>
            </a:r>
          </a:p>
          <a:p>
            <a:pPr lvl="1"/>
            <a:r>
              <a:rPr lang="sv-SE" b="1" dirty="0"/>
              <a:t>Köper av andra </a:t>
            </a:r>
          </a:p>
          <a:p>
            <a:pPr lvl="1"/>
            <a:r>
              <a:rPr lang="sv-SE" b="1" dirty="0"/>
              <a:t>Får av annan person (18 år eller äldre)</a:t>
            </a:r>
          </a:p>
          <a:p>
            <a:pPr marL="457200" lvl="1" indent="0">
              <a:buNone/>
            </a:pPr>
            <a:endParaRPr lang="sv-SE" b="1" dirty="0"/>
          </a:p>
          <a:p>
            <a:r>
              <a:rPr lang="sv-SE" dirty="0"/>
              <a:t>Övriga mindre vanliga sätt:</a:t>
            </a:r>
          </a:p>
          <a:p>
            <a:pPr lvl="1"/>
            <a:r>
              <a:rPr lang="sv-SE" dirty="0"/>
              <a:t>Köper själv </a:t>
            </a:r>
          </a:p>
          <a:p>
            <a:pPr lvl="1"/>
            <a:r>
              <a:rPr lang="sv-SE" dirty="0"/>
              <a:t>Från mina föräldrar/vårdnadshavare (med lov) </a:t>
            </a:r>
          </a:p>
          <a:p>
            <a:pPr lvl="1"/>
            <a:r>
              <a:rPr lang="sv-SE" dirty="0"/>
              <a:t>Från mina föräldrar/vårdnadshavare (utan lov) </a:t>
            </a:r>
          </a:p>
          <a:p>
            <a:pPr lvl="1"/>
            <a:r>
              <a:rPr lang="sv-SE" dirty="0"/>
              <a:t>Köper via sociala medier</a:t>
            </a:r>
          </a:p>
          <a:p>
            <a:pPr marL="457200" lvl="1" indent="0">
              <a:buNone/>
            </a:pPr>
            <a:endParaRPr lang="sv-FI" dirty="0"/>
          </a:p>
          <a:p>
            <a:pPr lvl="1"/>
            <a:endParaRPr lang="sv-SE" dirty="0"/>
          </a:p>
        </p:txBody>
      </p:sp>
      <p:pic>
        <p:nvPicPr>
          <p:cNvPr id="4" name="Bildobjekt 3">
            <a:extLst>
              <a:ext uri="{FF2B5EF4-FFF2-40B4-BE49-F238E27FC236}">
                <a16:creationId xmlns:a16="http://schemas.microsoft.com/office/drawing/2014/main" id="{382851A1-B1CA-EF32-78A1-5B23068854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Tree>
    <p:extLst>
      <p:ext uri="{BB962C8B-B14F-4D97-AF65-F5344CB8AC3E}">
        <p14:creationId xmlns:p14="http://schemas.microsoft.com/office/powerpoint/2010/main" val="92103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C05981-F2BE-7142-3D81-2452D1DC0B46}"/>
              </a:ext>
            </a:extLst>
          </p:cNvPr>
          <p:cNvSpPr>
            <a:spLocks noGrp="1"/>
          </p:cNvSpPr>
          <p:nvPr>
            <p:ph type="ctrTitle"/>
          </p:nvPr>
        </p:nvSpPr>
        <p:spPr/>
        <p:txBody>
          <a:bodyPr>
            <a:normAutofit/>
          </a:bodyPr>
          <a:lstStyle/>
          <a:p>
            <a:pPr algn="ctr"/>
            <a:r>
              <a:rPr lang="sv-SE" sz="3600" dirty="0"/>
              <a:t>Har du druckit alkoholhaltiga drycker</a:t>
            </a:r>
            <a:r>
              <a:rPr lang="sv-FI" sz="3600" dirty="0"/>
              <a:t>? </a:t>
            </a:r>
            <a:r>
              <a:rPr lang="sv-SE" sz="1600" dirty="0"/>
              <a:t>Årskurs 7-9</a:t>
            </a:r>
            <a:endParaRPr lang="sv-FI" sz="1600" dirty="0"/>
          </a:p>
        </p:txBody>
      </p:sp>
      <p:pic>
        <p:nvPicPr>
          <p:cNvPr id="4" name="Bildobjekt 3">
            <a:extLst>
              <a:ext uri="{FF2B5EF4-FFF2-40B4-BE49-F238E27FC236}">
                <a16:creationId xmlns:a16="http://schemas.microsoft.com/office/drawing/2014/main" id="{1C454D4F-7F8C-6287-50FD-D9D13848D5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6" name="Bildobjekt 5">
            <a:extLst>
              <a:ext uri="{FF2B5EF4-FFF2-40B4-BE49-F238E27FC236}">
                <a16:creationId xmlns:a16="http://schemas.microsoft.com/office/drawing/2014/main" id="{C5DBDDD8-D6EE-AC2A-DA4C-35E614F8F20B}"/>
              </a:ext>
            </a:extLst>
          </p:cNvPr>
          <p:cNvPicPr>
            <a:picLocks noChangeAspect="1"/>
          </p:cNvPicPr>
          <p:nvPr/>
        </p:nvPicPr>
        <p:blipFill>
          <a:blip r:embed="rId4"/>
          <a:stretch>
            <a:fillRect/>
          </a:stretch>
        </p:blipFill>
        <p:spPr>
          <a:xfrm>
            <a:off x="1516427" y="1459878"/>
            <a:ext cx="8803229" cy="5398122"/>
          </a:xfrm>
          <a:prstGeom prst="rect">
            <a:avLst/>
          </a:prstGeom>
        </p:spPr>
      </p:pic>
    </p:spTree>
    <p:extLst>
      <p:ext uri="{BB962C8B-B14F-4D97-AF65-F5344CB8AC3E}">
        <p14:creationId xmlns:p14="http://schemas.microsoft.com/office/powerpoint/2010/main" val="2170219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C05981-F2BE-7142-3D81-2452D1DC0B46}"/>
              </a:ext>
            </a:extLst>
          </p:cNvPr>
          <p:cNvSpPr>
            <a:spLocks noGrp="1"/>
          </p:cNvSpPr>
          <p:nvPr>
            <p:ph type="ctrTitle"/>
          </p:nvPr>
        </p:nvSpPr>
        <p:spPr/>
        <p:txBody>
          <a:bodyPr>
            <a:normAutofit/>
          </a:bodyPr>
          <a:lstStyle/>
          <a:p>
            <a:pPr algn="ctr"/>
            <a:r>
              <a:rPr lang="sv-SE" sz="3600" dirty="0"/>
              <a:t>Har du druckit alkoholhaltiga drycker</a:t>
            </a:r>
            <a:r>
              <a:rPr lang="sv-FI" sz="3600" dirty="0"/>
              <a:t>? </a:t>
            </a:r>
            <a:r>
              <a:rPr lang="sv-SE" sz="1600" dirty="0"/>
              <a:t>Årskurs 7-9</a:t>
            </a:r>
            <a:endParaRPr lang="sv-FI" sz="1600" dirty="0"/>
          </a:p>
        </p:txBody>
      </p:sp>
      <p:pic>
        <p:nvPicPr>
          <p:cNvPr id="3" name="Bildobjekt 2">
            <a:extLst>
              <a:ext uri="{FF2B5EF4-FFF2-40B4-BE49-F238E27FC236}">
                <a16:creationId xmlns:a16="http://schemas.microsoft.com/office/drawing/2014/main" id="{1CF1A1B8-14A3-850C-DFC1-68B31A19B4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4" name="Bildobjekt 3">
            <a:extLst>
              <a:ext uri="{FF2B5EF4-FFF2-40B4-BE49-F238E27FC236}">
                <a16:creationId xmlns:a16="http://schemas.microsoft.com/office/drawing/2014/main" id="{6FDD15FD-6156-6567-0F30-942F8419FB4B}"/>
              </a:ext>
            </a:extLst>
          </p:cNvPr>
          <p:cNvPicPr>
            <a:picLocks noChangeAspect="1"/>
          </p:cNvPicPr>
          <p:nvPr/>
        </p:nvPicPr>
        <p:blipFill>
          <a:blip r:embed="rId3"/>
          <a:stretch>
            <a:fillRect/>
          </a:stretch>
        </p:blipFill>
        <p:spPr>
          <a:xfrm>
            <a:off x="1480053" y="1721944"/>
            <a:ext cx="9566040" cy="4981351"/>
          </a:xfrm>
          <a:prstGeom prst="rect">
            <a:avLst/>
          </a:prstGeom>
        </p:spPr>
      </p:pic>
    </p:spTree>
    <p:extLst>
      <p:ext uri="{BB962C8B-B14F-4D97-AF65-F5344CB8AC3E}">
        <p14:creationId xmlns:p14="http://schemas.microsoft.com/office/powerpoint/2010/main" val="1820627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C05981-F2BE-7142-3D81-2452D1DC0B46}"/>
              </a:ext>
            </a:extLst>
          </p:cNvPr>
          <p:cNvSpPr>
            <a:spLocks noGrp="1"/>
          </p:cNvSpPr>
          <p:nvPr>
            <p:ph type="ctrTitle"/>
          </p:nvPr>
        </p:nvSpPr>
        <p:spPr/>
        <p:txBody>
          <a:bodyPr>
            <a:normAutofit/>
          </a:bodyPr>
          <a:lstStyle/>
          <a:p>
            <a:pPr algn="ctr"/>
            <a:r>
              <a:rPr lang="sv-FI" dirty="0"/>
              <a:t>Alkoholkonsumtion</a:t>
            </a:r>
            <a:br>
              <a:rPr lang="sv-FI" dirty="0"/>
            </a:br>
            <a:r>
              <a:rPr lang="sv-FI" sz="1800" dirty="0"/>
              <a:t>Årskurs 7-9</a:t>
            </a:r>
          </a:p>
        </p:txBody>
      </p:sp>
      <p:pic>
        <p:nvPicPr>
          <p:cNvPr id="4" name="Bildobjekt 3">
            <a:extLst>
              <a:ext uri="{FF2B5EF4-FFF2-40B4-BE49-F238E27FC236}">
                <a16:creationId xmlns:a16="http://schemas.microsoft.com/office/drawing/2014/main" id="{58A921EF-593D-F8E8-59E9-5318EFD841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C76CBAE4-6916-AAE1-D6C8-AC50F2B5EB30}"/>
              </a:ext>
            </a:extLst>
          </p:cNvPr>
          <p:cNvPicPr>
            <a:picLocks noChangeAspect="1"/>
          </p:cNvPicPr>
          <p:nvPr/>
        </p:nvPicPr>
        <p:blipFill>
          <a:blip r:embed="rId4"/>
          <a:stretch>
            <a:fillRect/>
          </a:stretch>
        </p:blipFill>
        <p:spPr>
          <a:xfrm>
            <a:off x="1028018" y="1372977"/>
            <a:ext cx="9586974" cy="5039182"/>
          </a:xfrm>
          <a:prstGeom prst="rect">
            <a:avLst/>
          </a:prstGeom>
        </p:spPr>
      </p:pic>
    </p:spTree>
    <p:extLst>
      <p:ext uri="{BB962C8B-B14F-4D97-AF65-F5344CB8AC3E}">
        <p14:creationId xmlns:p14="http://schemas.microsoft.com/office/powerpoint/2010/main" val="4198192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C05981-F2BE-7142-3D81-2452D1DC0B46}"/>
              </a:ext>
            </a:extLst>
          </p:cNvPr>
          <p:cNvSpPr>
            <a:spLocks noGrp="1"/>
          </p:cNvSpPr>
          <p:nvPr>
            <p:ph type="ctrTitle"/>
          </p:nvPr>
        </p:nvSpPr>
        <p:spPr/>
        <p:txBody>
          <a:bodyPr>
            <a:normAutofit/>
          </a:bodyPr>
          <a:lstStyle/>
          <a:p>
            <a:pPr algn="ctr"/>
            <a:r>
              <a:rPr lang="sv-FI" dirty="0"/>
              <a:t>Alkoholkonsumtion</a:t>
            </a:r>
            <a:br>
              <a:rPr lang="sv-FI" dirty="0"/>
            </a:br>
            <a:r>
              <a:rPr lang="sv-FI" sz="1800" dirty="0"/>
              <a:t>Årskurs 7-9</a:t>
            </a:r>
          </a:p>
        </p:txBody>
      </p:sp>
      <p:pic>
        <p:nvPicPr>
          <p:cNvPr id="4" name="Bildobjekt 3">
            <a:extLst>
              <a:ext uri="{FF2B5EF4-FFF2-40B4-BE49-F238E27FC236}">
                <a16:creationId xmlns:a16="http://schemas.microsoft.com/office/drawing/2014/main" id="{58A921EF-593D-F8E8-59E9-5318EFD841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7" name="Platshållare för innehåll 6">
            <a:extLst>
              <a:ext uri="{FF2B5EF4-FFF2-40B4-BE49-F238E27FC236}">
                <a16:creationId xmlns:a16="http://schemas.microsoft.com/office/drawing/2014/main" id="{FBEDE524-73D4-8E09-EA9F-92EE8486AD3F}"/>
              </a:ext>
            </a:extLst>
          </p:cNvPr>
          <p:cNvPicPr>
            <a:picLocks noGrp="1" noChangeAspect="1"/>
          </p:cNvPicPr>
          <p:nvPr>
            <p:ph sz="quarter" idx="10"/>
          </p:nvPr>
        </p:nvPicPr>
        <p:blipFill>
          <a:blip r:embed="rId4"/>
          <a:stretch>
            <a:fillRect/>
          </a:stretch>
        </p:blipFill>
        <p:spPr>
          <a:xfrm>
            <a:off x="1339763" y="1697543"/>
            <a:ext cx="9282852" cy="4833886"/>
          </a:xfrm>
          <a:prstGeom prst="rect">
            <a:avLst/>
          </a:prstGeom>
        </p:spPr>
      </p:pic>
    </p:spTree>
    <p:extLst>
      <p:ext uri="{BB962C8B-B14F-4D97-AF65-F5344CB8AC3E}">
        <p14:creationId xmlns:p14="http://schemas.microsoft.com/office/powerpoint/2010/main" val="2347058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C05981-F2BE-7142-3D81-2452D1DC0B46}"/>
              </a:ext>
            </a:extLst>
          </p:cNvPr>
          <p:cNvSpPr>
            <a:spLocks noGrp="1"/>
          </p:cNvSpPr>
          <p:nvPr>
            <p:ph type="ctrTitle"/>
          </p:nvPr>
        </p:nvSpPr>
        <p:spPr/>
        <p:txBody>
          <a:bodyPr>
            <a:normAutofit/>
          </a:bodyPr>
          <a:lstStyle/>
          <a:p>
            <a:pPr algn="ctr"/>
            <a:r>
              <a:rPr lang="sv-FI" dirty="0"/>
              <a:t>Alkoholkonsumtion</a:t>
            </a:r>
            <a:br>
              <a:rPr lang="sv-FI" dirty="0"/>
            </a:br>
            <a:r>
              <a:rPr lang="sv-FI" sz="1800" dirty="0"/>
              <a:t>Årskurs 7-9</a:t>
            </a:r>
          </a:p>
        </p:txBody>
      </p:sp>
      <p:pic>
        <p:nvPicPr>
          <p:cNvPr id="4" name="Bildobjekt 3">
            <a:extLst>
              <a:ext uri="{FF2B5EF4-FFF2-40B4-BE49-F238E27FC236}">
                <a16:creationId xmlns:a16="http://schemas.microsoft.com/office/drawing/2014/main" id="{58A921EF-593D-F8E8-59E9-5318EFD841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6" name="Platshållare för innehåll 5">
            <a:extLst>
              <a:ext uri="{FF2B5EF4-FFF2-40B4-BE49-F238E27FC236}">
                <a16:creationId xmlns:a16="http://schemas.microsoft.com/office/drawing/2014/main" id="{8E755EC2-B1F6-F21C-3C40-833316EC1C51}"/>
              </a:ext>
            </a:extLst>
          </p:cNvPr>
          <p:cNvPicPr>
            <a:picLocks noGrp="1" noChangeAspect="1"/>
          </p:cNvPicPr>
          <p:nvPr>
            <p:ph sz="quarter" idx="10"/>
          </p:nvPr>
        </p:nvPicPr>
        <p:blipFill>
          <a:blip r:embed="rId4"/>
          <a:stretch>
            <a:fillRect/>
          </a:stretch>
        </p:blipFill>
        <p:spPr>
          <a:xfrm>
            <a:off x="965214" y="1815314"/>
            <a:ext cx="9382839" cy="4504088"/>
          </a:xfrm>
          <a:prstGeom prst="rect">
            <a:avLst/>
          </a:prstGeom>
        </p:spPr>
      </p:pic>
    </p:spTree>
    <p:extLst>
      <p:ext uri="{BB962C8B-B14F-4D97-AF65-F5344CB8AC3E}">
        <p14:creationId xmlns:p14="http://schemas.microsoft.com/office/powerpoint/2010/main" val="813223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CC05E4-0B80-8019-DCA3-7AD73771F88F}"/>
              </a:ext>
            </a:extLst>
          </p:cNvPr>
          <p:cNvSpPr>
            <a:spLocks noGrp="1"/>
          </p:cNvSpPr>
          <p:nvPr>
            <p:ph type="ctrTitle"/>
          </p:nvPr>
        </p:nvSpPr>
        <p:spPr/>
        <p:txBody>
          <a:bodyPr>
            <a:normAutofit/>
          </a:bodyPr>
          <a:lstStyle/>
          <a:p>
            <a:pPr algn="ctr"/>
            <a:r>
              <a:rPr lang="sv-FI" dirty="0"/>
              <a:t>Hur får du tag på alkohol?</a:t>
            </a:r>
            <a:br>
              <a:rPr lang="sv-FI" dirty="0"/>
            </a:br>
            <a:r>
              <a:rPr lang="sv-FI" sz="1800" dirty="0"/>
              <a:t>Årskurs 7-9</a:t>
            </a:r>
          </a:p>
        </p:txBody>
      </p:sp>
      <p:pic>
        <p:nvPicPr>
          <p:cNvPr id="4" name="Bildobjekt 3">
            <a:extLst>
              <a:ext uri="{FF2B5EF4-FFF2-40B4-BE49-F238E27FC236}">
                <a16:creationId xmlns:a16="http://schemas.microsoft.com/office/drawing/2014/main" id="{B1CAD0C0-9428-1125-1B6A-CF0FC289E6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7" name="textruta 9">
            <a:extLst>
              <a:ext uri="{FF2B5EF4-FFF2-40B4-BE49-F238E27FC236}">
                <a16:creationId xmlns:a16="http://schemas.microsoft.com/office/drawing/2014/main" id="{606A1856-81EB-EA7A-9BC3-6E16C171D37C}"/>
              </a:ext>
            </a:extLst>
          </p:cNvPr>
          <p:cNvSpPr txBox="1"/>
          <p:nvPr/>
        </p:nvSpPr>
        <p:spPr>
          <a:xfrm>
            <a:off x="9841449" y="657225"/>
            <a:ext cx="2293937" cy="1569660"/>
          </a:xfrm>
          <a:prstGeom prst="rect">
            <a:avLst/>
          </a:prstGeom>
          <a:noFill/>
        </p:spPr>
        <p:txBody>
          <a:bodyPr wrap="square" rtlCol="0">
            <a:spAutoFit/>
          </a:bodyPr>
          <a:ls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v-SE" sz="1600" i="1" dirty="0"/>
              <a:t>Procenten avser endast de elever som uppgett att de druckit alkohol.</a:t>
            </a:r>
          </a:p>
          <a:p>
            <a:pPr algn="ctr"/>
            <a:r>
              <a:rPr lang="sv-SE" sz="1600" i="1" dirty="0"/>
              <a:t>De svarande kunde välja flera svarsalternativ.</a:t>
            </a:r>
          </a:p>
          <a:p>
            <a:pPr algn="ctr"/>
            <a:endParaRPr lang="sv-SE" sz="1600" i="1" dirty="0"/>
          </a:p>
        </p:txBody>
      </p:sp>
      <p:pic>
        <p:nvPicPr>
          <p:cNvPr id="3" name="Bildobjekt 2">
            <a:extLst>
              <a:ext uri="{FF2B5EF4-FFF2-40B4-BE49-F238E27FC236}">
                <a16:creationId xmlns:a16="http://schemas.microsoft.com/office/drawing/2014/main" id="{3B4CF4E1-487C-0525-3D8C-A8C04BB19721}"/>
              </a:ext>
            </a:extLst>
          </p:cNvPr>
          <p:cNvPicPr>
            <a:picLocks noChangeAspect="1"/>
          </p:cNvPicPr>
          <p:nvPr/>
        </p:nvPicPr>
        <p:blipFill>
          <a:blip r:embed="rId4"/>
          <a:stretch>
            <a:fillRect/>
          </a:stretch>
        </p:blipFill>
        <p:spPr>
          <a:xfrm>
            <a:off x="423332" y="1531319"/>
            <a:ext cx="11768668" cy="5056794"/>
          </a:xfrm>
          <a:prstGeom prst="rect">
            <a:avLst/>
          </a:prstGeom>
        </p:spPr>
      </p:pic>
    </p:spTree>
    <p:extLst>
      <p:ext uri="{BB962C8B-B14F-4D97-AF65-F5344CB8AC3E}">
        <p14:creationId xmlns:p14="http://schemas.microsoft.com/office/powerpoint/2010/main" val="2209369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CC05E4-0B80-8019-DCA3-7AD73771F88F}"/>
              </a:ext>
            </a:extLst>
          </p:cNvPr>
          <p:cNvSpPr>
            <a:spLocks noGrp="1"/>
          </p:cNvSpPr>
          <p:nvPr>
            <p:ph type="ctrTitle"/>
          </p:nvPr>
        </p:nvSpPr>
        <p:spPr/>
        <p:txBody>
          <a:bodyPr>
            <a:normAutofit/>
          </a:bodyPr>
          <a:lstStyle/>
          <a:p>
            <a:pPr algn="ctr"/>
            <a:r>
              <a:rPr lang="sv-FI" dirty="0"/>
              <a:t>Hur får du tag på alkohol?</a:t>
            </a:r>
            <a:br>
              <a:rPr lang="sv-FI" dirty="0"/>
            </a:br>
            <a:r>
              <a:rPr lang="sv-FI" sz="1800" dirty="0"/>
              <a:t>Årskurs 7-9</a:t>
            </a:r>
            <a:endParaRPr lang="sv-FI" dirty="0"/>
          </a:p>
        </p:txBody>
      </p:sp>
      <p:pic>
        <p:nvPicPr>
          <p:cNvPr id="4" name="Bildobjekt 3">
            <a:extLst>
              <a:ext uri="{FF2B5EF4-FFF2-40B4-BE49-F238E27FC236}">
                <a16:creationId xmlns:a16="http://schemas.microsoft.com/office/drawing/2014/main" id="{B1CAD0C0-9428-1125-1B6A-CF0FC289E6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3" name="textruta 9">
            <a:extLst>
              <a:ext uri="{FF2B5EF4-FFF2-40B4-BE49-F238E27FC236}">
                <a16:creationId xmlns:a16="http://schemas.microsoft.com/office/drawing/2014/main" id="{F3F00B15-780C-FEC6-2C20-1640FBFEDB46}"/>
              </a:ext>
            </a:extLst>
          </p:cNvPr>
          <p:cNvSpPr txBox="1"/>
          <p:nvPr/>
        </p:nvSpPr>
        <p:spPr>
          <a:xfrm>
            <a:off x="9841449" y="657225"/>
            <a:ext cx="2293937" cy="1569660"/>
          </a:xfrm>
          <a:prstGeom prst="rect">
            <a:avLst/>
          </a:prstGeom>
          <a:noFill/>
        </p:spPr>
        <p:txBody>
          <a:bodyPr wrap="square" rtlCol="0">
            <a:spAutoFit/>
          </a:bodyPr>
          <a:ls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v-SE" sz="1600" i="1" dirty="0"/>
              <a:t>Procenten avser endast de elever som uppgett att de druckit alkohol.</a:t>
            </a:r>
          </a:p>
          <a:p>
            <a:pPr algn="ctr"/>
            <a:r>
              <a:rPr lang="sv-SE" sz="1600" i="1" dirty="0"/>
              <a:t>De svarande kunde välja flera svarsalternativ.</a:t>
            </a:r>
          </a:p>
          <a:p>
            <a:pPr algn="ctr"/>
            <a:endParaRPr lang="sv-SE" sz="1600" i="1" dirty="0"/>
          </a:p>
        </p:txBody>
      </p:sp>
      <p:pic>
        <p:nvPicPr>
          <p:cNvPr id="9" name="Platshållare för innehåll 8">
            <a:extLst>
              <a:ext uri="{FF2B5EF4-FFF2-40B4-BE49-F238E27FC236}">
                <a16:creationId xmlns:a16="http://schemas.microsoft.com/office/drawing/2014/main" id="{A3C82BE3-3E99-9AEC-1188-DC260BB4016A}"/>
              </a:ext>
            </a:extLst>
          </p:cNvPr>
          <p:cNvPicPr>
            <a:picLocks noGrp="1" noChangeAspect="1"/>
          </p:cNvPicPr>
          <p:nvPr>
            <p:ph sz="quarter" idx="10"/>
          </p:nvPr>
        </p:nvPicPr>
        <p:blipFill>
          <a:blip r:embed="rId4"/>
          <a:stretch>
            <a:fillRect/>
          </a:stretch>
        </p:blipFill>
        <p:spPr>
          <a:xfrm>
            <a:off x="272617" y="1550255"/>
            <a:ext cx="12076738" cy="5026610"/>
          </a:xfrm>
          <a:prstGeom prst="rect">
            <a:avLst/>
          </a:prstGeom>
        </p:spPr>
      </p:pic>
    </p:spTree>
    <p:extLst>
      <p:ext uri="{BB962C8B-B14F-4D97-AF65-F5344CB8AC3E}">
        <p14:creationId xmlns:p14="http://schemas.microsoft.com/office/powerpoint/2010/main" val="2025495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A0CC30-A0EE-B91D-51F0-062023AABBC0}"/>
              </a:ext>
            </a:extLst>
          </p:cNvPr>
          <p:cNvSpPr>
            <a:spLocks noGrp="1"/>
          </p:cNvSpPr>
          <p:nvPr>
            <p:ph type="ctrTitle"/>
          </p:nvPr>
        </p:nvSpPr>
        <p:spPr/>
        <p:txBody>
          <a:bodyPr>
            <a:normAutofit fontScale="90000"/>
          </a:bodyPr>
          <a:lstStyle/>
          <a:p>
            <a:pPr algn="ctr"/>
            <a:r>
              <a:rPr lang="sv-SE" dirty="0"/>
              <a:t>Har du blandat alkohol och läkemedel för att bli berusad?</a:t>
            </a:r>
            <a:br>
              <a:rPr lang="sv-SE" dirty="0"/>
            </a:br>
            <a:r>
              <a:rPr lang="sv-FI" sz="1800" dirty="0"/>
              <a:t>Årskurs 7-9</a:t>
            </a:r>
          </a:p>
        </p:txBody>
      </p:sp>
      <p:pic>
        <p:nvPicPr>
          <p:cNvPr id="4" name="Bildobjekt 3">
            <a:extLst>
              <a:ext uri="{FF2B5EF4-FFF2-40B4-BE49-F238E27FC236}">
                <a16:creationId xmlns:a16="http://schemas.microsoft.com/office/drawing/2014/main" id="{0390CA07-606A-655C-F4BE-340C01BBEE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5" name="Platshållare för innehåll 4">
            <a:extLst>
              <a:ext uri="{FF2B5EF4-FFF2-40B4-BE49-F238E27FC236}">
                <a16:creationId xmlns:a16="http://schemas.microsoft.com/office/drawing/2014/main" id="{DC532DED-FDAB-9ED5-5E83-C31F80BE5282}"/>
              </a:ext>
            </a:extLst>
          </p:cNvPr>
          <p:cNvSpPr>
            <a:spLocks noGrp="1"/>
          </p:cNvSpPr>
          <p:nvPr>
            <p:ph sz="quarter" idx="10"/>
          </p:nvPr>
        </p:nvSpPr>
        <p:spPr>
          <a:xfrm>
            <a:off x="766763" y="2756837"/>
            <a:ext cx="9629566" cy="4129088"/>
          </a:xfrm>
        </p:spPr>
        <p:txBody>
          <a:bodyPr/>
          <a:lstStyle/>
          <a:p>
            <a:r>
              <a:rPr lang="sv-FI" dirty="0"/>
              <a:t>20 % av de flickor som </a:t>
            </a:r>
            <a:r>
              <a:rPr lang="sv-FI" b="1" dirty="0"/>
              <a:t>varit berusade</a:t>
            </a:r>
          </a:p>
          <a:p>
            <a:r>
              <a:rPr lang="sv-FI" dirty="0"/>
              <a:t>28 % av de pojkar som </a:t>
            </a:r>
            <a:r>
              <a:rPr lang="sv-FI" b="1" dirty="0"/>
              <a:t>varit berusade</a:t>
            </a:r>
          </a:p>
          <a:p>
            <a:endParaRPr lang="sv-FI" dirty="0"/>
          </a:p>
        </p:txBody>
      </p:sp>
      <p:pic>
        <p:nvPicPr>
          <p:cNvPr id="6" name="Bildobjekt 5">
            <a:extLst>
              <a:ext uri="{FF2B5EF4-FFF2-40B4-BE49-F238E27FC236}">
                <a16:creationId xmlns:a16="http://schemas.microsoft.com/office/drawing/2014/main" id="{59958706-7E92-33F7-0EC2-B70DBB2E0D66}"/>
              </a:ext>
            </a:extLst>
          </p:cNvPr>
          <p:cNvPicPr>
            <a:picLocks noChangeAspect="1"/>
          </p:cNvPicPr>
          <p:nvPr/>
        </p:nvPicPr>
        <p:blipFill>
          <a:blip r:embed="rId4">
            <a:clrChange>
              <a:clrFrom>
                <a:srgbClr val="F6F6F6"/>
              </a:clrFrom>
              <a:clrTo>
                <a:srgbClr val="F6F6F6">
                  <a:alpha val="0"/>
                </a:srgbClr>
              </a:clrTo>
            </a:clrChange>
          </a:blip>
          <a:stretch>
            <a:fillRect/>
          </a:stretch>
        </p:blipFill>
        <p:spPr>
          <a:xfrm>
            <a:off x="9929121" y="2187037"/>
            <a:ext cx="1211669" cy="3145914"/>
          </a:xfrm>
          <a:prstGeom prst="rect">
            <a:avLst/>
          </a:prstGeom>
          <a:effectLst>
            <a:outerShdw blurRad="50800" dist="50800" dir="5400000" algn="ctr" rotWithShape="0">
              <a:schemeClr val="bg1">
                <a:alpha val="0"/>
              </a:schemeClr>
            </a:outerShdw>
          </a:effectLst>
        </p:spPr>
      </p:pic>
      <p:pic>
        <p:nvPicPr>
          <p:cNvPr id="7" name="Platshållare för innehåll 4" descr="En bild som visar clipart&#10;&#10;Automatiskt genererad beskrivning">
            <a:extLst>
              <a:ext uri="{FF2B5EF4-FFF2-40B4-BE49-F238E27FC236}">
                <a16:creationId xmlns:a16="http://schemas.microsoft.com/office/drawing/2014/main" id="{749FC45F-B922-7DAD-2763-AA9EA668C3FA}"/>
              </a:ext>
            </a:extLst>
          </p:cNvPr>
          <p:cNvPicPr>
            <a:picLocks noChangeAspect="1"/>
          </p:cNvPicPr>
          <p:nvPr/>
        </p:nvPicPr>
        <p:blipFill>
          <a:blip r:embed="rId5">
            <a:clrChange>
              <a:clrFrom>
                <a:srgbClr val="F6F6F6"/>
              </a:clrFrom>
              <a:clrTo>
                <a:srgbClr val="F6F6F6">
                  <a:alpha val="0"/>
                </a:srgbClr>
              </a:clrTo>
            </a:clrChange>
          </a:blip>
          <a:stretch>
            <a:fillRect/>
          </a:stretch>
        </p:blipFill>
        <p:spPr>
          <a:xfrm>
            <a:off x="10534956" y="2155303"/>
            <a:ext cx="1513964" cy="3240593"/>
          </a:xfrm>
          <a:prstGeom prst="rect">
            <a:avLst/>
          </a:prstGeom>
        </p:spPr>
      </p:pic>
    </p:spTree>
    <p:extLst>
      <p:ext uri="{BB962C8B-B14F-4D97-AF65-F5344CB8AC3E}">
        <p14:creationId xmlns:p14="http://schemas.microsoft.com/office/powerpoint/2010/main" val="3564279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A0CC30-A0EE-B91D-51F0-062023AABBC0}"/>
              </a:ext>
            </a:extLst>
          </p:cNvPr>
          <p:cNvSpPr>
            <a:spLocks noGrp="1"/>
          </p:cNvSpPr>
          <p:nvPr>
            <p:ph type="ctrTitle"/>
          </p:nvPr>
        </p:nvSpPr>
        <p:spPr/>
        <p:txBody>
          <a:bodyPr>
            <a:normAutofit fontScale="90000"/>
          </a:bodyPr>
          <a:lstStyle/>
          <a:p>
            <a:pPr algn="ctr"/>
            <a:r>
              <a:rPr lang="sv-FI" dirty="0"/>
              <a:t>Har du använt någon receptbelagd medicin, som inte är utskriven till dig?</a:t>
            </a:r>
            <a:br>
              <a:rPr lang="sv-SE" dirty="0"/>
            </a:br>
            <a:r>
              <a:rPr lang="sv-FI" sz="1800" dirty="0"/>
              <a:t>Årskurs 7-9</a:t>
            </a:r>
          </a:p>
        </p:txBody>
      </p:sp>
      <p:pic>
        <p:nvPicPr>
          <p:cNvPr id="4" name="Bildobjekt 3">
            <a:extLst>
              <a:ext uri="{FF2B5EF4-FFF2-40B4-BE49-F238E27FC236}">
                <a16:creationId xmlns:a16="http://schemas.microsoft.com/office/drawing/2014/main" id="{0390CA07-606A-655C-F4BE-340C01BBEE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6" name="Bildobjekt 5">
            <a:extLst>
              <a:ext uri="{FF2B5EF4-FFF2-40B4-BE49-F238E27FC236}">
                <a16:creationId xmlns:a16="http://schemas.microsoft.com/office/drawing/2014/main" id="{9F55AB54-C776-1109-F810-8EB25361E663}"/>
              </a:ext>
            </a:extLst>
          </p:cNvPr>
          <p:cNvPicPr>
            <a:picLocks noChangeAspect="1"/>
          </p:cNvPicPr>
          <p:nvPr/>
        </p:nvPicPr>
        <p:blipFill>
          <a:blip r:embed="rId4"/>
          <a:stretch>
            <a:fillRect/>
          </a:stretch>
        </p:blipFill>
        <p:spPr>
          <a:xfrm>
            <a:off x="1441734" y="1855964"/>
            <a:ext cx="9062144" cy="4899838"/>
          </a:xfrm>
          <a:prstGeom prst="rect">
            <a:avLst/>
          </a:prstGeom>
        </p:spPr>
      </p:pic>
    </p:spTree>
    <p:extLst>
      <p:ext uri="{BB962C8B-B14F-4D97-AF65-F5344CB8AC3E}">
        <p14:creationId xmlns:p14="http://schemas.microsoft.com/office/powerpoint/2010/main" val="155166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03E17C-D98E-E8B9-A008-701670E54F8D}"/>
              </a:ext>
            </a:extLst>
          </p:cNvPr>
          <p:cNvSpPr>
            <a:spLocks noGrp="1"/>
          </p:cNvSpPr>
          <p:nvPr>
            <p:ph type="ctrTitle"/>
          </p:nvPr>
        </p:nvSpPr>
        <p:spPr/>
        <p:txBody>
          <a:bodyPr/>
          <a:lstStyle/>
          <a:p>
            <a:r>
              <a:rPr lang="sv-FI" dirty="0"/>
              <a:t>Antal deltagare på högstadiet</a:t>
            </a:r>
          </a:p>
        </p:txBody>
      </p:sp>
      <p:sp>
        <p:nvSpPr>
          <p:cNvPr id="4" name="Platshållare för innehåll 3">
            <a:extLst>
              <a:ext uri="{FF2B5EF4-FFF2-40B4-BE49-F238E27FC236}">
                <a16:creationId xmlns:a16="http://schemas.microsoft.com/office/drawing/2014/main" id="{50977759-5518-A68F-0A09-B195A5F75C22}"/>
              </a:ext>
            </a:extLst>
          </p:cNvPr>
          <p:cNvSpPr>
            <a:spLocks noGrp="1"/>
          </p:cNvSpPr>
          <p:nvPr>
            <p:ph sz="quarter" idx="10"/>
          </p:nvPr>
        </p:nvSpPr>
        <p:spPr>
          <a:xfrm>
            <a:off x="766763" y="1695450"/>
            <a:ext cx="9629566" cy="4328160"/>
          </a:xfrm>
        </p:spPr>
        <p:txBody>
          <a:bodyPr>
            <a:normAutofit/>
          </a:bodyPr>
          <a:lstStyle/>
          <a:p>
            <a:r>
              <a:rPr lang="sv-FI" dirty="0"/>
              <a:t>Åk 7: 249 elever*				</a:t>
            </a:r>
            <a:r>
              <a:rPr lang="sv-FI" sz="1600" dirty="0"/>
              <a:t>* Endast de elever med som fyllt 13 år</a:t>
            </a:r>
            <a:endParaRPr lang="sv-FI" dirty="0"/>
          </a:p>
          <a:p>
            <a:r>
              <a:rPr lang="sv-FI" dirty="0"/>
              <a:t>Åk 8: 285 elever</a:t>
            </a:r>
          </a:p>
          <a:p>
            <a:r>
              <a:rPr lang="sv-FI" dirty="0"/>
              <a:t>Åk 9: 302 elever</a:t>
            </a:r>
          </a:p>
          <a:p>
            <a:endParaRPr lang="sv-FI" dirty="0"/>
          </a:p>
          <a:p>
            <a:r>
              <a:rPr lang="sv-FI" dirty="0"/>
              <a:t>419 flickor</a:t>
            </a:r>
          </a:p>
          <a:p>
            <a:r>
              <a:rPr lang="sv-FI" dirty="0"/>
              <a:t>417 pojkar</a:t>
            </a:r>
          </a:p>
          <a:p>
            <a:endParaRPr lang="sv-FI" dirty="0"/>
          </a:p>
          <a:p>
            <a:r>
              <a:rPr lang="sv-FI" b="1" dirty="0"/>
              <a:t>Totalt 836 svarande i samtliga högstadieskolor på Åland</a:t>
            </a:r>
          </a:p>
          <a:p>
            <a:pPr marL="0" indent="0">
              <a:buNone/>
            </a:pPr>
            <a:endParaRPr lang="sv-FI" b="1" dirty="0"/>
          </a:p>
        </p:txBody>
      </p:sp>
      <p:pic>
        <p:nvPicPr>
          <p:cNvPr id="3" name="Bildobjekt 2">
            <a:extLst>
              <a:ext uri="{FF2B5EF4-FFF2-40B4-BE49-F238E27FC236}">
                <a16:creationId xmlns:a16="http://schemas.microsoft.com/office/drawing/2014/main" id="{8654B5A8-E937-5B0F-776E-8BAB3D00FA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Tree>
    <p:extLst>
      <p:ext uri="{BB962C8B-B14F-4D97-AF65-F5344CB8AC3E}">
        <p14:creationId xmlns:p14="http://schemas.microsoft.com/office/powerpoint/2010/main" val="1284080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CC05E4-0B80-8019-DCA3-7AD73771F88F}"/>
              </a:ext>
            </a:extLst>
          </p:cNvPr>
          <p:cNvSpPr>
            <a:spLocks noGrp="1"/>
          </p:cNvSpPr>
          <p:nvPr>
            <p:ph type="ctrTitle"/>
          </p:nvPr>
        </p:nvSpPr>
        <p:spPr/>
        <p:txBody>
          <a:bodyPr>
            <a:normAutofit/>
          </a:bodyPr>
          <a:lstStyle/>
          <a:p>
            <a:pPr algn="ctr"/>
            <a:r>
              <a:rPr lang="sv-FI" dirty="0"/>
              <a:t>Alkohol i trafiken</a:t>
            </a:r>
            <a:br>
              <a:rPr lang="sv-FI" dirty="0"/>
            </a:br>
            <a:r>
              <a:rPr lang="sv-FI" sz="1800" dirty="0"/>
              <a:t>Årskurs 7-9</a:t>
            </a:r>
          </a:p>
        </p:txBody>
      </p:sp>
      <p:sp>
        <p:nvSpPr>
          <p:cNvPr id="3" name="Platshållare för innehåll 2">
            <a:extLst>
              <a:ext uri="{FF2B5EF4-FFF2-40B4-BE49-F238E27FC236}">
                <a16:creationId xmlns:a16="http://schemas.microsoft.com/office/drawing/2014/main" id="{3B14E59D-E258-7092-4BE6-A7248A218A24}"/>
              </a:ext>
            </a:extLst>
          </p:cNvPr>
          <p:cNvSpPr>
            <a:spLocks noGrp="1"/>
          </p:cNvSpPr>
          <p:nvPr>
            <p:ph sz="quarter" idx="10"/>
          </p:nvPr>
        </p:nvSpPr>
        <p:spPr/>
        <p:txBody>
          <a:bodyPr/>
          <a:lstStyle/>
          <a:p>
            <a:r>
              <a:rPr lang="sv-FI" dirty="0"/>
              <a:t>Har du kört moped/mopedbil/traktor eller bil berusad? </a:t>
            </a:r>
          </a:p>
          <a:p>
            <a:pPr lvl="1"/>
            <a:r>
              <a:rPr lang="sv-FI" dirty="0"/>
              <a:t>7 % av de flickor som </a:t>
            </a:r>
            <a:r>
              <a:rPr lang="sv-FI" b="1" dirty="0"/>
              <a:t>varit berusade</a:t>
            </a:r>
          </a:p>
          <a:p>
            <a:pPr lvl="1"/>
            <a:r>
              <a:rPr lang="sv-FI" dirty="0"/>
              <a:t>26 % av de pojkar som </a:t>
            </a:r>
            <a:r>
              <a:rPr lang="sv-FI" b="1" dirty="0"/>
              <a:t>varit berusade</a:t>
            </a:r>
          </a:p>
          <a:p>
            <a:pPr lvl="1"/>
            <a:r>
              <a:rPr lang="sv-FI" dirty="0"/>
              <a:t>16 % av samtliga som </a:t>
            </a:r>
            <a:r>
              <a:rPr lang="sv-FI" b="1" dirty="0"/>
              <a:t>varit berusade</a:t>
            </a:r>
          </a:p>
          <a:p>
            <a:pPr lvl="1"/>
            <a:endParaRPr lang="sv-FI" dirty="0"/>
          </a:p>
          <a:p>
            <a:r>
              <a:rPr lang="sv-SE" dirty="0"/>
              <a:t>Har du någon gång åkt moped/mopedbil/traktor eller bil med berusad förare?</a:t>
            </a:r>
          </a:p>
          <a:p>
            <a:pPr lvl="1"/>
            <a:r>
              <a:rPr lang="sv-SE" dirty="0"/>
              <a:t>8 % av samtliga flickor</a:t>
            </a:r>
          </a:p>
          <a:p>
            <a:pPr lvl="1"/>
            <a:r>
              <a:rPr lang="sv-SE" dirty="0"/>
              <a:t>11 % av samtliga pojkar</a:t>
            </a:r>
          </a:p>
          <a:p>
            <a:pPr lvl="1"/>
            <a:r>
              <a:rPr lang="sv-SE" dirty="0"/>
              <a:t>9 % samtliga totalt</a:t>
            </a:r>
            <a:r>
              <a:rPr lang="sv-FI" dirty="0"/>
              <a:t>  </a:t>
            </a:r>
            <a:endParaRPr lang="sv-SE" dirty="0"/>
          </a:p>
          <a:p>
            <a:pPr lvl="1"/>
            <a:endParaRPr lang="sv-SE" dirty="0"/>
          </a:p>
          <a:p>
            <a:pPr lvl="1"/>
            <a:endParaRPr lang="sv-FI" dirty="0"/>
          </a:p>
        </p:txBody>
      </p:sp>
      <p:pic>
        <p:nvPicPr>
          <p:cNvPr id="4" name="Bildobjekt 3">
            <a:extLst>
              <a:ext uri="{FF2B5EF4-FFF2-40B4-BE49-F238E27FC236}">
                <a16:creationId xmlns:a16="http://schemas.microsoft.com/office/drawing/2014/main" id="{B1CAD0C0-9428-1125-1B6A-CF0FC289E6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Tree>
    <p:extLst>
      <p:ext uri="{BB962C8B-B14F-4D97-AF65-F5344CB8AC3E}">
        <p14:creationId xmlns:p14="http://schemas.microsoft.com/office/powerpoint/2010/main" val="5423671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487F7B-6AC1-B1DC-C5F0-56F1AD3F6D03}"/>
              </a:ext>
            </a:extLst>
          </p:cNvPr>
          <p:cNvSpPr>
            <a:spLocks noGrp="1"/>
          </p:cNvSpPr>
          <p:nvPr>
            <p:ph type="ctrTitle"/>
          </p:nvPr>
        </p:nvSpPr>
        <p:spPr>
          <a:xfrm>
            <a:off x="95250" y="530225"/>
            <a:ext cx="12001500" cy="1037741"/>
          </a:xfrm>
        </p:spPr>
        <p:txBody>
          <a:bodyPr>
            <a:normAutofit fontScale="90000"/>
          </a:bodyPr>
          <a:lstStyle/>
          <a:p>
            <a:pPr algn="ctr"/>
            <a:r>
              <a:rPr lang="sv-FI" dirty="0"/>
              <a:t>Oroar du dig för någon närståendes alkoholvanor?</a:t>
            </a:r>
            <a:br>
              <a:rPr lang="sv-FI" dirty="0"/>
            </a:br>
            <a:r>
              <a:rPr lang="sv-FI" sz="1800" dirty="0"/>
              <a:t>Årskurs 7-9</a:t>
            </a:r>
          </a:p>
        </p:txBody>
      </p:sp>
      <p:pic>
        <p:nvPicPr>
          <p:cNvPr id="4" name="Bildobjekt 3">
            <a:extLst>
              <a:ext uri="{FF2B5EF4-FFF2-40B4-BE49-F238E27FC236}">
                <a16:creationId xmlns:a16="http://schemas.microsoft.com/office/drawing/2014/main" id="{BB12F964-00D7-D12D-2D6F-DD3FB0437E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7" name="Platshållare för innehåll 6">
            <a:extLst>
              <a:ext uri="{FF2B5EF4-FFF2-40B4-BE49-F238E27FC236}">
                <a16:creationId xmlns:a16="http://schemas.microsoft.com/office/drawing/2014/main" id="{2BC8D653-2AC6-7523-4F45-AC6837619A35}"/>
              </a:ext>
            </a:extLst>
          </p:cNvPr>
          <p:cNvPicPr>
            <a:picLocks noGrp="1" noChangeAspect="1"/>
          </p:cNvPicPr>
          <p:nvPr>
            <p:ph sz="quarter" idx="10"/>
          </p:nvPr>
        </p:nvPicPr>
        <p:blipFill>
          <a:blip r:embed="rId4"/>
          <a:stretch>
            <a:fillRect/>
          </a:stretch>
        </p:blipFill>
        <p:spPr>
          <a:xfrm>
            <a:off x="1612380" y="1624550"/>
            <a:ext cx="9229792" cy="4907905"/>
          </a:xfrm>
          <a:prstGeom prst="rect">
            <a:avLst/>
          </a:prstGeom>
        </p:spPr>
      </p:pic>
    </p:spTree>
    <p:extLst>
      <p:ext uri="{BB962C8B-B14F-4D97-AF65-F5344CB8AC3E}">
        <p14:creationId xmlns:p14="http://schemas.microsoft.com/office/powerpoint/2010/main" val="34698511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93C06-5D2C-8147-1AE6-40EB8E3AB513}"/>
              </a:ext>
            </a:extLst>
          </p:cNvPr>
          <p:cNvSpPr>
            <a:spLocks noGrp="1"/>
          </p:cNvSpPr>
          <p:nvPr>
            <p:ph type="ctrTitle"/>
          </p:nvPr>
        </p:nvSpPr>
        <p:spPr>
          <a:xfrm>
            <a:off x="713171" y="335678"/>
            <a:ext cx="9629567" cy="1037741"/>
          </a:xfrm>
        </p:spPr>
        <p:txBody>
          <a:bodyPr>
            <a:normAutofit fontScale="90000"/>
          </a:bodyPr>
          <a:lstStyle/>
          <a:p>
            <a:pPr algn="ctr"/>
            <a:r>
              <a:rPr lang="sv-FI" dirty="0"/>
              <a:t>Tillåter dina föräldrar att du dricker - om du skulle dricka alkohol?</a:t>
            </a:r>
            <a:br>
              <a:rPr lang="sv-FI" dirty="0"/>
            </a:br>
            <a:r>
              <a:rPr lang="sv-SE" sz="1800" dirty="0"/>
              <a:t>Årskurs 7-9</a:t>
            </a:r>
            <a:endParaRPr lang="sv-FI" sz="1800" dirty="0"/>
          </a:p>
        </p:txBody>
      </p:sp>
      <p:pic>
        <p:nvPicPr>
          <p:cNvPr id="4" name="Bildobjekt 3">
            <a:extLst>
              <a:ext uri="{FF2B5EF4-FFF2-40B4-BE49-F238E27FC236}">
                <a16:creationId xmlns:a16="http://schemas.microsoft.com/office/drawing/2014/main" id="{E7334FC7-2137-7E4B-F2EF-6E721F9E0C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5A275664-50DA-167A-E2C5-399F55D174DD}"/>
              </a:ext>
            </a:extLst>
          </p:cNvPr>
          <p:cNvPicPr>
            <a:picLocks noChangeAspect="1"/>
          </p:cNvPicPr>
          <p:nvPr/>
        </p:nvPicPr>
        <p:blipFill>
          <a:blip r:embed="rId3"/>
          <a:stretch>
            <a:fillRect/>
          </a:stretch>
        </p:blipFill>
        <p:spPr>
          <a:xfrm>
            <a:off x="1090464" y="1237297"/>
            <a:ext cx="9836900" cy="5613278"/>
          </a:xfrm>
          <a:prstGeom prst="rect">
            <a:avLst/>
          </a:prstGeom>
        </p:spPr>
      </p:pic>
    </p:spTree>
    <p:extLst>
      <p:ext uri="{BB962C8B-B14F-4D97-AF65-F5344CB8AC3E}">
        <p14:creationId xmlns:p14="http://schemas.microsoft.com/office/powerpoint/2010/main" val="32093831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93C06-5D2C-8147-1AE6-40EB8E3AB513}"/>
              </a:ext>
            </a:extLst>
          </p:cNvPr>
          <p:cNvSpPr>
            <a:spLocks noGrp="1"/>
          </p:cNvSpPr>
          <p:nvPr>
            <p:ph type="ctrTitle"/>
          </p:nvPr>
        </p:nvSpPr>
        <p:spPr>
          <a:xfrm>
            <a:off x="766762" y="364569"/>
            <a:ext cx="9629567" cy="1037741"/>
          </a:xfrm>
        </p:spPr>
        <p:txBody>
          <a:bodyPr>
            <a:normAutofit fontScale="90000"/>
          </a:bodyPr>
          <a:lstStyle/>
          <a:p>
            <a:pPr algn="ctr"/>
            <a:r>
              <a:rPr lang="sv-FI" dirty="0"/>
              <a:t>Tillåter dina föräldrar att du dricker - om du skulle dricka alkohol?</a:t>
            </a:r>
            <a:br>
              <a:rPr lang="sv-FI" dirty="0"/>
            </a:br>
            <a:r>
              <a:rPr lang="sv-FI" sz="1800" dirty="0"/>
              <a:t>Årskurs 7-9 </a:t>
            </a:r>
          </a:p>
        </p:txBody>
      </p:sp>
      <p:pic>
        <p:nvPicPr>
          <p:cNvPr id="4" name="Bildobjekt 3">
            <a:extLst>
              <a:ext uri="{FF2B5EF4-FFF2-40B4-BE49-F238E27FC236}">
                <a16:creationId xmlns:a16="http://schemas.microsoft.com/office/drawing/2014/main" id="{FB72C17E-AE1B-BC38-4530-7C89DE6FE6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29C019BC-7330-82BF-D92E-2BDBBC601279}"/>
              </a:ext>
            </a:extLst>
          </p:cNvPr>
          <p:cNvPicPr>
            <a:picLocks noChangeAspect="1"/>
          </p:cNvPicPr>
          <p:nvPr/>
        </p:nvPicPr>
        <p:blipFill>
          <a:blip r:embed="rId4"/>
          <a:stretch>
            <a:fillRect/>
          </a:stretch>
        </p:blipFill>
        <p:spPr>
          <a:xfrm>
            <a:off x="1336146" y="1402310"/>
            <a:ext cx="9519707" cy="5362463"/>
          </a:xfrm>
          <a:prstGeom prst="rect">
            <a:avLst/>
          </a:prstGeom>
        </p:spPr>
      </p:pic>
    </p:spTree>
    <p:extLst>
      <p:ext uri="{BB962C8B-B14F-4D97-AF65-F5344CB8AC3E}">
        <p14:creationId xmlns:p14="http://schemas.microsoft.com/office/powerpoint/2010/main" val="21702025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93C06-5D2C-8147-1AE6-40EB8E3AB513}"/>
              </a:ext>
            </a:extLst>
          </p:cNvPr>
          <p:cNvSpPr>
            <a:spLocks noGrp="1"/>
          </p:cNvSpPr>
          <p:nvPr>
            <p:ph type="ctrTitle"/>
          </p:nvPr>
        </p:nvSpPr>
        <p:spPr/>
        <p:txBody>
          <a:bodyPr>
            <a:normAutofit/>
          </a:bodyPr>
          <a:lstStyle/>
          <a:p>
            <a:pPr algn="ctr"/>
            <a:r>
              <a:rPr lang="sv-FI" dirty="0"/>
              <a:t>Restriktivitet hos föräldrar</a:t>
            </a:r>
            <a:br>
              <a:rPr lang="sv-FI" dirty="0"/>
            </a:br>
            <a:r>
              <a:rPr lang="sv-FI" sz="1800" dirty="0"/>
              <a:t>Årskurs 7-9 </a:t>
            </a:r>
          </a:p>
        </p:txBody>
      </p:sp>
      <p:pic>
        <p:nvPicPr>
          <p:cNvPr id="4" name="Bildobjekt 3">
            <a:extLst>
              <a:ext uri="{FF2B5EF4-FFF2-40B4-BE49-F238E27FC236}">
                <a16:creationId xmlns:a16="http://schemas.microsoft.com/office/drawing/2014/main" id="{FB72C17E-AE1B-BC38-4530-7C89DE6FE6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6" name="Platshållare för innehåll 5">
            <a:extLst>
              <a:ext uri="{FF2B5EF4-FFF2-40B4-BE49-F238E27FC236}">
                <a16:creationId xmlns:a16="http://schemas.microsoft.com/office/drawing/2014/main" id="{86935828-6AAE-8FAD-F08B-0AA5948EA564}"/>
              </a:ext>
            </a:extLst>
          </p:cNvPr>
          <p:cNvPicPr>
            <a:picLocks noGrp="1" noChangeAspect="1"/>
          </p:cNvPicPr>
          <p:nvPr>
            <p:ph sz="quarter" idx="10"/>
          </p:nvPr>
        </p:nvPicPr>
        <p:blipFill>
          <a:blip r:embed="rId4"/>
          <a:stretch>
            <a:fillRect/>
          </a:stretch>
        </p:blipFill>
        <p:spPr>
          <a:xfrm>
            <a:off x="1255171" y="1499841"/>
            <a:ext cx="9229192" cy="5266499"/>
          </a:xfrm>
          <a:prstGeom prst="rect">
            <a:avLst/>
          </a:prstGeom>
        </p:spPr>
      </p:pic>
    </p:spTree>
    <p:extLst>
      <p:ext uri="{BB962C8B-B14F-4D97-AF65-F5344CB8AC3E}">
        <p14:creationId xmlns:p14="http://schemas.microsoft.com/office/powerpoint/2010/main" val="18807834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935105-9D36-CC29-B242-261982D4A2A7}"/>
              </a:ext>
            </a:extLst>
          </p:cNvPr>
          <p:cNvSpPr>
            <a:spLocks noGrp="1"/>
          </p:cNvSpPr>
          <p:nvPr>
            <p:ph type="ctrTitle"/>
          </p:nvPr>
        </p:nvSpPr>
        <p:spPr>
          <a:xfrm>
            <a:off x="0" y="142599"/>
            <a:ext cx="12111990" cy="1622114"/>
          </a:xfrm>
        </p:spPr>
        <p:txBody>
          <a:bodyPr>
            <a:normAutofit/>
          </a:bodyPr>
          <a:lstStyle/>
          <a:p>
            <a:pPr algn="ctr"/>
            <a:r>
              <a:rPr lang="sv-FI" dirty="0"/>
              <a:t>Orsaker att inte dricka alkohol,</a:t>
            </a:r>
            <a:br>
              <a:rPr lang="sv-FI" dirty="0"/>
            </a:br>
            <a:r>
              <a:rPr lang="sv-FI" dirty="0"/>
              <a:t> </a:t>
            </a:r>
            <a:r>
              <a:rPr lang="sv-FI" sz="4000" dirty="0"/>
              <a:t>svarsalternativet ”mycket viktigt”</a:t>
            </a:r>
            <a:br>
              <a:rPr lang="sv-FI" dirty="0"/>
            </a:br>
            <a:r>
              <a:rPr lang="sv-FI" sz="1800" dirty="0"/>
              <a:t>Årskurs 7-9</a:t>
            </a:r>
          </a:p>
        </p:txBody>
      </p:sp>
      <p:pic>
        <p:nvPicPr>
          <p:cNvPr id="4" name="Bildobjekt 3">
            <a:extLst>
              <a:ext uri="{FF2B5EF4-FFF2-40B4-BE49-F238E27FC236}">
                <a16:creationId xmlns:a16="http://schemas.microsoft.com/office/drawing/2014/main" id="{A9350C32-1CA0-1C88-B067-E880E12FCF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7" name="Bildobjekt 6">
            <a:extLst>
              <a:ext uri="{FF2B5EF4-FFF2-40B4-BE49-F238E27FC236}">
                <a16:creationId xmlns:a16="http://schemas.microsoft.com/office/drawing/2014/main" id="{502E7936-BA8A-1137-DDF0-97C77A1823C9}"/>
              </a:ext>
            </a:extLst>
          </p:cNvPr>
          <p:cNvPicPr>
            <a:picLocks noChangeAspect="1"/>
          </p:cNvPicPr>
          <p:nvPr/>
        </p:nvPicPr>
        <p:blipFill>
          <a:blip r:embed="rId4"/>
          <a:stretch>
            <a:fillRect/>
          </a:stretch>
        </p:blipFill>
        <p:spPr>
          <a:xfrm>
            <a:off x="877651" y="1549101"/>
            <a:ext cx="9765414" cy="4556340"/>
          </a:xfrm>
          <a:prstGeom prst="rect">
            <a:avLst/>
          </a:prstGeom>
        </p:spPr>
      </p:pic>
    </p:spTree>
    <p:extLst>
      <p:ext uri="{BB962C8B-B14F-4D97-AF65-F5344CB8AC3E}">
        <p14:creationId xmlns:p14="http://schemas.microsoft.com/office/powerpoint/2010/main" val="33473447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29002F-9464-5B3C-C2DB-852C45A2000D}"/>
              </a:ext>
            </a:extLst>
          </p:cNvPr>
          <p:cNvSpPr>
            <a:spLocks noGrp="1"/>
          </p:cNvSpPr>
          <p:nvPr>
            <p:ph type="ctrTitle"/>
          </p:nvPr>
        </p:nvSpPr>
        <p:spPr>
          <a:xfrm>
            <a:off x="551609" y="403060"/>
            <a:ext cx="9629567" cy="1037741"/>
          </a:xfrm>
        </p:spPr>
        <p:txBody>
          <a:bodyPr>
            <a:normAutofit fontScale="90000"/>
          </a:bodyPr>
          <a:lstStyle/>
          <a:p>
            <a:r>
              <a:rPr lang="sv-SE" dirty="0"/>
              <a:t>Andra orsaker till att inte dricka sig berusad eller inte dricka alls</a:t>
            </a:r>
            <a:endParaRPr lang="sv-FI" dirty="0"/>
          </a:p>
        </p:txBody>
      </p:sp>
      <p:pic>
        <p:nvPicPr>
          <p:cNvPr id="4" name="Bildobjekt 3">
            <a:extLst>
              <a:ext uri="{FF2B5EF4-FFF2-40B4-BE49-F238E27FC236}">
                <a16:creationId xmlns:a16="http://schemas.microsoft.com/office/drawing/2014/main" id="{770FE22B-BCF9-EB2E-1D17-36046CB64D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5" name="Pratbubbla: oval 4">
            <a:extLst>
              <a:ext uri="{FF2B5EF4-FFF2-40B4-BE49-F238E27FC236}">
                <a16:creationId xmlns:a16="http://schemas.microsoft.com/office/drawing/2014/main" id="{F1D036FF-010E-EEE5-6C8B-23BE4B243D8B}"/>
              </a:ext>
            </a:extLst>
          </p:cNvPr>
          <p:cNvSpPr/>
          <p:nvPr/>
        </p:nvSpPr>
        <p:spPr>
          <a:xfrm>
            <a:off x="7563197" y="1305645"/>
            <a:ext cx="1859347" cy="172543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Man kan förstöra vänskap.</a:t>
            </a:r>
          </a:p>
          <a:p>
            <a:pPr algn="ctr"/>
            <a:r>
              <a:rPr lang="sv-SE" dirty="0"/>
              <a:t>- Flicka åk 7 </a:t>
            </a:r>
            <a:endParaRPr lang="sv-FI" dirty="0"/>
          </a:p>
        </p:txBody>
      </p:sp>
      <p:sp>
        <p:nvSpPr>
          <p:cNvPr id="6" name="Pratbubbla: oval 5">
            <a:extLst>
              <a:ext uri="{FF2B5EF4-FFF2-40B4-BE49-F238E27FC236}">
                <a16:creationId xmlns:a16="http://schemas.microsoft.com/office/drawing/2014/main" id="{1684B09B-D8E3-32A4-EEDE-A29A6C3BCF71}"/>
              </a:ext>
            </a:extLst>
          </p:cNvPr>
          <p:cNvSpPr/>
          <p:nvPr/>
        </p:nvSpPr>
        <p:spPr>
          <a:xfrm>
            <a:off x="494405" y="1714008"/>
            <a:ext cx="2135621" cy="2078261"/>
          </a:xfrm>
          <a:prstGeom prst="wedgeEllipseCallout">
            <a:avLst>
              <a:gd name="adj1" fmla="val -35298"/>
              <a:gd name="adj2" fmla="val 5417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FI" dirty="0"/>
              <a:t>Hälsan är väldigt viktig och man vill inte må dåligt i framtiden.</a:t>
            </a:r>
          </a:p>
          <a:p>
            <a:pPr algn="ctr"/>
            <a:r>
              <a:rPr lang="sv-SE" dirty="0"/>
              <a:t>- Flicka åk 7</a:t>
            </a:r>
            <a:endParaRPr lang="sv-FI" dirty="0"/>
          </a:p>
        </p:txBody>
      </p:sp>
      <p:sp>
        <p:nvSpPr>
          <p:cNvPr id="7" name="Pratbubbla: oval 6">
            <a:extLst>
              <a:ext uri="{FF2B5EF4-FFF2-40B4-BE49-F238E27FC236}">
                <a16:creationId xmlns:a16="http://schemas.microsoft.com/office/drawing/2014/main" id="{1F28FF74-05F6-717E-1443-64B6E932218C}"/>
              </a:ext>
            </a:extLst>
          </p:cNvPr>
          <p:cNvSpPr/>
          <p:nvPr/>
        </p:nvSpPr>
        <p:spPr>
          <a:xfrm>
            <a:off x="931398" y="4104861"/>
            <a:ext cx="2292625" cy="2095914"/>
          </a:xfrm>
          <a:prstGeom prst="wedgeEllipseCallout">
            <a:avLst>
              <a:gd name="adj1" fmla="val 22824"/>
              <a:gd name="adj2" fmla="val 5837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v-FI" dirty="0"/>
              <a:t>Att man inte skadar sig eller någon annan. </a:t>
            </a:r>
          </a:p>
          <a:p>
            <a:pPr algn="ctr"/>
            <a:r>
              <a:rPr lang="sv-SE" dirty="0"/>
              <a:t>- Pojke åk 8 </a:t>
            </a:r>
            <a:endParaRPr lang="sv-FI" dirty="0"/>
          </a:p>
        </p:txBody>
      </p:sp>
      <p:sp>
        <p:nvSpPr>
          <p:cNvPr id="8" name="Pratbubbla: oval 7">
            <a:extLst>
              <a:ext uri="{FF2B5EF4-FFF2-40B4-BE49-F238E27FC236}">
                <a16:creationId xmlns:a16="http://schemas.microsoft.com/office/drawing/2014/main" id="{361B6D35-E6FD-A999-C0BC-F25B39FBEA2C}"/>
              </a:ext>
            </a:extLst>
          </p:cNvPr>
          <p:cNvSpPr/>
          <p:nvPr/>
        </p:nvSpPr>
        <p:spPr>
          <a:xfrm>
            <a:off x="3388658" y="1694966"/>
            <a:ext cx="4184725" cy="4135335"/>
          </a:xfrm>
          <a:prstGeom prst="wedgeEllipseCallout">
            <a:avLst>
              <a:gd name="adj1" fmla="val -33530"/>
              <a:gd name="adj2" fmla="val 4875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sv-FI" dirty="0"/>
              <a:t>Man får dålig kondition och då kan jag inte bli [idrotts]proffs. Det är inte alls coolt att hålla på med alkohol eller narkotika, det är faktiskt ganska töntigt. Man kan bli full och då blir det inte kul, man kan skada sig. Vad säger man till sina föräldrar då om man är full och har skadat sig ordentligt. </a:t>
            </a:r>
            <a:r>
              <a:rPr lang="sv-SE" dirty="0"/>
              <a:t>- Flicka åk 8</a:t>
            </a:r>
            <a:endParaRPr lang="sv-FI" dirty="0"/>
          </a:p>
        </p:txBody>
      </p:sp>
      <p:sp>
        <p:nvSpPr>
          <p:cNvPr id="9" name="Pratbubbla: oval 8">
            <a:extLst>
              <a:ext uri="{FF2B5EF4-FFF2-40B4-BE49-F238E27FC236}">
                <a16:creationId xmlns:a16="http://schemas.microsoft.com/office/drawing/2014/main" id="{3E1784A6-6FBB-0DA1-D219-CE9C7D56D86E}"/>
              </a:ext>
            </a:extLst>
          </p:cNvPr>
          <p:cNvSpPr/>
          <p:nvPr/>
        </p:nvSpPr>
        <p:spPr>
          <a:xfrm>
            <a:off x="9565000" y="1601243"/>
            <a:ext cx="2429469" cy="2078261"/>
          </a:xfrm>
          <a:prstGeom prst="wedgeEllipseCallout">
            <a:avLst>
              <a:gd name="adj1" fmla="val 39184"/>
              <a:gd name="adj2" fmla="val 4823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FI" dirty="0"/>
              <a:t>Dåligt för hälsan, både psykiskt och fysiskt.</a:t>
            </a:r>
          </a:p>
          <a:p>
            <a:pPr algn="ctr"/>
            <a:r>
              <a:rPr lang="sv-SE" dirty="0"/>
              <a:t>- Flicka åk 8</a:t>
            </a:r>
            <a:endParaRPr lang="sv-FI" dirty="0"/>
          </a:p>
        </p:txBody>
      </p:sp>
      <p:sp>
        <p:nvSpPr>
          <p:cNvPr id="10" name="Pratbubbla: oval 9">
            <a:extLst>
              <a:ext uri="{FF2B5EF4-FFF2-40B4-BE49-F238E27FC236}">
                <a16:creationId xmlns:a16="http://schemas.microsoft.com/office/drawing/2014/main" id="{420F72B7-848D-9437-BC46-DAC5C2D926AC}"/>
              </a:ext>
            </a:extLst>
          </p:cNvPr>
          <p:cNvSpPr/>
          <p:nvPr/>
        </p:nvSpPr>
        <p:spPr>
          <a:xfrm>
            <a:off x="8003160" y="3679504"/>
            <a:ext cx="2623931" cy="2401301"/>
          </a:xfrm>
          <a:prstGeom prst="wedgeEllipseCallout">
            <a:avLst>
              <a:gd name="adj1" fmla="val -38257"/>
              <a:gd name="adj2" fmla="val 46033"/>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sv-FI" dirty="0"/>
              <a:t>Man vill </a:t>
            </a:r>
            <a:r>
              <a:rPr lang="sv-FI" dirty="0" err="1"/>
              <a:t>int</a:t>
            </a:r>
            <a:r>
              <a:rPr lang="sv-FI" dirty="0"/>
              <a:t> skrämma sina barn (ifall man är förälder). </a:t>
            </a:r>
          </a:p>
          <a:p>
            <a:pPr algn="ctr"/>
            <a:r>
              <a:rPr lang="sv-SE" dirty="0"/>
              <a:t>- Pojke åk 7</a:t>
            </a:r>
            <a:endParaRPr lang="sv-FI" dirty="0"/>
          </a:p>
        </p:txBody>
      </p:sp>
    </p:spTree>
    <p:extLst>
      <p:ext uri="{BB962C8B-B14F-4D97-AF65-F5344CB8AC3E}">
        <p14:creationId xmlns:p14="http://schemas.microsoft.com/office/powerpoint/2010/main" val="26920277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BCA027-BFA3-86F7-7F6C-8792ED69F688}"/>
              </a:ext>
            </a:extLst>
          </p:cNvPr>
          <p:cNvSpPr>
            <a:spLocks noGrp="1"/>
          </p:cNvSpPr>
          <p:nvPr>
            <p:ph type="ctrTitle"/>
          </p:nvPr>
        </p:nvSpPr>
        <p:spPr>
          <a:xfrm>
            <a:off x="897180" y="470405"/>
            <a:ext cx="10095497" cy="1037741"/>
          </a:xfrm>
        </p:spPr>
        <p:txBody>
          <a:bodyPr>
            <a:normAutofit fontScale="90000"/>
          </a:bodyPr>
          <a:lstStyle/>
          <a:p>
            <a:pPr algn="ctr"/>
            <a:r>
              <a:rPr lang="sv-FI" dirty="0"/>
              <a:t>Om spelar, ingår det pengar i spelandet?</a:t>
            </a:r>
            <a:r>
              <a:rPr lang="sv-FI" dirty="0">
                <a:solidFill>
                  <a:srgbClr val="FF0000"/>
                </a:solidFill>
              </a:rPr>
              <a:t> </a:t>
            </a:r>
            <a:r>
              <a:rPr lang="sv-FI" sz="1800" dirty="0"/>
              <a:t>Årskurs 7-9</a:t>
            </a:r>
          </a:p>
        </p:txBody>
      </p:sp>
      <p:pic>
        <p:nvPicPr>
          <p:cNvPr id="4" name="Bildobjekt 3">
            <a:extLst>
              <a:ext uri="{FF2B5EF4-FFF2-40B4-BE49-F238E27FC236}">
                <a16:creationId xmlns:a16="http://schemas.microsoft.com/office/drawing/2014/main" id="{FF140A24-42F7-E4B9-B6A4-2A4931637F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10" name="textruta 9">
            <a:extLst>
              <a:ext uri="{FF2B5EF4-FFF2-40B4-BE49-F238E27FC236}">
                <a16:creationId xmlns:a16="http://schemas.microsoft.com/office/drawing/2014/main" id="{63F45427-E47F-C296-74E7-D17CF4A6C0AA}"/>
              </a:ext>
            </a:extLst>
          </p:cNvPr>
          <p:cNvSpPr txBox="1"/>
          <p:nvPr/>
        </p:nvSpPr>
        <p:spPr>
          <a:xfrm>
            <a:off x="9597230" y="4791506"/>
            <a:ext cx="2293937" cy="1077218"/>
          </a:xfrm>
          <a:prstGeom prst="rect">
            <a:avLst/>
          </a:prstGeom>
          <a:noFill/>
        </p:spPr>
        <p:txBody>
          <a:bodyPr wrap="square" rtlCol="0">
            <a:spAutoFit/>
          </a:bodyPr>
          <a:ls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600" b="1" i="1" dirty="0"/>
              <a:t>Totalt 8 % av samtliga svarande har någon i familjen som spelar om pengar.</a:t>
            </a:r>
          </a:p>
        </p:txBody>
      </p:sp>
      <p:pic>
        <p:nvPicPr>
          <p:cNvPr id="3" name="Bildobjekt 2">
            <a:extLst>
              <a:ext uri="{FF2B5EF4-FFF2-40B4-BE49-F238E27FC236}">
                <a16:creationId xmlns:a16="http://schemas.microsoft.com/office/drawing/2014/main" id="{CA2BED8D-D109-5D2A-0124-A64A06C5C7F4}"/>
              </a:ext>
            </a:extLst>
          </p:cNvPr>
          <p:cNvPicPr>
            <a:picLocks noChangeAspect="1"/>
          </p:cNvPicPr>
          <p:nvPr/>
        </p:nvPicPr>
        <p:blipFill>
          <a:blip r:embed="rId4"/>
          <a:stretch>
            <a:fillRect/>
          </a:stretch>
        </p:blipFill>
        <p:spPr>
          <a:xfrm>
            <a:off x="1357383" y="1313655"/>
            <a:ext cx="8792052" cy="5471389"/>
          </a:xfrm>
          <a:prstGeom prst="rect">
            <a:avLst/>
          </a:prstGeom>
        </p:spPr>
      </p:pic>
    </p:spTree>
    <p:extLst>
      <p:ext uri="{BB962C8B-B14F-4D97-AF65-F5344CB8AC3E}">
        <p14:creationId xmlns:p14="http://schemas.microsoft.com/office/powerpoint/2010/main" val="581044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A0CC30-A0EE-B91D-51F0-062023AABBC0}"/>
              </a:ext>
            </a:extLst>
          </p:cNvPr>
          <p:cNvSpPr>
            <a:spLocks noGrp="1"/>
          </p:cNvSpPr>
          <p:nvPr>
            <p:ph type="ctrTitle"/>
          </p:nvPr>
        </p:nvSpPr>
        <p:spPr/>
        <p:txBody>
          <a:bodyPr>
            <a:normAutofit/>
          </a:bodyPr>
          <a:lstStyle/>
          <a:p>
            <a:pPr algn="ctr"/>
            <a:r>
              <a:rPr lang="sv-FI" dirty="0"/>
              <a:t>Narkotika</a:t>
            </a:r>
            <a:br>
              <a:rPr lang="sv-FI" dirty="0"/>
            </a:br>
            <a:r>
              <a:rPr lang="sv-FI" sz="1800" dirty="0"/>
              <a:t>Årskurs 7-9</a:t>
            </a:r>
          </a:p>
        </p:txBody>
      </p:sp>
      <p:pic>
        <p:nvPicPr>
          <p:cNvPr id="4" name="Bildobjekt 3">
            <a:extLst>
              <a:ext uri="{FF2B5EF4-FFF2-40B4-BE49-F238E27FC236}">
                <a16:creationId xmlns:a16="http://schemas.microsoft.com/office/drawing/2014/main" id="{0390CA07-606A-655C-F4BE-340C01BBEE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7" name="Platshållare för innehåll 6">
            <a:extLst>
              <a:ext uri="{FF2B5EF4-FFF2-40B4-BE49-F238E27FC236}">
                <a16:creationId xmlns:a16="http://schemas.microsoft.com/office/drawing/2014/main" id="{D1AA8404-F297-A711-A208-288207EE665F}"/>
              </a:ext>
            </a:extLst>
          </p:cNvPr>
          <p:cNvPicPr>
            <a:picLocks noGrp="1" noChangeAspect="1"/>
          </p:cNvPicPr>
          <p:nvPr>
            <p:ph sz="quarter" idx="10"/>
          </p:nvPr>
        </p:nvPicPr>
        <p:blipFill>
          <a:blip r:embed="rId4"/>
          <a:stretch>
            <a:fillRect/>
          </a:stretch>
        </p:blipFill>
        <p:spPr>
          <a:xfrm>
            <a:off x="1302499" y="1474884"/>
            <a:ext cx="9587001" cy="5383116"/>
          </a:xfrm>
          <a:prstGeom prst="rect">
            <a:avLst/>
          </a:prstGeom>
        </p:spPr>
      </p:pic>
    </p:spTree>
    <p:extLst>
      <p:ext uri="{BB962C8B-B14F-4D97-AF65-F5344CB8AC3E}">
        <p14:creationId xmlns:p14="http://schemas.microsoft.com/office/powerpoint/2010/main" val="14362199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A0CC30-A0EE-B91D-51F0-062023AABBC0}"/>
              </a:ext>
            </a:extLst>
          </p:cNvPr>
          <p:cNvSpPr>
            <a:spLocks noGrp="1"/>
          </p:cNvSpPr>
          <p:nvPr>
            <p:ph type="ctrTitle"/>
          </p:nvPr>
        </p:nvSpPr>
        <p:spPr/>
        <p:txBody>
          <a:bodyPr>
            <a:normAutofit/>
          </a:bodyPr>
          <a:lstStyle/>
          <a:p>
            <a:pPr algn="ctr"/>
            <a:r>
              <a:rPr lang="sv-FI" dirty="0"/>
              <a:t>Narkotika</a:t>
            </a:r>
            <a:br>
              <a:rPr lang="sv-FI" dirty="0"/>
            </a:br>
            <a:r>
              <a:rPr lang="sv-FI" sz="1800" dirty="0"/>
              <a:t>Årskurs 7-9</a:t>
            </a:r>
          </a:p>
        </p:txBody>
      </p:sp>
      <p:pic>
        <p:nvPicPr>
          <p:cNvPr id="4" name="Bildobjekt 3">
            <a:extLst>
              <a:ext uri="{FF2B5EF4-FFF2-40B4-BE49-F238E27FC236}">
                <a16:creationId xmlns:a16="http://schemas.microsoft.com/office/drawing/2014/main" id="{0390CA07-606A-655C-F4BE-340C01BBEE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6" name="Platshållare för innehåll 5">
            <a:extLst>
              <a:ext uri="{FF2B5EF4-FFF2-40B4-BE49-F238E27FC236}">
                <a16:creationId xmlns:a16="http://schemas.microsoft.com/office/drawing/2014/main" id="{7F8E378D-0CC4-DA81-06FF-43C74676DF3F}"/>
              </a:ext>
            </a:extLst>
          </p:cNvPr>
          <p:cNvPicPr>
            <a:picLocks noGrp="1" noChangeAspect="1"/>
          </p:cNvPicPr>
          <p:nvPr>
            <p:ph sz="quarter" idx="10"/>
          </p:nvPr>
        </p:nvPicPr>
        <p:blipFill>
          <a:blip r:embed="rId4"/>
          <a:stretch>
            <a:fillRect/>
          </a:stretch>
        </p:blipFill>
        <p:spPr>
          <a:xfrm>
            <a:off x="1204055" y="1299359"/>
            <a:ext cx="9757386" cy="5474415"/>
          </a:xfrm>
          <a:prstGeom prst="rect">
            <a:avLst/>
          </a:prstGeom>
        </p:spPr>
      </p:pic>
    </p:spTree>
    <p:extLst>
      <p:ext uri="{BB962C8B-B14F-4D97-AF65-F5344CB8AC3E}">
        <p14:creationId xmlns:p14="http://schemas.microsoft.com/office/powerpoint/2010/main" val="3515603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13643A83-51DA-0EB9-2A34-A0AE41BEFE61}"/>
              </a:ext>
            </a:extLst>
          </p:cNvPr>
          <p:cNvSpPr>
            <a:spLocks noGrp="1"/>
          </p:cNvSpPr>
          <p:nvPr>
            <p:ph type="ctrTitle"/>
          </p:nvPr>
        </p:nvSpPr>
        <p:spPr>
          <a:xfrm>
            <a:off x="669881" y="527551"/>
            <a:ext cx="9629567" cy="1037741"/>
          </a:xfrm>
        </p:spPr>
        <p:txBody>
          <a:bodyPr>
            <a:normAutofit/>
          </a:bodyPr>
          <a:lstStyle/>
          <a:p>
            <a:pPr algn="ctr"/>
            <a:r>
              <a:rPr lang="sv-FI" dirty="0"/>
              <a:t>Hur mår du rent allmänt?</a:t>
            </a:r>
            <a:br>
              <a:rPr lang="sv-FI" dirty="0"/>
            </a:br>
            <a:r>
              <a:rPr lang="sv-FI" sz="1600" dirty="0"/>
              <a:t>Årskurs 7-9</a:t>
            </a:r>
          </a:p>
        </p:txBody>
      </p:sp>
      <p:pic>
        <p:nvPicPr>
          <p:cNvPr id="6" name="Bildobjekt 5">
            <a:extLst>
              <a:ext uri="{FF2B5EF4-FFF2-40B4-BE49-F238E27FC236}">
                <a16:creationId xmlns:a16="http://schemas.microsoft.com/office/drawing/2014/main" id="{5D82FDA9-B636-FA3B-99BA-2CECE14F76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10" name="Platshållare för innehåll 9">
            <a:extLst>
              <a:ext uri="{FF2B5EF4-FFF2-40B4-BE49-F238E27FC236}">
                <a16:creationId xmlns:a16="http://schemas.microsoft.com/office/drawing/2014/main" id="{B455B59F-AC51-354F-2B73-907DB933FB27}"/>
              </a:ext>
            </a:extLst>
          </p:cNvPr>
          <p:cNvPicPr>
            <a:picLocks noGrp="1" noChangeAspect="1"/>
          </p:cNvPicPr>
          <p:nvPr>
            <p:ph sz="quarter" idx="10"/>
          </p:nvPr>
        </p:nvPicPr>
        <p:blipFill>
          <a:blip r:embed="rId4"/>
          <a:stretch>
            <a:fillRect/>
          </a:stretch>
        </p:blipFill>
        <p:spPr>
          <a:xfrm>
            <a:off x="1107502" y="1414236"/>
            <a:ext cx="9191945" cy="4819259"/>
          </a:xfrm>
          <a:prstGeom prst="rect">
            <a:avLst/>
          </a:prstGeom>
        </p:spPr>
      </p:pic>
    </p:spTree>
    <p:extLst>
      <p:ext uri="{BB962C8B-B14F-4D97-AF65-F5344CB8AC3E}">
        <p14:creationId xmlns:p14="http://schemas.microsoft.com/office/powerpoint/2010/main" val="33128689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A0CC30-A0EE-B91D-51F0-062023AABBC0}"/>
              </a:ext>
            </a:extLst>
          </p:cNvPr>
          <p:cNvSpPr>
            <a:spLocks noGrp="1"/>
          </p:cNvSpPr>
          <p:nvPr>
            <p:ph type="ctrTitle"/>
          </p:nvPr>
        </p:nvSpPr>
        <p:spPr/>
        <p:txBody>
          <a:bodyPr>
            <a:normAutofit/>
          </a:bodyPr>
          <a:lstStyle/>
          <a:p>
            <a:pPr algn="ctr"/>
            <a:r>
              <a:rPr lang="sv-FI" dirty="0"/>
              <a:t>Narkotika</a:t>
            </a:r>
            <a:br>
              <a:rPr lang="sv-FI" dirty="0"/>
            </a:br>
            <a:r>
              <a:rPr lang="sv-FI" sz="1800" dirty="0"/>
              <a:t>Årskurs 7-9</a:t>
            </a:r>
          </a:p>
        </p:txBody>
      </p:sp>
      <p:pic>
        <p:nvPicPr>
          <p:cNvPr id="4" name="Bildobjekt 3">
            <a:extLst>
              <a:ext uri="{FF2B5EF4-FFF2-40B4-BE49-F238E27FC236}">
                <a16:creationId xmlns:a16="http://schemas.microsoft.com/office/drawing/2014/main" id="{0390CA07-606A-655C-F4BE-340C01BBEE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10" name="Platshållare för innehåll 9">
            <a:extLst>
              <a:ext uri="{FF2B5EF4-FFF2-40B4-BE49-F238E27FC236}">
                <a16:creationId xmlns:a16="http://schemas.microsoft.com/office/drawing/2014/main" id="{5DAC4F12-1FA1-3638-A9D4-1122C6B171F2}"/>
              </a:ext>
            </a:extLst>
          </p:cNvPr>
          <p:cNvPicPr>
            <a:picLocks noGrp="1" noChangeAspect="1"/>
          </p:cNvPicPr>
          <p:nvPr>
            <p:ph sz="quarter" idx="10"/>
          </p:nvPr>
        </p:nvPicPr>
        <p:blipFill>
          <a:blip r:embed="rId3"/>
          <a:stretch>
            <a:fillRect/>
          </a:stretch>
        </p:blipFill>
        <p:spPr>
          <a:xfrm>
            <a:off x="1942390" y="1535619"/>
            <a:ext cx="8206883" cy="4731461"/>
          </a:xfrm>
          <a:prstGeom prst="rect">
            <a:avLst/>
          </a:prstGeom>
        </p:spPr>
      </p:pic>
    </p:spTree>
    <p:extLst>
      <p:ext uri="{BB962C8B-B14F-4D97-AF65-F5344CB8AC3E}">
        <p14:creationId xmlns:p14="http://schemas.microsoft.com/office/powerpoint/2010/main" val="26648937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A0CC30-A0EE-B91D-51F0-062023AABBC0}"/>
              </a:ext>
            </a:extLst>
          </p:cNvPr>
          <p:cNvSpPr>
            <a:spLocks noGrp="1"/>
          </p:cNvSpPr>
          <p:nvPr>
            <p:ph type="ctrTitle"/>
          </p:nvPr>
        </p:nvSpPr>
        <p:spPr/>
        <p:txBody>
          <a:bodyPr>
            <a:normAutofit fontScale="90000"/>
          </a:bodyPr>
          <a:lstStyle/>
          <a:p>
            <a:pPr algn="ctr"/>
            <a:r>
              <a:rPr lang="sv-FI" dirty="0"/>
              <a:t>Har du använt någon receptbelagd medicin, som inte är utskriven till dig?</a:t>
            </a:r>
            <a:br>
              <a:rPr lang="sv-SE" dirty="0"/>
            </a:br>
            <a:r>
              <a:rPr lang="sv-FI" sz="1800" dirty="0"/>
              <a:t>Årskurs 7-9</a:t>
            </a:r>
          </a:p>
        </p:txBody>
      </p:sp>
      <p:pic>
        <p:nvPicPr>
          <p:cNvPr id="4" name="Bildobjekt 3">
            <a:extLst>
              <a:ext uri="{FF2B5EF4-FFF2-40B4-BE49-F238E27FC236}">
                <a16:creationId xmlns:a16="http://schemas.microsoft.com/office/drawing/2014/main" id="{0390CA07-606A-655C-F4BE-340C01BBEE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12" name="Platshållare för innehåll 11">
            <a:extLst>
              <a:ext uri="{FF2B5EF4-FFF2-40B4-BE49-F238E27FC236}">
                <a16:creationId xmlns:a16="http://schemas.microsoft.com/office/drawing/2014/main" id="{0A351911-A78E-6744-8FA0-68178036A31D}"/>
              </a:ext>
            </a:extLst>
          </p:cNvPr>
          <p:cNvPicPr>
            <a:picLocks noGrp="1" noChangeAspect="1"/>
          </p:cNvPicPr>
          <p:nvPr>
            <p:ph sz="quarter" idx="10"/>
          </p:nvPr>
        </p:nvPicPr>
        <p:blipFill>
          <a:blip r:embed="rId4"/>
          <a:stretch>
            <a:fillRect/>
          </a:stretch>
        </p:blipFill>
        <p:spPr>
          <a:xfrm>
            <a:off x="1252995" y="1951221"/>
            <a:ext cx="9262603" cy="4785190"/>
          </a:xfrm>
          <a:prstGeom prst="rect">
            <a:avLst/>
          </a:prstGeom>
        </p:spPr>
      </p:pic>
    </p:spTree>
    <p:extLst>
      <p:ext uri="{BB962C8B-B14F-4D97-AF65-F5344CB8AC3E}">
        <p14:creationId xmlns:p14="http://schemas.microsoft.com/office/powerpoint/2010/main" val="18357012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935105-9D36-CC29-B242-261982D4A2A7}"/>
              </a:ext>
            </a:extLst>
          </p:cNvPr>
          <p:cNvSpPr>
            <a:spLocks noGrp="1"/>
          </p:cNvSpPr>
          <p:nvPr>
            <p:ph type="ctrTitle"/>
          </p:nvPr>
        </p:nvSpPr>
        <p:spPr>
          <a:xfrm>
            <a:off x="1775013" y="296937"/>
            <a:ext cx="8918090" cy="995241"/>
          </a:xfrm>
        </p:spPr>
        <p:txBody>
          <a:bodyPr>
            <a:normAutofit fontScale="90000"/>
          </a:bodyPr>
          <a:lstStyle/>
          <a:p>
            <a:pPr algn="ctr"/>
            <a:r>
              <a:rPr lang="sv-FI" dirty="0"/>
              <a:t>ANDTS-vanor med uppskattning av  ”stor risk” för hälsan</a:t>
            </a:r>
            <a:br>
              <a:rPr lang="sv-FI" dirty="0"/>
            </a:br>
            <a:r>
              <a:rPr lang="sv-FI" sz="1800" dirty="0"/>
              <a:t>Årskurs 7-9</a:t>
            </a:r>
            <a:br>
              <a:rPr lang="sv-FI" sz="1800" dirty="0"/>
            </a:br>
            <a:endParaRPr lang="sv-FI" sz="1800" dirty="0"/>
          </a:p>
        </p:txBody>
      </p:sp>
      <p:pic>
        <p:nvPicPr>
          <p:cNvPr id="4" name="Bildobjekt 3">
            <a:extLst>
              <a:ext uri="{FF2B5EF4-FFF2-40B4-BE49-F238E27FC236}">
                <a16:creationId xmlns:a16="http://schemas.microsoft.com/office/drawing/2014/main" id="{A9350C32-1CA0-1C88-B067-E880E12FCF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7" name="Bildobjekt 6">
            <a:extLst>
              <a:ext uri="{FF2B5EF4-FFF2-40B4-BE49-F238E27FC236}">
                <a16:creationId xmlns:a16="http://schemas.microsoft.com/office/drawing/2014/main" id="{0144553F-3008-23EB-F321-281740B101EE}"/>
              </a:ext>
            </a:extLst>
          </p:cNvPr>
          <p:cNvPicPr>
            <a:picLocks noChangeAspect="1"/>
          </p:cNvPicPr>
          <p:nvPr/>
        </p:nvPicPr>
        <p:blipFill>
          <a:blip r:embed="rId4"/>
          <a:stretch>
            <a:fillRect/>
          </a:stretch>
        </p:blipFill>
        <p:spPr>
          <a:xfrm>
            <a:off x="2065468" y="1570616"/>
            <a:ext cx="7784316" cy="4984910"/>
          </a:xfrm>
          <a:prstGeom prst="rect">
            <a:avLst/>
          </a:prstGeom>
        </p:spPr>
      </p:pic>
      <p:sp>
        <p:nvSpPr>
          <p:cNvPr id="8" name="textruta 7">
            <a:extLst>
              <a:ext uri="{FF2B5EF4-FFF2-40B4-BE49-F238E27FC236}">
                <a16:creationId xmlns:a16="http://schemas.microsoft.com/office/drawing/2014/main" id="{40C265EA-6EF0-1A01-2C4C-55EED7C493C3}"/>
              </a:ext>
            </a:extLst>
          </p:cNvPr>
          <p:cNvSpPr txBox="1"/>
          <p:nvPr/>
        </p:nvSpPr>
        <p:spPr>
          <a:xfrm>
            <a:off x="4528970" y="6555525"/>
            <a:ext cx="6583680" cy="276999"/>
          </a:xfrm>
          <a:prstGeom prst="rect">
            <a:avLst/>
          </a:prstGeom>
          <a:noFill/>
        </p:spPr>
        <p:txBody>
          <a:bodyPr wrap="square" rtlCol="0">
            <a:spAutoFit/>
          </a:bodyPr>
          <a:lstStyle/>
          <a:p>
            <a:r>
              <a:rPr lang="sv-FI" sz="1200" dirty="0"/>
              <a:t>Not: Svarsalternativen var: Ingen risk, Liten risk, Måttlig risk och Stor risk</a:t>
            </a:r>
          </a:p>
        </p:txBody>
      </p:sp>
    </p:spTree>
    <p:extLst>
      <p:ext uri="{BB962C8B-B14F-4D97-AF65-F5344CB8AC3E}">
        <p14:creationId xmlns:p14="http://schemas.microsoft.com/office/powerpoint/2010/main" val="37838904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29002F-9464-5B3C-C2DB-852C45A2000D}"/>
              </a:ext>
            </a:extLst>
          </p:cNvPr>
          <p:cNvSpPr>
            <a:spLocks noGrp="1"/>
          </p:cNvSpPr>
          <p:nvPr>
            <p:ph type="ctrTitle"/>
          </p:nvPr>
        </p:nvSpPr>
        <p:spPr/>
        <p:txBody>
          <a:bodyPr>
            <a:normAutofit/>
          </a:bodyPr>
          <a:lstStyle/>
          <a:p>
            <a:r>
              <a:rPr lang="sv-SE" dirty="0"/>
              <a:t>Avslutande tankar</a:t>
            </a:r>
            <a:endParaRPr lang="sv-FI" dirty="0"/>
          </a:p>
        </p:txBody>
      </p:sp>
      <p:pic>
        <p:nvPicPr>
          <p:cNvPr id="4" name="Bildobjekt 3">
            <a:extLst>
              <a:ext uri="{FF2B5EF4-FFF2-40B4-BE49-F238E27FC236}">
                <a16:creationId xmlns:a16="http://schemas.microsoft.com/office/drawing/2014/main" id="{770FE22B-BCF9-EB2E-1D17-36046CB64D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5" name="Pratbubbla: oval 4">
            <a:extLst>
              <a:ext uri="{FF2B5EF4-FFF2-40B4-BE49-F238E27FC236}">
                <a16:creationId xmlns:a16="http://schemas.microsoft.com/office/drawing/2014/main" id="{F1D036FF-010E-EEE5-6C8B-23BE4B243D8B}"/>
              </a:ext>
            </a:extLst>
          </p:cNvPr>
          <p:cNvSpPr/>
          <p:nvPr/>
        </p:nvSpPr>
        <p:spPr>
          <a:xfrm>
            <a:off x="276953" y="1425724"/>
            <a:ext cx="2504661" cy="238762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0"/>
              <a:t>När jag var i Sittkoffs så kom några skummisar och fråga om vi ville ha hasch, jag sa nej.</a:t>
            </a:r>
          </a:p>
          <a:p>
            <a:pPr algn="ctr"/>
            <a:r>
              <a:rPr lang="sv-SE" dirty="0"/>
              <a:t>- Pojke åk 8</a:t>
            </a:r>
            <a:endParaRPr lang="sv-FI" dirty="0"/>
          </a:p>
        </p:txBody>
      </p:sp>
      <p:sp>
        <p:nvSpPr>
          <p:cNvPr id="6" name="Pratbubbla: oval 5">
            <a:extLst>
              <a:ext uri="{FF2B5EF4-FFF2-40B4-BE49-F238E27FC236}">
                <a16:creationId xmlns:a16="http://schemas.microsoft.com/office/drawing/2014/main" id="{1684B09B-D8E3-32A4-EEDE-A29A6C3BCF71}"/>
              </a:ext>
            </a:extLst>
          </p:cNvPr>
          <p:cNvSpPr/>
          <p:nvPr/>
        </p:nvSpPr>
        <p:spPr>
          <a:xfrm>
            <a:off x="8268206" y="373862"/>
            <a:ext cx="3646841" cy="3722146"/>
          </a:xfrm>
          <a:prstGeom prst="wedgeEllipse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FI" dirty="0"/>
              <a:t>Många spel har "pengar" i en form av en sorts spelvaluta som man får genom att bara spela spelet. Detta gör det svårt att veta om ni menar riktiga pengar eller spelpengarna. </a:t>
            </a:r>
          </a:p>
          <a:p>
            <a:pPr algn="ctr"/>
            <a:r>
              <a:rPr lang="sv-SE" dirty="0"/>
              <a:t>- Pojke åk 8</a:t>
            </a:r>
            <a:endParaRPr lang="sv-FI" dirty="0"/>
          </a:p>
        </p:txBody>
      </p:sp>
      <p:sp>
        <p:nvSpPr>
          <p:cNvPr id="7" name="Pratbubbla: oval 6">
            <a:extLst>
              <a:ext uri="{FF2B5EF4-FFF2-40B4-BE49-F238E27FC236}">
                <a16:creationId xmlns:a16="http://schemas.microsoft.com/office/drawing/2014/main" id="{1F28FF74-05F6-717E-1443-64B6E932218C}"/>
              </a:ext>
            </a:extLst>
          </p:cNvPr>
          <p:cNvSpPr/>
          <p:nvPr/>
        </p:nvSpPr>
        <p:spPr>
          <a:xfrm>
            <a:off x="1563853" y="3530141"/>
            <a:ext cx="2980171" cy="2735848"/>
          </a:xfrm>
          <a:prstGeom prst="wedgeEllipse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v-FI" dirty="0"/>
              <a:t>Om jag ville skulle jag jätte lätt att få tag i alkohol och narkotika så det borde ni försöka fixa det. </a:t>
            </a:r>
            <a:r>
              <a:rPr lang="sv-SE" dirty="0"/>
              <a:t>- Flicka åk 8</a:t>
            </a:r>
            <a:endParaRPr lang="sv-FI" dirty="0"/>
          </a:p>
        </p:txBody>
      </p:sp>
      <p:sp>
        <p:nvSpPr>
          <p:cNvPr id="8" name="Pratbubbla: oval 7">
            <a:extLst>
              <a:ext uri="{FF2B5EF4-FFF2-40B4-BE49-F238E27FC236}">
                <a16:creationId xmlns:a16="http://schemas.microsoft.com/office/drawing/2014/main" id="{361B6D35-E6FD-A999-C0BC-F25B39FBEA2C}"/>
              </a:ext>
            </a:extLst>
          </p:cNvPr>
          <p:cNvSpPr/>
          <p:nvPr/>
        </p:nvSpPr>
        <p:spPr>
          <a:xfrm>
            <a:off x="4138751" y="1378989"/>
            <a:ext cx="2885587" cy="2735848"/>
          </a:xfrm>
          <a:prstGeom prst="wedgeEllipse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sv-FI" dirty="0"/>
              <a:t>Om ni ska välja något att satsa pengar på var det skolmaten, man vill inte äta och går ofta hungrig med den här maten.</a:t>
            </a:r>
          </a:p>
          <a:p>
            <a:pPr algn="ctr"/>
            <a:r>
              <a:rPr lang="sv-SE" dirty="0"/>
              <a:t>- Flicka åk 7</a:t>
            </a:r>
            <a:endParaRPr lang="sv-FI" dirty="0"/>
          </a:p>
        </p:txBody>
      </p:sp>
      <p:sp>
        <p:nvSpPr>
          <p:cNvPr id="9" name="Pratbubbla: oval 8">
            <a:extLst>
              <a:ext uri="{FF2B5EF4-FFF2-40B4-BE49-F238E27FC236}">
                <a16:creationId xmlns:a16="http://schemas.microsoft.com/office/drawing/2014/main" id="{3E1784A6-6FBB-0DA1-D219-CE9C7D56D86E}"/>
              </a:ext>
            </a:extLst>
          </p:cNvPr>
          <p:cNvSpPr/>
          <p:nvPr/>
        </p:nvSpPr>
        <p:spPr>
          <a:xfrm>
            <a:off x="6333497" y="3813351"/>
            <a:ext cx="2628961" cy="2587449"/>
          </a:xfrm>
          <a:prstGeom prst="wedgeEllipse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FI" dirty="0"/>
              <a:t>Mina kompisar gör massa saker å vill att jag ska testa men jag gör inte det. </a:t>
            </a:r>
          </a:p>
          <a:p>
            <a:pPr algn="ctr"/>
            <a:r>
              <a:rPr lang="sv-SE" dirty="0"/>
              <a:t>- Flicka åk 8</a:t>
            </a:r>
            <a:endParaRPr lang="sv-FI" dirty="0"/>
          </a:p>
        </p:txBody>
      </p:sp>
    </p:spTree>
    <p:extLst>
      <p:ext uri="{BB962C8B-B14F-4D97-AF65-F5344CB8AC3E}">
        <p14:creationId xmlns:p14="http://schemas.microsoft.com/office/powerpoint/2010/main" val="38407363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237EB84F-5822-4B90-B83E-8FF4F2C53385}"/>
              </a:ext>
            </a:extLst>
          </p:cNvPr>
          <p:cNvSpPr>
            <a:spLocks noGrp="1"/>
          </p:cNvSpPr>
          <p:nvPr>
            <p:ph type="subTitle" idx="1"/>
          </p:nvPr>
        </p:nvSpPr>
        <p:spPr/>
        <p:txBody>
          <a:bodyPr/>
          <a:lstStyle/>
          <a:p>
            <a:r>
              <a:rPr lang="sv-FI" dirty="0"/>
              <a:t>Se mera om drogförebyggande arbete på www.folkhalsan.ax</a:t>
            </a:r>
          </a:p>
        </p:txBody>
      </p:sp>
      <p:pic>
        <p:nvPicPr>
          <p:cNvPr id="3" name="Bildobjekt 2">
            <a:extLst>
              <a:ext uri="{FF2B5EF4-FFF2-40B4-BE49-F238E27FC236}">
                <a16:creationId xmlns:a16="http://schemas.microsoft.com/office/drawing/2014/main" id="{FF4B99F4-C523-8A20-FA5C-D0F9C95E5B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Tree>
    <p:extLst>
      <p:ext uri="{BB962C8B-B14F-4D97-AF65-F5344CB8AC3E}">
        <p14:creationId xmlns:p14="http://schemas.microsoft.com/office/powerpoint/2010/main" val="812945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F373B2-DF83-4EB2-7335-D341F59CC00E}"/>
              </a:ext>
            </a:extLst>
          </p:cNvPr>
          <p:cNvSpPr>
            <a:spLocks noGrp="1"/>
          </p:cNvSpPr>
          <p:nvPr>
            <p:ph type="ctrTitle"/>
          </p:nvPr>
        </p:nvSpPr>
        <p:spPr>
          <a:xfrm>
            <a:off x="669881" y="527551"/>
            <a:ext cx="9629567" cy="1037741"/>
          </a:xfrm>
        </p:spPr>
        <p:txBody>
          <a:bodyPr/>
          <a:lstStyle/>
          <a:p>
            <a:pPr algn="ctr"/>
            <a:r>
              <a:rPr lang="sv-FI" dirty="0"/>
              <a:t>Hur mår du rent allmänt?</a:t>
            </a:r>
            <a:br>
              <a:rPr lang="sv-FI" dirty="0"/>
            </a:br>
            <a:r>
              <a:rPr lang="sv-FI" sz="1600" dirty="0"/>
              <a:t>Årskurs 7-9</a:t>
            </a:r>
            <a:endParaRPr lang="sv-FI" dirty="0"/>
          </a:p>
        </p:txBody>
      </p:sp>
      <p:pic>
        <p:nvPicPr>
          <p:cNvPr id="11" name="Bildobjekt 10">
            <a:extLst>
              <a:ext uri="{FF2B5EF4-FFF2-40B4-BE49-F238E27FC236}">
                <a16:creationId xmlns:a16="http://schemas.microsoft.com/office/drawing/2014/main" id="{88C2B112-D260-198D-918C-C7E9B80F3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4" name="Bildobjekt 3">
            <a:extLst>
              <a:ext uri="{FF2B5EF4-FFF2-40B4-BE49-F238E27FC236}">
                <a16:creationId xmlns:a16="http://schemas.microsoft.com/office/drawing/2014/main" id="{B99B4542-C655-04DF-5F2B-F06AC8C4437E}"/>
              </a:ext>
            </a:extLst>
          </p:cNvPr>
          <p:cNvPicPr>
            <a:picLocks noChangeAspect="1"/>
          </p:cNvPicPr>
          <p:nvPr/>
        </p:nvPicPr>
        <p:blipFill>
          <a:blip r:embed="rId4"/>
          <a:stretch>
            <a:fillRect/>
          </a:stretch>
        </p:blipFill>
        <p:spPr>
          <a:xfrm>
            <a:off x="1578902" y="1450472"/>
            <a:ext cx="8594365" cy="4772082"/>
          </a:xfrm>
          <a:prstGeom prst="rect">
            <a:avLst/>
          </a:prstGeom>
        </p:spPr>
      </p:pic>
    </p:spTree>
    <p:extLst>
      <p:ext uri="{BB962C8B-B14F-4D97-AF65-F5344CB8AC3E}">
        <p14:creationId xmlns:p14="http://schemas.microsoft.com/office/powerpoint/2010/main" val="2991105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1823A9-49DF-A82F-93D0-1E6911554097}"/>
              </a:ext>
            </a:extLst>
          </p:cNvPr>
          <p:cNvSpPr>
            <a:spLocks noGrp="1"/>
          </p:cNvSpPr>
          <p:nvPr>
            <p:ph type="ctrTitle"/>
          </p:nvPr>
        </p:nvSpPr>
        <p:spPr>
          <a:xfrm>
            <a:off x="462456" y="657225"/>
            <a:ext cx="11225048" cy="1037741"/>
          </a:xfrm>
        </p:spPr>
        <p:txBody>
          <a:bodyPr>
            <a:normAutofit fontScale="90000"/>
          </a:bodyPr>
          <a:lstStyle/>
          <a:p>
            <a:pPr algn="ctr"/>
            <a:r>
              <a:rPr lang="sv-FI" dirty="0"/>
              <a:t>Deltar du i någon organiserad fritidsaktivitet?</a:t>
            </a:r>
            <a:r>
              <a:rPr lang="sv-FI" sz="4000" dirty="0"/>
              <a:t> </a:t>
            </a:r>
            <a:r>
              <a:rPr lang="sv-FI" sz="1800" dirty="0"/>
              <a:t>Årskurs 7-9</a:t>
            </a:r>
          </a:p>
        </p:txBody>
      </p:sp>
      <p:pic>
        <p:nvPicPr>
          <p:cNvPr id="4" name="Bildobjekt 3">
            <a:extLst>
              <a:ext uri="{FF2B5EF4-FFF2-40B4-BE49-F238E27FC236}">
                <a16:creationId xmlns:a16="http://schemas.microsoft.com/office/drawing/2014/main" id="{DBAE10B0-2365-A1F5-1F11-74C7D71220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3" name="textruta 9">
            <a:extLst>
              <a:ext uri="{FF2B5EF4-FFF2-40B4-BE49-F238E27FC236}">
                <a16:creationId xmlns:a16="http://schemas.microsoft.com/office/drawing/2014/main" id="{B2F131FF-A2C3-EDFF-5305-C54A8779A649}"/>
              </a:ext>
            </a:extLst>
          </p:cNvPr>
          <p:cNvSpPr txBox="1"/>
          <p:nvPr/>
        </p:nvSpPr>
        <p:spPr>
          <a:xfrm>
            <a:off x="9623707" y="1694966"/>
            <a:ext cx="2293937" cy="1077218"/>
          </a:xfrm>
          <a:prstGeom prst="rect">
            <a:avLst/>
          </a:prstGeom>
          <a:noFill/>
        </p:spPr>
        <p:txBody>
          <a:bodyPr wrap="square" rtlCol="0">
            <a:spAutoFit/>
          </a:bodyPr>
          <a:ls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v-SE" sz="1600" i="1" dirty="0"/>
              <a:t>Totalt 38 % av eleverna deltar </a:t>
            </a:r>
            <a:r>
              <a:rPr lang="sv-SE" sz="1600" b="1" i="1" dirty="0"/>
              <a:t>inte</a:t>
            </a:r>
            <a:r>
              <a:rPr lang="sv-SE" sz="1600" i="1" dirty="0"/>
              <a:t> i någon organiserad fritidsaktivitet </a:t>
            </a:r>
          </a:p>
        </p:txBody>
      </p:sp>
      <p:pic>
        <p:nvPicPr>
          <p:cNvPr id="7" name="Platshållare för innehåll 6">
            <a:extLst>
              <a:ext uri="{FF2B5EF4-FFF2-40B4-BE49-F238E27FC236}">
                <a16:creationId xmlns:a16="http://schemas.microsoft.com/office/drawing/2014/main" id="{93BF5E89-CE38-68FC-53C2-9E5BFA961FBB}"/>
              </a:ext>
            </a:extLst>
          </p:cNvPr>
          <p:cNvPicPr>
            <a:picLocks noGrp="1" noChangeAspect="1"/>
          </p:cNvPicPr>
          <p:nvPr>
            <p:ph sz="quarter" idx="10"/>
          </p:nvPr>
        </p:nvPicPr>
        <p:blipFill>
          <a:blip r:embed="rId4"/>
          <a:stretch>
            <a:fillRect/>
          </a:stretch>
        </p:blipFill>
        <p:spPr>
          <a:xfrm>
            <a:off x="504496" y="1550845"/>
            <a:ext cx="9641209" cy="4701009"/>
          </a:xfrm>
          <a:prstGeom prst="rect">
            <a:avLst/>
          </a:prstGeom>
        </p:spPr>
      </p:pic>
    </p:spTree>
    <p:extLst>
      <p:ext uri="{BB962C8B-B14F-4D97-AF65-F5344CB8AC3E}">
        <p14:creationId xmlns:p14="http://schemas.microsoft.com/office/powerpoint/2010/main" val="2320598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1823A9-49DF-A82F-93D0-1E6911554097}"/>
              </a:ext>
            </a:extLst>
          </p:cNvPr>
          <p:cNvSpPr>
            <a:spLocks noGrp="1"/>
          </p:cNvSpPr>
          <p:nvPr>
            <p:ph type="ctrTitle"/>
          </p:nvPr>
        </p:nvSpPr>
        <p:spPr>
          <a:xfrm>
            <a:off x="386656" y="130099"/>
            <a:ext cx="11554331" cy="1037741"/>
          </a:xfrm>
        </p:spPr>
        <p:txBody>
          <a:bodyPr>
            <a:normAutofit fontScale="90000"/>
          </a:bodyPr>
          <a:lstStyle/>
          <a:p>
            <a:pPr algn="ctr"/>
            <a:r>
              <a:rPr lang="sv-FI" dirty="0"/>
              <a:t>På en vanlig dag, ungefär hur länge brukar du på din fritid...</a:t>
            </a:r>
            <a:br>
              <a:rPr lang="sv-FI" dirty="0"/>
            </a:br>
            <a:r>
              <a:rPr lang="sv-FI" sz="1800" dirty="0"/>
              <a:t>Årskurs 7-9</a:t>
            </a:r>
          </a:p>
        </p:txBody>
      </p:sp>
      <p:pic>
        <p:nvPicPr>
          <p:cNvPr id="4" name="Bildobjekt 3">
            <a:extLst>
              <a:ext uri="{FF2B5EF4-FFF2-40B4-BE49-F238E27FC236}">
                <a16:creationId xmlns:a16="http://schemas.microsoft.com/office/drawing/2014/main" id="{DBAE10B0-2365-A1F5-1F11-74C7D71220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8" name="Bildobjekt 7">
            <a:extLst>
              <a:ext uri="{FF2B5EF4-FFF2-40B4-BE49-F238E27FC236}">
                <a16:creationId xmlns:a16="http://schemas.microsoft.com/office/drawing/2014/main" id="{65D680FC-A32E-E17A-83D0-7846B7AA7113}"/>
              </a:ext>
            </a:extLst>
          </p:cNvPr>
          <p:cNvPicPr>
            <a:picLocks noChangeAspect="1"/>
          </p:cNvPicPr>
          <p:nvPr/>
        </p:nvPicPr>
        <p:blipFill>
          <a:blip r:embed="rId4"/>
          <a:stretch>
            <a:fillRect/>
          </a:stretch>
        </p:blipFill>
        <p:spPr>
          <a:xfrm>
            <a:off x="1463040" y="1426533"/>
            <a:ext cx="8685162" cy="5431467"/>
          </a:xfrm>
          <a:prstGeom prst="rect">
            <a:avLst/>
          </a:prstGeom>
        </p:spPr>
      </p:pic>
    </p:spTree>
    <p:extLst>
      <p:ext uri="{BB962C8B-B14F-4D97-AF65-F5344CB8AC3E}">
        <p14:creationId xmlns:p14="http://schemas.microsoft.com/office/powerpoint/2010/main" val="2633273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1823A9-49DF-A82F-93D0-1E6911554097}"/>
              </a:ext>
            </a:extLst>
          </p:cNvPr>
          <p:cNvSpPr>
            <a:spLocks noGrp="1"/>
          </p:cNvSpPr>
          <p:nvPr>
            <p:ph type="ctrTitle"/>
          </p:nvPr>
        </p:nvSpPr>
        <p:spPr>
          <a:xfrm>
            <a:off x="483476" y="334495"/>
            <a:ext cx="11225048" cy="1037741"/>
          </a:xfrm>
        </p:spPr>
        <p:txBody>
          <a:bodyPr>
            <a:normAutofit fontScale="90000"/>
          </a:bodyPr>
          <a:lstStyle/>
          <a:p>
            <a:pPr algn="ctr"/>
            <a:r>
              <a:rPr lang="sv-FI" dirty="0"/>
              <a:t>Om du tänker på en vanlig dag, ungefär hur mycket brukar du sammanlagt använda mobilen på din fritid?</a:t>
            </a:r>
            <a:br>
              <a:rPr lang="sv-FI" dirty="0"/>
            </a:br>
            <a:r>
              <a:rPr lang="sv-FI" sz="1800" dirty="0"/>
              <a:t>Årskurs 7-9</a:t>
            </a:r>
          </a:p>
        </p:txBody>
      </p:sp>
      <p:pic>
        <p:nvPicPr>
          <p:cNvPr id="4" name="Bildobjekt 3">
            <a:extLst>
              <a:ext uri="{FF2B5EF4-FFF2-40B4-BE49-F238E27FC236}">
                <a16:creationId xmlns:a16="http://schemas.microsoft.com/office/drawing/2014/main" id="{DBAE10B0-2365-A1F5-1F11-74C7D71220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4B0C9F8E-B436-05E6-2597-2BB8FC67F161}"/>
              </a:ext>
            </a:extLst>
          </p:cNvPr>
          <p:cNvPicPr>
            <a:picLocks noChangeAspect="1"/>
          </p:cNvPicPr>
          <p:nvPr/>
        </p:nvPicPr>
        <p:blipFill>
          <a:blip r:embed="rId4"/>
          <a:stretch>
            <a:fillRect/>
          </a:stretch>
        </p:blipFill>
        <p:spPr>
          <a:xfrm>
            <a:off x="2129738" y="1848066"/>
            <a:ext cx="7433809" cy="4817680"/>
          </a:xfrm>
          <a:prstGeom prst="rect">
            <a:avLst/>
          </a:prstGeom>
        </p:spPr>
      </p:pic>
    </p:spTree>
    <p:extLst>
      <p:ext uri="{BB962C8B-B14F-4D97-AF65-F5344CB8AC3E}">
        <p14:creationId xmlns:p14="http://schemas.microsoft.com/office/powerpoint/2010/main" val="1185337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746F5A-15BF-B6FB-5EAB-BF97FADB29DA}"/>
              </a:ext>
            </a:extLst>
          </p:cNvPr>
          <p:cNvSpPr>
            <a:spLocks noGrp="1"/>
          </p:cNvSpPr>
          <p:nvPr>
            <p:ph type="ctrTitle"/>
          </p:nvPr>
        </p:nvSpPr>
        <p:spPr/>
        <p:txBody>
          <a:bodyPr>
            <a:normAutofit/>
          </a:bodyPr>
          <a:lstStyle/>
          <a:p>
            <a:pPr algn="ctr"/>
            <a:r>
              <a:rPr lang="sv-FI" dirty="0"/>
              <a:t>Hur trivs du i skolan?</a:t>
            </a:r>
            <a:br>
              <a:rPr lang="sv-FI" dirty="0"/>
            </a:br>
            <a:r>
              <a:rPr lang="sv-FI" sz="1800" dirty="0"/>
              <a:t>Årskurs 7-9</a:t>
            </a:r>
          </a:p>
        </p:txBody>
      </p:sp>
      <p:pic>
        <p:nvPicPr>
          <p:cNvPr id="4" name="Bildobjekt 3">
            <a:extLst>
              <a:ext uri="{FF2B5EF4-FFF2-40B4-BE49-F238E27FC236}">
                <a16:creationId xmlns:a16="http://schemas.microsoft.com/office/drawing/2014/main" id="{18757F7B-994D-F8D2-59A1-D0025ABF5A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7" name="Bildobjekt 6">
            <a:extLst>
              <a:ext uri="{FF2B5EF4-FFF2-40B4-BE49-F238E27FC236}">
                <a16:creationId xmlns:a16="http://schemas.microsoft.com/office/drawing/2014/main" id="{E373428F-5F8F-F023-41CE-2243AAA69447}"/>
              </a:ext>
            </a:extLst>
          </p:cNvPr>
          <p:cNvPicPr>
            <a:picLocks noChangeAspect="1"/>
          </p:cNvPicPr>
          <p:nvPr/>
        </p:nvPicPr>
        <p:blipFill>
          <a:blip r:embed="rId4"/>
          <a:stretch>
            <a:fillRect/>
          </a:stretch>
        </p:blipFill>
        <p:spPr>
          <a:xfrm>
            <a:off x="1527187" y="1439920"/>
            <a:ext cx="8582329" cy="4922860"/>
          </a:xfrm>
          <a:prstGeom prst="rect">
            <a:avLst/>
          </a:prstGeom>
        </p:spPr>
      </p:pic>
    </p:spTree>
    <p:extLst>
      <p:ext uri="{BB962C8B-B14F-4D97-AF65-F5344CB8AC3E}">
        <p14:creationId xmlns:p14="http://schemas.microsoft.com/office/powerpoint/2010/main" val="1722567050"/>
      </p:ext>
    </p:extLst>
  </p:cSld>
  <p:clrMapOvr>
    <a:masterClrMapping/>
  </p:clrMapOvr>
</p:sld>
</file>

<file path=ppt/theme/theme1.xml><?xml version="1.0" encoding="utf-8"?>
<a:theme xmlns:a="http://schemas.openxmlformats.org/drawingml/2006/main" name="ÅSUB_färggrann">
  <a:themeElements>
    <a:clrScheme name="ÅSUB ny 8.6">
      <a:dk1>
        <a:srgbClr val="000000"/>
      </a:dk1>
      <a:lt1>
        <a:srgbClr val="FFFFFF"/>
      </a:lt1>
      <a:dk2>
        <a:srgbClr val="034EA2"/>
      </a:dk2>
      <a:lt2>
        <a:srgbClr val="0D1A3F"/>
      </a:lt2>
      <a:accent1>
        <a:srgbClr val="034EA2"/>
      </a:accent1>
      <a:accent2>
        <a:srgbClr val="0087B3"/>
      </a:accent2>
      <a:accent3>
        <a:srgbClr val="6F51A1"/>
      </a:accent3>
      <a:accent4>
        <a:srgbClr val="00934B"/>
      </a:accent4>
      <a:accent5>
        <a:srgbClr val="B71F35"/>
      </a:accent5>
      <a:accent6>
        <a:srgbClr val="EF4E76"/>
      </a:accent6>
      <a:hlink>
        <a:srgbClr val="034EA2"/>
      </a:hlink>
      <a:folHlink>
        <a:srgbClr val="6F51A1"/>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ÅSUB PowerPoint-mall NY.potx" id="{83C2A401-FE24-4B67-9CA3-A519ECBB7834}" vid="{559D72A8-6BF0-4460-BA05-F6B508FC062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ÅSUB PowerPoint-mall</Template>
  <TotalTime>3329</TotalTime>
  <Words>2168</Words>
  <Application>Microsoft Office PowerPoint</Application>
  <PresentationFormat>Bredbild</PresentationFormat>
  <Paragraphs>310</Paragraphs>
  <Slides>44</Slides>
  <Notes>37</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44</vt:i4>
      </vt:variant>
    </vt:vector>
  </HeadingPairs>
  <TitlesOfParts>
    <vt:vector size="50" baseType="lpstr">
      <vt:lpstr>Montserrat Medium</vt:lpstr>
      <vt:lpstr>Calibri</vt:lpstr>
      <vt:lpstr>Montserrat</vt:lpstr>
      <vt:lpstr>Arial</vt:lpstr>
      <vt:lpstr>Verdana</vt:lpstr>
      <vt:lpstr>ÅSUB_färggrann</vt:lpstr>
      <vt:lpstr>Ungdomsundersökning 2023 ANDTS-vanorna bland unga på Åland  </vt:lpstr>
      <vt:lpstr>Bakgrund</vt:lpstr>
      <vt:lpstr>Antal deltagare på högstadiet</vt:lpstr>
      <vt:lpstr>Hur mår du rent allmänt? Årskurs 7-9</vt:lpstr>
      <vt:lpstr>Hur mår du rent allmänt? Årskurs 7-9</vt:lpstr>
      <vt:lpstr>Deltar du i någon organiserad fritidsaktivitet? Årskurs 7-9</vt:lpstr>
      <vt:lpstr>På en vanlig dag, ungefär hur länge brukar du på din fritid... Årskurs 7-9</vt:lpstr>
      <vt:lpstr>Om du tänker på en vanlig dag, ungefär hur mycket brukar du sammanlagt använda mobilen på din fritid? Årskurs 7-9</vt:lpstr>
      <vt:lpstr>Hur trivs du i skolan? Årskurs 7-9</vt:lpstr>
      <vt:lpstr>Hur trivs du i skolan? Årskurs 7-9</vt:lpstr>
      <vt:lpstr>Händer det att du skolkar?  Årskurs 7-9</vt:lpstr>
      <vt:lpstr>Varför har du skolkat?</vt:lpstr>
      <vt:lpstr>Vet dina föräldrar var du är på kvällarna? Årskurs 7-9</vt:lpstr>
      <vt:lpstr>Vet dina föräldrar vem du umgås med? Årskurs 7-9</vt:lpstr>
      <vt:lpstr>Vet dina föräldrar vem du umgås med? Årskurs 7-9</vt:lpstr>
      <vt:lpstr>Vem kan du prata med om det som är viktigt för dig?  Årskurs 7-9</vt:lpstr>
      <vt:lpstr>Vem kan du prata med om det som är viktigt för dig?  Årskurs 7-9</vt:lpstr>
      <vt:lpstr>Tobaksbruk  Årskurs 7-9 </vt:lpstr>
      <vt:lpstr>Tobaksbruk  Årskurs 7-9 </vt:lpstr>
      <vt:lpstr>Hur får du tag på cigaretter? Snus? </vt:lpstr>
      <vt:lpstr>Har du druckit alkoholhaltiga drycker? Årskurs 7-9</vt:lpstr>
      <vt:lpstr>Har du druckit alkoholhaltiga drycker? Årskurs 7-9</vt:lpstr>
      <vt:lpstr>Alkoholkonsumtion Årskurs 7-9</vt:lpstr>
      <vt:lpstr>Alkoholkonsumtion Årskurs 7-9</vt:lpstr>
      <vt:lpstr>Alkoholkonsumtion Årskurs 7-9</vt:lpstr>
      <vt:lpstr>Hur får du tag på alkohol? Årskurs 7-9</vt:lpstr>
      <vt:lpstr>Hur får du tag på alkohol? Årskurs 7-9</vt:lpstr>
      <vt:lpstr>Har du blandat alkohol och läkemedel för att bli berusad? Årskurs 7-9</vt:lpstr>
      <vt:lpstr>Har du använt någon receptbelagd medicin, som inte är utskriven till dig? Årskurs 7-9</vt:lpstr>
      <vt:lpstr>Alkohol i trafiken Årskurs 7-9</vt:lpstr>
      <vt:lpstr>Oroar du dig för någon närståendes alkoholvanor? Årskurs 7-9</vt:lpstr>
      <vt:lpstr>Tillåter dina föräldrar att du dricker - om du skulle dricka alkohol? Årskurs 7-9</vt:lpstr>
      <vt:lpstr>Tillåter dina föräldrar att du dricker - om du skulle dricka alkohol? Årskurs 7-9 </vt:lpstr>
      <vt:lpstr>Restriktivitet hos föräldrar Årskurs 7-9 </vt:lpstr>
      <vt:lpstr>Orsaker att inte dricka alkohol,  svarsalternativet ”mycket viktigt” Årskurs 7-9</vt:lpstr>
      <vt:lpstr>Andra orsaker till att inte dricka sig berusad eller inte dricka alls</vt:lpstr>
      <vt:lpstr>Om spelar, ingår det pengar i spelandet? Årskurs 7-9</vt:lpstr>
      <vt:lpstr>Narkotika Årskurs 7-9</vt:lpstr>
      <vt:lpstr>Narkotika Årskurs 7-9</vt:lpstr>
      <vt:lpstr>Narkotika Årskurs 7-9</vt:lpstr>
      <vt:lpstr>Har du använt någon receptbelagd medicin, som inte är utskriven till dig? Årskurs 7-9</vt:lpstr>
      <vt:lpstr>ANDTS-vanor med uppskattning av  ”stor risk” för hälsan Årskurs 7-9 </vt:lpstr>
      <vt:lpstr>Avslutande tankar</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Ester Laurell</dc:creator>
  <cp:lastModifiedBy>Sanna Roos</cp:lastModifiedBy>
  <cp:revision>70</cp:revision>
  <cp:lastPrinted>2023-08-30T13:57:50Z</cp:lastPrinted>
  <dcterms:created xsi:type="dcterms:W3CDTF">2022-08-11T12:21:52Z</dcterms:created>
  <dcterms:modified xsi:type="dcterms:W3CDTF">2023-10-02T08:21:05Z</dcterms:modified>
</cp:coreProperties>
</file>