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4.xml" ContentType="application/vnd.openxmlformats-officedocument.presentationml.notesSlide+xml"/>
  <Override PartName="/ppt/charts/chart2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5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charts/chart27.xml" ContentType="application/vnd.openxmlformats-officedocument.drawingml.chart+xml"/>
  <Override PartName="/ppt/notesSlides/notesSlide7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8.xml" ContentType="application/vnd.openxmlformats-officedocument.presentationml.notesSlide+xml"/>
  <Override PartName="/ppt/charts/chart32.xml" ContentType="application/vnd.openxmlformats-officedocument.drawingml.chart+xml"/>
  <Override PartName="/ppt/notesSlides/notesSlide9.xml" ContentType="application/vnd.openxmlformats-officedocument.presentationml.notesSlide+xml"/>
  <Override PartName="/ppt/charts/chart3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0.xml" ContentType="application/vnd.openxmlformats-officedocument.presentationml.notesSlide+xml"/>
  <Override PartName="/ppt/charts/chart34.xml" ContentType="application/vnd.openxmlformats-officedocument.drawingml.chart+xml"/>
  <Override PartName="/ppt/notesSlides/notesSlide11.xml" ContentType="application/vnd.openxmlformats-officedocument.presentationml.notesSlide+xml"/>
  <Override PartName="/ppt/charts/chart35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36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37.xml" ContentType="application/vnd.openxmlformats-officedocument.drawingml.chart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38.xml" ContentType="application/vnd.openxmlformats-officedocument.drawingml.chart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39.xml" ContentType="application/vnd.openxmlformats-officedocument.drawingml.chart+xml"/>
  <Override PartName="/ppt/drawings/drawing5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40.xml" ContentType="application/vnd.openxmlformats-officedocument.drawingml.chart+xml"/>
  <Override PartName="/ppt/drawings/drawing6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41.xml" ContentType="application/vnd.openxmlformats-officedocument.drawingml.char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47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543" r:id="rId17"/>
    <p:sldId id="294" r:id="rId18"/>
    <p:sldId id="542" r:id="rId19"/>
    <p:sldId id="544" r:id="rId20"/>
    <p:sldId id="545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20" r:id="rId45"/>
    <p:sldId id="319" r:id="rId46"/>
  </p:sldIdLst>
  <p:sldSz cx="12192000" cy="6858000"/>
  <p:notesSz cx="6858000" cy="9144000"/>
  <p:embeddedFontLst>
    <p:embeddedFont>
      <p:font typeface="CillaFHscript" charset="-128"/>
      <p:regular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libri Light" panose="020F0302020204030204" pitchFamily="34" charset="0"/>
      <p:regular r:id="rId53"/>
      <p:italic r:id="rId54"/>
    </p:embeddedFont>
    <p:embeddedFont>
      <p:font typeface="Georgia" panose="02040502050405020303" pitchFamily="18" charset="0"/>
      <p:regular r:id="rId55"/>
      <p:bold r:id="rId56"/>
      <p:italic r:id="rId57"/>
      <p:boldItalic r:id="rId58"/>
    </p:embeddedFont>
    <p:embeddedFont>
      <p:font typeface="Roboto Black" panose="020B0604020202020204" charset="0"/>
      <p:bold r:id="rId59"/>
      <p:boldItalic r:id="rId60"/>
    </p:embeddedFont>
    <p:embeddedFont>
      <p:font typeface="Roboto Light" panose="020B0604020202020204" charset="0"/>
      <p:regular r:id="rId61"/>
      <p:italic r:id="rId62"/>
    </p:embeddedFont>
    <p:embeddedFont>
      <p:font typeface="Roboto Medium" panose="020B0604020202020204" charset="0"/>
      <p:regular r:id="rId63"/>
      <p:italic r:id="rId64"/>
    </p:embeddedFont>
    <p:embeddedFont>
      <p:font typeface="Segoe UI" panose="020B0502040204020203" pitchFamily="34" charset="0"/>
      <p:regular r:id="rId65"/>
      <p:bold r:id="rId66"/>
      <p:italic r:id="rId67"/>
      <p:boldItalic r:id="rId68"/>
    </p:embeddedFont>
  </p:embeddedFontLst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232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68" Type="http://schemas.openxmlformats.org/officeDocument/2006/relationships/font" Target="fonts/font21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11.3</c:v>
                </c:pt>
                <c:pt idx="1">
                  <c:v>28</c:v>
                </c:pt>
                <c:pt idx="2">
                  <c:v>33.5</c:v>
                </c:pt>
                <c:pt idx="3">
                  <c:v>20.5</c:v>
                </c:pt>
                <c:pt idx="4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5.9</c:v>
                </c:pt>
                <c:pt idx="1">
                  <c:v>20.3</c:v>
                </c:pt>
                <c:pt idx="2">
                  <c:v>34</c:v>
                </c:pt>
                <c:pt idx="3">
                  <c:v>29.5</c:v>
                </c:pt>
                <c:pt idx="4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17.2</c:v>
                </c:pt>
                <c:pt idx="1">
                  <c:v>36.4</c:v>
                </c:pt>
                <c:pt idx="2">
                  <c:v>32.5</c:v>
                </c:pt>
                <c:pt idx="3">
                  <c:v>11.2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52-4C07-96B2-0B6F449DC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033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 Light" pitchFamily="34" charset="0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Alltid</c:v>
                </c:pt>
                <c:pt idx="1">
                  <c:v>För det mesta</c:v>
                </c:pt>
                <c:pt idx="2">
                  <c:v>Ibland</c:v>
                </c:pt>
                <c:pt idx="3">
                  <c:v>För det mesta inte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56.9</c:v>
                </c:pt>
                <c:pt idx="1">
                  <c:v>35.1</c:v>
                </c:pt>
                <c:pt idx="2">
                  <c:v>6.5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Alltid</c:v>
                </c:pt>
                <c:pt idx="1">
                  <c:v>För det mesta</c:v>
                </c:pt>
                <c:pt idx="2">
                  <c:v>Ibland</c:v>
                </c:pt>
                <c:pt idx="3">
                  <c:v>För det mesta inte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62.3</c:v>
                </c:pt>
                <c:pt idx="1">
                  <c:v>31.1</c:v>
                </c:pt>
                <c:pt idx="2">
                  <c:v>5.4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Alltid</c:v>
                </c:pt>
                <c:pt idx="1">
                  <c:v>För det mesta</c:v>
                </c:pt>
                <c:pt idx="2">
                  <c:v>Ibland</c:v>
                </c:pt>
                <c:pt idx="3">
                  <c:v>För det mesta inte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52.6</c:v>
                </c:pt>
                <c:pt idx="1">
                  <c:v>38.4</c:v>
                </c:pt>
                <c:pt idx="2">
                  <c:v>7.3</c:v>
                </c:pt>
                <c:pt idx="3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1-45C9-920E-0D09410C6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033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 Light" pitchFamily="34" charset="0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Blad1!$A$2:$A$8</c:f>
              <c:strCache>
                <c:ptCount val="7"/>
                <c:pt idx="0">
                  <c:v>Förälder</c:v>
                </c:pt>
                <c:pt idx="1">
                  <c:v>Lärare/ skolpersonal</c:v>
                </c:pt>
                <c:pt idx="2">
                  <c:v>Fritidsgårds- personal</c:v>
                </c:pt>
                <c:pt idx="3">
                  <c:v>Annan vuxen</c:v>
                </c:pt>
                <c:pt idx="4">
                  <c:v>Syskon</c:v>
                </c:pt>
                <c:pt idx="5">
                  <c:v>Kompis</c:v>
                </c:pt>
                <c:pt idx="6">
                  <c:v>Ingen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73.8</c:v>
                </c:pt>
                <c:pt idx="1">
                  <c:v>24</c:v>
                </c:pt>
                <c:pt idx="2">
                  <c:v>4.8</c:v>
                </c:pt>
                <c:pt idx="3">
                  <c:v>16.3</c:v>
                </c:pt>
                <c:pt idx="4">
                  <c:v>26.1</c:v>
                </c:pt>
                <c:pt idx="5">
                  <c:v>60.4</c:v>
                </c:pt>
                <c:pt idx="6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2-4C8C-9195-0AFF0B9E2B4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Blad1!$A$2:$A$8</c:f>
              <c:strCache>
                <c:ptCount val="7"/>
                <c:pt idx="0">
                  <c:v>Förälder</c:v>
                </c:pt>
                <c:pt idx="1">
                  <c:v>Lärare/ skolpersonal</c:v>
                </c:pt>
                <c:pt idx="2">
                  <c:v>Fritidsgårds- personal</c:v>
                </c:pt>
                <c:pt idx="3">
                  <c:v>Annan vuxen</c:v>
                </c:pt>
                <c:pt idx="4">
                  <c:v>Syskon</c:v>
                </c:pt>
                <c:pt idx="5">
                  <c:v>Kompis</c:v>
                </c:pt>
                <c:pt idx="6">
                  <c:v>Ingen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67.7</c:v>
                </c:pt>
                <c:pt idx="1">
                  <c:v>23.6</c:v>
                </c:pt>
                <c:pt idx="2">
                  <c:v>3.8</c:v>
                </c:pt>
                <c:pt idx="3">
                  <c:v>16.5</c:v>
                </c:pt>
                <c:pt idx="4">
                  <c:v>29</c:v>
                </c:pt>
                <c:pt idx="5">
                  <c:v>73.8</c:v>
                </c:pt>
                <c:pt idx="6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12-4C8C-9195-0AFF0B9E2B4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Blad1!$A$2:$A$8</c:f>
              <c:strCache>
                <c:ptCount val="7"/>
                <c:pt idx="0">
                  <c:v>Förälder</c:v>
                </c:pt>
                <c:pt idx="1">
                  <c:v>Lärare/ skolpersonal</c:v>
                </c:pt>
                <c:pt idx="2">
                  <c:v>Fritidsgårds- personal</c:v>
                </c:pt>
                <c:pt idx="3">
                  <c:v>Annan vuxen</c:v>
                </c:pt>
                <c:pt idx="4">
                  <c:v>Syskon</c:v>
                </c:pt>
                <c:pt idx="5">
                  <c:v>Kompis</c:v>
                </c:pt>
                <c:pt idx="6">
                  <c:v>Ingen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80.7</c:v>
                </c:pt>
                <c:pt idx="1">
                  <c:v>24.6</c:v>
                </c:pt>
                <c:pt idx="2">
                  <c:v>5.9</c:v>
                </c:pt>
                <c:pt idx="3">
                  <c:v>15.6</c:v>
                </c:pt>
                <c:pt idx="4">
                  <c:v>23.2</c:v>
                </c:pt>
                <c:pt idx="5">
                  <c:v>46.6</c:v>
                </c:pt>
                <c:pt idx="6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B4-42E2-8F35-02BD43ED4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512768"/>
        <c:axId val="236514304"/>
      </c:barChart>
      <c:catAx>
        <c:axId val="23651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236514304"/>
        <c:crosses val="autoZero"/>
        <c:auto val="1"/>
        <c:lblAlgn val="ctr"/>
        <c:lblOffset val="100"/>
        <c:noMultiLvlLbl val="0"/>
      </c:catAx>
      <c:valAx>
        <c:axId val="236514304"/>
        <c:scaling>
          <c:orientation val="minMax"/>
          <c:max val="10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23651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922340429637747"/>
          <c:y val="0.38390166866187048"/>
          <c:w val="0.10066112959375072"/>
          <c:h val="0.195984117418698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libri Light" pitchFamily="34" charset="0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Har rökt</c:v>
                </c:pt>
                <c:pt idx="1">
                  <c:v>Har snusat</c:v>
                </c:pt>
                <c:pt idx="2">
                  <c:v>Har rökt vattenpipa</c:v>
                </c:pt>
                <c:pt idx="3">
                  <c:v>Har rökt e-cig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18</c:v>
                </c:pt>
                <c:pt idx="1">
                  <c:v>14.7</c:v>
                </c:pt>
                <c:pt idx="2">
                  <c:v>6.5</c:v>
                </c:pt>
                <c:pt idx="3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Blad1!$A$2:$A$5</c:f>
              <c:strCache>
                <c:ptCount val="4"/>
                <c:pt idx="0">
                  <c:v>Har rökt</c:v>
                </c:pt>
                <c:pt idx="1">
                  <c:v>Har snusat</c:v>
                </c:pt>
                <c:pt idx="2">
                  <c:v>Har rökt vattenpipa</c:v>
                </c:pt>
                <c:pt idx="3">
                  <c:v>Har rökt e-cig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20.100000000000001</c:v>
                </c:pt>
                <c:pt idx="1">
                  <c:v>12.200000000000001</c:v>
                </c:pt>
                <c:pt idx="2">
                  <c:v>5.7</c:v>
                </c:pt>
                <c:pt idx="3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Har rökt</c:v>
                </c:pt>
                <c:pt idx="1">
                  <c:v>Har snusat</c:v>
                </c:pt>
                <c:pt idx="2">
                  <c:v>Har rökt vattenpipa</c:v>
                </c:pt>
                <c:pt idx="3">
                  <c:v>Har rökt e-cig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15.099999999999998</c:v>
                </c:pt>
                <c:pt idx="1">
                  <c:v>16.5</c:v>
                </c:pt>
                <c:pt idx="2">
                  <c:v>6.9</c:v>
                </c:pt>
                <c:pt idx="3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BC-4B79-8F96-9074654B3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3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8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509599494507617"/>
          <c:y val="0.35505835995566026"/>
          <c:w val="0.11294400699912512"/>
          <c:h val="0.23364596661528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82.1</c:v>
                </c:pt>
                <c:pt idx="1">
                  <c:v>9.1999999999999993</c:v>
                </c:pt>
                <c:pt idx="2">
                  <c:v>2</c:v>
                </c:pt>
                <c:pt idx="3">
                  <c:v>4.4000000000000004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80</c:v>
                </c:pt>
                <c:pt idx="1">
                  <c:v>9.1999999999999993</c:v>
                </c:pt>
                <c:pt idx="2">
                  <c:v>2.4</c:v>
                </c:pt>
                <c:pt idx="3">
                  <c:v>5.9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85</c:v>
                </c:pt>
                <c:pt idx="1">
                  <c:v>9.1999999999999993</c:v>
                </c:pt>
                <c:pt idx="2">
                  <c:v>1.5</c:v>
                </c:pt>
                <c:pt idx="3">
                  <c:v>2.7</c:v>
                </c:pt>
                <c:pt idx="4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8D-4155-8676-7D65A8925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8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509599494507617"/>
          <c:y val="0.34102819665118783"/>
          <c:w val="0.11294400699912512"/>
          <c:h val="0.23364596661528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Åk 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92.9</c:v>
                </c:pt>
                <c:pt idx="1">
                  <c:v>4.7</c:v>
                </c:pt>
                <c:pt idx="2">
                  <c:v>1</c:v>
                </c:pt>
                <c:pt idx="3">
                  <c:v>1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Åk 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80.3</c:v>
                </c:pt>
                <c:pt idx="1">
                  <c:v>10.7</c:v>
                </c:pt>
                <c:pt idx="2">
                  <c:v>1</c:v>
                </c:pt>
                <c:pt idx="3">
                  <c:v>5.9</c:v>
                </c:pt>
                <c:pt idx="4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Åk 9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72.2</c:v>
                </c:pt>
                <c:pt idx="1">
                  <c:v>12.4</c:v>
                </c:pt>
                <c:pt idx="2">
                  <c:v>4.0999999999999996</c:v>
                </c:pt>
                <c:pt idx="3">
                  <c:v>6.4</c:v>
                </c:pt>
                <c:pt idx="4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8D-4155-8676-7D65A8925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09599494507617"/>
          <c:y val="0.34102819665118783"/>
          <c:w val="0.11294400699912512"/>
          <c:h val="0.23364596661528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Alingsås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88.8</c:v>
                </c:pt>
                <c:pt idx="1">
                  <c:v>7.2</c:v>
                </c:pt>
                <c:pt idx="2">
                  <c:v>0.8</c:v>
                </c:pt>
                <c:pt idx="3">
                  <c:v>2.2000000000000002</c:v>
                </c:pt>
                <c:pt idx="4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Essunga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75.3</c:v>
                </c:pt>
                <c:pt idx="1">
                  <c:v>14.3</c:v>
                </c:pt>
                <c:pt idx="2">
                  <c:v>1.9</c:v>
                </c:pt>
                <c:pt idx="3">
                  <c:v>3.2</c:v>
                </c:pt>
                <c:pt idx="4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Grästorp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87.6</c:v>
                </c:pt>
                <c:pt idx="1">
                  <c:v>8.5</c:v>
                </c:pt>
                <c:pt idx="2">
                  <c:v>0.7</c:v>
                </c:pt>
                <c:pt idx="3">
                  <c:v>2</c:v>
                </c:pt>
                <c:pt idx="4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4-41D8-A282-6911715880B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Herrljunga</c:v>
                </c:pt>
              </c:strCache>
            </c:strRef>
          </c:tx>
          <c:spPr>
            <a:solidFill>
              <a:srgbClr val="CCFF66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Blad1!$E$2:$E$6</c:f>
              <c:numCache>
                <c:formatCode>General</c:formatCode>
                <c:ptCount val="5"/>
                <c:pt idx="0">
                  <c:v>84.7</c:v>
                </c:pt>
                <c:pt idx="1">
                  <c:v>8.4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4-41D8-A282-6911715880BE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Ockelbo</c:v>
                </c:pt>
              </c:strCache>
            </c:strRef>
          </c:tx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Blad1!$F$2:$F$6</c:f>
              <c:numCache>
                <c:formatCode>General</c:formatCode>
                <c:ptCount val="5"/>
                <c:pt idx="0">
                  <c:v>83.8</c:v>
                </c:pt>
                <c:pt idx="1">
                  <c:v>13.7</c:v>
                </c:pt>
                <c:pt idx="2">
                  <c:v>0.9</c:v>
                </c:pt>
                <c:pt idx="3">
                  <c:v>1.7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4-41D8-A282-6911715880BE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Strömstad</c:v>
                </c:pt>
              </c:strCache>
            </c:strRef>
          </c:tx>
          <c:spPr>
            <a:solidFill>
              <a:srgbClr val="99FF99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Blad1!$G$2:$G$6</c:f>
              <c:numCache>
                <c:formatCode>General</c:formatCode>
                <c:ptCount val="5"/>
                <c:pt idx="0">
                  <c:v>88.6</c:v>
                </c:pt>
                <c:pt idx="1">
                  <c:v>8.6</c:v>
                </c:pt>
                <c:pt idx="2">
                  <c:v>0.8</c:v>
                </c:pt>
                <c:pt idx="3">
                  <c:v>1.9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54-41D8-A282-6911715880BE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Styrsö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Blad1!$H$2:$H$6</c:f>
              <c:numCache>
                <c:formatCode>General</c:formatCode>
                <c:ptCount val="5"/>
                <c:pt idx="0">
                  <c:v>75.400000000000006</c:v>
                </c:pt>
                <c:pt idx="1">
                  <c:v>17.8</c:v>
                </c:pt>
                <c:pt idx="2">
                  <c:v>0</c:v>
                </c:pt>
                <c:pt idx="3">
                  <c:v>4.2</c:v>
                </c:pt>
                <c:pt idx="4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54-41D8-A282-6911715880BE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Svenljunga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Blad1!$I$2:$I$6</c:f>
              <c:numCache>
                <c:formatCode>General</c:formatCode>
                <c:ptCount val="5"/>
                <c:pt idx="0">
                  <c:v>78.900000000000006</c:v>
                </c:pt>
                <c:pt idx="1">
                  <c:v>15</c:v>
                </c:pt>
                <c:pt idx="2">
                  <c:v>1.1000000000000001</c:v>
                </c:pt>
                <c:pt idx="3">
                  <c:v>3.8</c:v>
                </c:pt>
                <c:pt idx="4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954-41D8-A282-6911715880BE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Timrå</c:v>
                </c:pt>
              </c:strCache>
            </c:strRef>
          </c:tx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Blad1!$J$2:$J$6</c:f>
              <c:numCache>
                <c:formatCode>General</c:formatCode>
                <c:ptCount val="5"/>
                <c:pt idx="0">
                  <c:v>82.3</c:v>
                </c:pt>
                <c:pt idx="1">
                  <c:v>11.4</c:v>
                </c:pt>
                <c:pt idx="2">
                  <c:v>1.3</c:v>
                </c:pt>
                <c:pt idx="3">
                  <c:v>2.9</c:v>
                </c:pt>
                <c:pt idx="4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54-41D8-A282-6911715880BE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Vara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Blad1!$K$2:$K$6</c:f>
              <c:numCache>
                <c:formatCode>General</c:formatCode>
                <c:ptCount val="5"/>
                <c:pt idx="0">
                  <c:v>83.1</c:v>
                </c:pt>
                <c:pt idx="1">
                  <c:v>10</c:v>
                </c:pt>
                <c:pt idx="2">
                  <c:v>1.1000000000000001</c:v>
                </c:pt>
                <c:pt idx="3">
                  <c:v>3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954-41D8-A282-6911715880BE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Vårgårda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Blad1!$L$2:$L$6</c:f>
              <c:numCache>
                <c:formatCode>General</c:formatCode>
                <c:ptCount val="5"/>
                <c:pt idx="0">
                  <c:v>84.7</c:v>
                </c:pt>
                <c:pt idx="1">
                  <c:v>12.1</c:v>
                </c:pt>
                <c:pt idx="2">
                  <c:v>0.5</c:v>
                </c:pt>
                <c:pt idx="3">
                  <c:v>1.1000000000000001</c:v>
                </c:pt>
                <c:pt idx="4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54-41D8-A282-6911715880BE}"/>
            </c:ext>
          </c:extLst>
        </c:ser>
        <c:ser>
          <c:idx val="11"/>
          <c:order val="11"/>
          <c:tx>
            <c:strRef>
              <c:f>Blad1!$M$1</c:f>
              <c:strCache>
                <c:ptCount val="1"/>
                <c:pt idx="0">
                  <c:v>Ånge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Blad1!$M$2:$M$6</c:f>
              <c:numCache>
                <c:formatCode>General</c:formatCode>
                <c:ptCount val="5"/>
                <c:pt idx="0">
                  <c:v>84.1</c:v>
                </c:pt>
                <c:pt idx="1">
                  <c:v>7.9</c:v>
                </c:pt>
                <c:pt idx="2">
                  <c:v>0.4</c:v>
                </c:pt>
                <c:pt idx="3">
                  <c:v>4.4000000000000004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954-41D8-A282-6911715880BE}"/>
            </c:ext>
          </c:extLst>
        </c:ser>
        <c:ser>
          <c:idx val="12"/>
          <c:order val="12"/>
          <c:tx>
            <c:strRef>
              <c:f>Blad1!$N$1</c:f>
              <c:strCache>
                <c:ptCount val="1"/>
                <c:pt idx="0">
                  <c:v>Öckerö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Blad1!$N$2:$N$6</c:f>
              <c:numCache>
                <c:formatCode>General</c:formatCode>
                <c:ptCount val="5"/>
                <c:pt idx="0">
                  <c:v>79.900000000000006</c:v>
                </c:pt>
                <c:pt idx="1">
                  <c:v>14.2</c:v>
                </c:pt>
                <c:pt idx="2">
                  <c:v>0.8</c:v>
                </c:pt>
                <c:pt idx="3">
                  <c:v>3.6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954-41D8-A282-6911715880BE}"/>
            </c:ext>
          </c:extLst>
        </c:ser>
        <c:ser>
          <c:idx val="13"/>
          <c:order val="13"/>
          <c:tx>
            <c:strRef>
              <c:f>Blad1!$O$1</c:f>
              <c:strCache>
                <c:ptCount val="1"/>
                <c:pt idx="0">
                  <c:v>Åland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Blad1!$O$2:$O$6</c:f>
              <c:numCache>
                <c:formatCode>General</c:formatCode>
                <c:ptCount val="5"/>
                <c:pt idx="0">
                  <c:v>82.1</c:v>
                </c:pt>
                <c:pt idx="1">
                  <c:v>9.1999999999999993</c:v>
                </c:pt>
                <c:pt idx="2">
                  <c:v>2</c:v>
                </c:pt>
                <c:pt idx="3">
                  <c:v>4.4000000000000004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B3-4B8E-AE06-C33C27B47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88611840186644"/>
          <c:y val="3.2364603952794134E-2"/>
          <c:w val="0.15885462233887432"/>
          <c:h val="0.960525086042462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85.3</c:v>
                </c:pt>
                <c:pt idx="1">
                  <c:v>8.1999999999999993</c:v>
                </c:pt>
                <c:pt idx="2">
                  <c:v>0.7</c:v>
                </c:pt>
                <c:pt idx="3">
                  <c:v>3.9</c:v>
                </c:pt>
                <c:pt idx="4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87.7</c:v>
                </c:pt>
                <c:pt idx="1">
                  <c:v>7.8</c:v>
                </c:pt>
                <c:pt idx="2">
                  <c:v>0.7</c:v>
                </c:pt>
                <c:pt idx="3">
                  <c:v>2.8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83.5</c:v>
                </c:pt>
                <c:pt idx="1">
                  <c:v>8.5</c:v>
                </c:pt>
                <c:pt idx="2">
                  <c:v>0.7</c:v>
                </c:pt>
                <c:pt idx="3">
                  <c:v>4.5999999999999996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8D-4155-8676-7D65A8925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8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509599494507617"/>
          <c:y val="0.34102819665118783"/>
          <c:w val="0.11294400699912512"/>
          <c:h val="0.23364596661528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Åk 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95.6</c:v>
                </c:pt>
                <c:pt idx="1">
                  <c:v>3.1</c:v>
                </c:pt>
                <c:pt idx="2">
                  <c:v>0</c:v>
                </c:pt>
                <c:pt idx="3">
                  <c:v>1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Åk 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84.5</c:v>
                </c:pt>
                <c:pt idx="1">
                  <c:v>7.6</c:v>
                </c:pt>
                <c:pt idx="2">
                  <c:v>0</c:v>
                </c:pt>
                <c:pt idx="3">
                  <c:v>5.2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Åk 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74.8</c:v>
                </c:pt>
                <c:pt idx="1">
                  <c:v>14.7</c:v>
                </c:pt>
                <c:pt idx="2">
                  <c:v>2.2999999999999998</c:v>
                </c:pt>
                <c:pt idx="3">
                  <c:v>5.6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8D-4155-8676-7D65A8925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8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509599494507617"/>
          <c:y val="0.34102819665118783"/>
          <c:w val="0.11294400699912512"/>
          <c:h val="0.23364596661528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Alingsås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91.8</c:v>
                </c:pt>
                <c:pt idx="1">
                  <c:v>5.7</c:v>
                </c:pt>
                <c:pt idx="2">
                  <c:v>0.3</c:v>
                </c:pt>
                <c:pt idx="3">
                  <c:v>1.1000000000000001</c:v>
                </c:pt>
                <c:pt idx="4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Essunga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74.7</c:v>
                </c:pt>
                <c:pt idx="1">
                  <c:v>17.5</c:v>
                </c:pt>
                <c:pt idx="2">
                  <c:v>0.6</c:v>
                </c:pt>
                <c:pt idx="3">
                  <c:v>5.2</c:v>
                </c:pt>
                <c:pt idx="4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Grästorp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81.7</c:v>
                </c:pt>
                <c:pt idx="1">
                  <c:v>16.3</c:v>
                </c:pt>
                <c:pt idx="2">
                  <c:v>0</c:v>
                </c:pt>
                <c:pt idx="3">
                  <c:v>1.3</c:v>
                </c:pt>
                <c:pt idx="4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4-41D8-A282-6911715880B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Herrljunga</c:v>
                </c:pt>
              </c:strCache>
            </c:strRef>
          </c:tx>
          <c:spPr>
            <a:solidFill>
              <a:srgbClr val="CCFF66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Blad1!$E$2:$E$6</c:f>
              <c:numCache>
                <c:formatCode>General</c:formatCode>
                <c:ptCount val="5"/>
                <c:pt idx="0">
                  <c:v>81.8</c:v>
                </c:pt>
                <c:pt idx="1">
                  <c:v>13.1</c:v>
                </c:pt>
                <c:pt idx="2">
                  <c:v>0.4</c:v>
                </c:pt>
                <c:pt idx="3">
                  <c:v>2.6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4-41D8-A282-6911715880BE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Ockelbo</c:v>
                </c:pt>
              </c:strCache>
            </c:strRef>
          </c:tx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Blad1!$F$2:$F$6</c:f>
              <c:numCache>
                <c:formatCode>General</c:formatCode>
                <c:ptCount val="5"/>
                <c:pt idx="0">
                  <c:v>86.3</c:v>
                </c:pt>
                <c:pt idx="1">
                  <c:v>9.4</c:v>
                </c:pt>
                <c:pt idx="2">
                  <c:v>0.9</c:v>
                </c:pt>
                <c:pt idx="3">
                  <c:v>3.4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4-41D8-A282-6911715880BE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Strömstad</c:v>
                </c:pt>
              </c:strCache>
            </c:strRef>
          </c:tx>
          <c:spPr>
            <a:solidFill>
              <a:srgbClr val="99FF99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Blad1!$G$2:$G$6</c:f>
              <c:numCache>
                <c:formatCode>General</c:formatCode>
                <c:ptCount val="5"/>
                <c:pt idx="0">
                  <c:v>88</c:v>
                </c:pt>
                <c:pt idx="1">
                  <c:v>9.6999999999999993</c:v>
                </c:pt>
                <c:pt idx="2">
                  <c:v>0.3</c:v>
                </c:pt>
                <c:pt idx="3">
                  <c:v>1.7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54-41D8-A282-6911715880BE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Styrsö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Blad1!$H$2:$H$6</c:f>
              <c:numCache>
                <c:formatCode>General</c:formatCode>
                <c:ptCount val="5"/>
                <c:pt idx="0">
                  <c:v>81.400000000000006</c:v>
                </c:pt>
                <c:pt idx="1">
                  <c:v>12.7</c:v>
                </c:pt>
                <c:pt idx="2">
                  <c:v>0</c:v>
                </c:pt>
                <c:pt idx="3">
                  <c:v>1.7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54-41D8-A282-6911715880BE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Svenljunga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Blad1!$I$2:$I$6</c:f>
              <c:numCache>
                <c:formatCode>General</c:formatCode>
                <c:ptCount val="5"/>
                <c:pt idx="0">
                  <c:v>85</c:v>
                </c:pt>
                <c:pt idx="1">
                  <c:v>11.7</c:v>
                </c:pt>
                <c:pt idx="2">
                  <c:v>0.4</c:v>
                </c:pt>
                <c:pt idx="3">
                  <c:v>2.6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954-41D8-A282-6911715880BE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Timrå</c:v>
                </c:pt>
              </c:strCache>
            </c:strRef>
          </c:tx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Blad1!$J$2:$J$6</c:f>
              <c:numCache>
                <c:formatCode>General</c:formatCode>
                <c:ptCount val="5"/>
                <c:pt idx="0">
                  <c:v>83.4</c:v>
                </c:pt>
                <c:pt idx="1">
                  <c:v>10.6</c:v>
                </c:pt>
                <c:pt idx="2">
                  <c:v>0.6</c:v>
                </c:pt>
                <c:pt idx="3">
                  <c:v>2.9</c:v>
                </c:pt>
                <c:pt idx="4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54-41D8-A282-6911715880BE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Vara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Blad1!$K$2:$K$6</c:f>
              <c:numCache>
                <c:formatCode>General</c:formatCode>
                <c:ptCount val="5"/>
                <c:pt idx="0">
                  <c:v>84</c:v>
                </c:pt>
                <c:pt idx="1">
                  <c:v>10.4</c:v>
                </c:pt>
                <c:pt idx="2">
                  <c:v>0.6</c:v>
                </c:pt>
                <c:pt idx="3">
                  <c:v>2.8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954-41D8-A282-6911715880BE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Vårgårda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Blad1!$L$2:$L$6</c:f>
              <c:numCache>
                <c:formatCode>General</c:formatCode>
                <c:ptCount val="5"/>
                <c:pt idx="0">
                  <c:v>84.7</c:v>
                </c:pt>
                <c:pt idx="1">
                  <c:v>10.5</c:v>
                </c:pt>
                <c:pt idx="2">
                  <c:v>1.3</c:v>
                </c:pt>
                <c:pt idx="3">
                  <c:v>2.1</c:v>
                </c:pt>
                <c:pt idx="4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54-41D8-A282-6911715880BE}"/>
            </c:ext>
          </c:extLst>
        </c:ser>
        <c:ser>
          <c:idx val="11"/>
          <c:order val="11"/>
          <c:tx>
            <c:strRef>
              <c:f>Blad1!$M$1</c:f>
              <c:strCache>
                <c:ptCount val="1"/>
                <c:pt idx="0">
                  <c:v>Ånge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Blad1!$M$2:$M$6</c:f>
              <c:numCache>
                <c:formatCode>General</c:formatCode>
                <c:ptCount val="5"/>
                <c:pt idx="0">
                  <c:v>79.7</c:v>
                </c:pt>
                <c:pt idx="1">
                  <c:v>12.8</c:v>
                </c:pt>
                <c:pt idx="2">
                  <c:v>0.9</c:v>
                </c:pt>
                <c:pt idx="3">
                  <c:v>3.5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954-41D8-A282-6911715880BE}"/>
            </c:ext>
          </c:extLst>
        </c:ser>
        <c:ser>
          <c:idx val="12"/>
          <c:order val="12"/>
          <c:tx>
            <c:strRef>
              <c:f>Blad1!$N$1</c:f>
              <c:strCache>
                <c:ptCount val="1"/>
                <c:pt idx="0">
                  <c:v>Öckerö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Blad1!$N$2:$N$6</c:f>
              <c:numCache>
                <c:formatCode>General</c:formatCode>
                <c:ptCount val="5"/>
                <c:pt idx="0">
                  <c:v>84</c:v>
                </c:pt>
                <c:pt idx="1">
                  <c:v>11.9</c:v>
                </c:pt>
                <c:pt idx="2">
                  <c:v>0.3</c:v>
                </c:pt>
                <c:pt idx="3">
                  <c:v>1.8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954-41D8-A282-6911715880BE}"/>
            </c:ext>
          </c:extLst>
        </c:ser>
        <c:ser>
          <c:idx val="13"/>
          <c:order val="13"/>
          <c:tx>
            <c:strRef>
              <c:f>Blad1!$O$1</c:f>
              <c:strCache>
                <c:ptCount val="1"/>
                <c:pt idx="0">
                  <c:v>Åland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Blad1!$O$2:$O$6</c:f>
              <c:numCache>
                <c:formatCode>General</c:formatCode>
                <c:ptCount val="5"/>
                <c:pt idx="0">
                  <c:v>85.3</c:v>
                </c:pt>
                <c:pt idx="1">
                  <c:v>8.1999999999999993</c:v>
                </c:pt>
                <c:pt idx="2">
                  <c:v>0.7</c:v>
                </c:pt>
                <c:pt idx="3">
                  <c:v>3.9</c:v>
                </c:pt>
                <c:pt idx="4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CB-43C5-9AE9-C85AF2031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88611840186644"/>
          <c:y val="3.2364603952794134E-2"/>
          <c:w val="0.15885462233887432"/>
          <c:h val="0.966137151364251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53380480217751"/>
          <c:y val="3.9249326607398251E-2"/>
          <c:w val="0.74528762029746287"/>
          <c:h val="0.84317326500459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23.18</c:v>
                </c:pt>
                <c:pt idx="1">
                  <c:v>11.76</c:v>
                </c:pt>
                <c:pt idx="2">
                  <c:v>6.47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2-4041-8987-DCB3A59CF75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25.94</c:v>
                </c:pt>
                <c:pt idx="1">
                  <c:v>14.15</c:v>
                </c:pt>
                <c:pt idx="2">
                  <c:v>7.31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2-4041-8987-DCB3A59CF758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19.66</c:v>
                </c:pt>
                <c:pt idx="1">
                  <c:v>8.5</c:v>
                </c:pt>
                <c:pt idx="2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7C-451C-A5B5-33F990C67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58976"/>
        <c:axId val="88211840"/>
      </c:barChart>
      <c:catAx>
        <c:axId val="8815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88211840"/>
        <c:crosses val="autoZero"/>
        <c:auto val="1"/>
        <c:lblAlgn val="ctr"/>
        <c:lblOffset val="100"/>
        <c:noMultiLvlLbl val="0"/>
      </c:catAx>
      <c:valAx>
        <c:axId val="8821184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8815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551278312433168"/>
          <c:y val="0.32671279018410004"/>
          <c:w val="0.11294400699912512"/>
          <c:h val="0.23364596661528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 Light" pitchFamily="34" charset="0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14.2</c:v>
                </c:pt>
                <c:pt idx="1">
                  <c:v>32.9</c:v>
                </c:pt>
                <c:pt idx="2">
                  <c:v>31.9</c:v>
                </c:pt>
                <c:pt idx="3">
                  <c:v>14.6</c:v>
                </c:pt>
                <c:pt idx="4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10.3</c:v>
                </c:pt>
                <c:pt idx="1">
                  <c:v>27.9</c:v>
                </c:pt>
                <c:pt idx="2">
                  <c:v>31</c:v>
                </c:pt>
                <c:pt idx="3">
                  <c:v>22.8</c:v>
                </c:pt>
                <c:pt idx="4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Årskurs 9</c:v>
                </c:pt>
              </c:strCache>
            </c:strRef>
          </c:tx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9</c:v>
                </c:pt>
                <c:pt idx="1">
                  <c:v>22.6</c:v>
                </c:pt>
                <c:pt idx="2">
                  <c:v>38.299999999999997</c:v>
                </c:pt>
                <c:pt idx="3">
                  <c:v>24.4</c:v>
                </c:pt>
                <c:pt idx="4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DE-4345-A55B-88C22C891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0330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10.17</c:v>
                </c:pt>
                <c:pt idx="1">
                  <c:v>3.05</c:v>
                </c:pt>
                <c:pt idx="2">
                  <c:v>1.36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2-4041-8987-DCB3A59CF75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25.86</c:v>
                </c:pt>
                <c:pt idx="1">
                  <c:v>11.38</c:v>
                </c:pt>
                <c:pt idx="2">
                  <c:v>7.59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2-4041-8987-DCB3A59CF758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Årskurs 9</c:v>
                </c:pt>
              </c:strCache>
            </c:strRef>
          </c:tx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34.590000000000003</c:v>
                </c:pt>
                <c:pt idx="1">
                  <c:v>21.8</c:v>
                </c:pt>
                <c:pt idx="2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A2-46EE-8A81-7BEADCA8A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58976"/>
        <c:axId val="88211840"/>
      </c:barChart>
      <c:catAx>
        <c:axId val="8815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88211840"/>
        <c:crosses val="autoZero"/>
        <c:auto val="1"/>
        <c:lblAlgn val="ctr"/>
        <c:lblOffset val="100"/>
        <c:noMultiLvlLbl val="0"/>
      </c:catAx>
      <c:valAx>
        <c:axId val="88211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88158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73500534655389"/>
          <c:y val="0.32671279018410004"/>
          <c:w val="0.14226499465344611"/>
          <c:h val="0.23364596661528164"/>
        </c:manualLayout>
      </c:layout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84901310322728"/>
          <c:y val="4.4151430006064904E-2"/>
          <c:w val="0.70275398693074509"/>
          <c:h val="0.81881024933815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Alingsås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Intensivkonsument</c:v>
                </c:pt>
              </c:strCache>
            </c:strRef>
          </c:cat>
          <c:val>
            <c:numRef>
              <c:f>Blad1!$B$2:$B$4</c:f>
              <c:numCache>
                <c:formatCode>0.00</c:formatCode>
                <c:ptCount val="3"/>
                <c:pt idx="0" formatCode="General">
                  <c:v>19.3</c:v>
                </c:pt>
                <c:pt idx="1">
                  <c:v>8.0286738351254474</c:v>
                </c:pt>
                <c:pt idx="2">
                  <c:v>1.7921146953405016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Essunga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Intensivkonsument</c:v>
                </c:pt>
              </c:strCache>
            </c:strRef>
          </c:cat>
          <c:val>
            <c:numRef>
              <c:f>Blad1!$C$2:$C$4</c:f>
              <c:numCache>
                <c:formatCode>0.00</c:formatCode>
                <c:ptCount val="3"/>
                <c:pt idx="0" formatCode="General">
                  <c:v>31.2</c:v>
                </c:pt>
                <c:pt idx="1">
                  <c:v>17.532467532467532</c:v>
                </c:pt>
                <c:pt idx="2">
                  <c:v>5.8441558441558437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Grästorp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Intensivkonsument</c:v>
                </c:pt>
              </c:strCache>
            </c:strRef>
          </c:cat>
          <c:val>
            <c:numRef>
              <c:f>Blad1!$D$2:$D$4</c:f>
              <c:numCache>
                <c:formatCode>0.00</c:formatCode>
                <c:ptCount val="3"/>
                <c:pt idx="0" formatCode="General">
                  <c:v>22.2</c:v>
                </c:pt>
                <c:pt idx="1">
                  <c:v>6.5359477124183014</c:v>
                </c:pt>
                <c:pt idx="2">
                  <c:v>1.3071895424836601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4-41D8-A282-6911715880B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Herrljunga</c:v>
                </c:pt>
              </c:strCache>
            </c:strRef>
          </c:tx>
          <c:spPr>
            <a:solidFill>
              <a:srgbClr val="CCFF66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Intensivkonsument</c:v>
                </c:pt>
              </c:strCache>
            </c:strRef>
          </c:cat>
          <c:val>
            <c:numRef>
              <c:f>Blad1!$E$2:$E$4</c:f>
              <c:numCache>
                <c:formatCode>0.00</c:formatCode>
                <c:ptCount val="3"/>
                <c:pt idx="0" formatCode="General">
                  <c:v>21.2</c:v>
                </c:pt>
                <c:pt idx="1">
                  <c:v>9.8540145985401466</c:v>
                </c:pt>
                <c:pt idx="2">
                  <c:v>2.1897810218978102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4-41D8-A282-6911715880BE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Ockelbo</c:v>
                </c:pt>
              </c:strCache>
            </c:strRef>
          </c:tx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Intensivkonsument</c:v>
                </c:pt>
              </c:strCache>
            </c:strRef>
          </c:cat>
          <c:val>
            <c:numRef>
              <c:f>Blad1!$F$2:$F$4</c:f>
              <c:numCache>
                <c:formatCode>0.00</c:formatCode>
                <c:ptCount val="3"/>
                <c:pt idx="0" formatCode="General">
                  <c:v>20.5</c:v>
                </c:pt>
                <c:pt idx="1">
                  <c:v>8.5470085470085468</c:v>
                </c:pt>
                <c:pt idx="2">
                  <c:v>1.7094017094017095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4-41D8-A282-6911715880BE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Strömstad</c:v>
                </c:pt>
              </c:strCache>
            </c:strRef>
          </c:tx>
          <c:spPr>
            <a:solidFill>
              <a:srgbClr val="99FF99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Intensivkonsument</c:v>
                </c:pt>
              </c:strCache>
            </c:strRef>
          </c:cat>
          <c:val>
            <c:numRef>
              <c:f>Blad1!$G$2:$G$4</c:f>
              <c:numCache>
                <c:formatCode>0.00</c:formatCode>
                <c:ptCount val="3"/>
                <c:pt idx="0" formatCode="General">
                  <c:v>13.3</c:v>
                </c:pt>
                <c:pt idx="1">
                  <c:v>5.5710306406685239</c:v>
                </c:pt>
                <c:pt idx="2">
                  <c:v>2.2284122562674096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54-41D8-A282-6911715880BE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Styrsö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Intensivkonsument</c:v>
                </c:pt>
              </c:strCache>
            </c:strRef>
          </c:cat>
          <c:val>
            <c:numRef>
              <c:f>Blad1!$H$2:$H$4</c:f>
              <c:numCache>
                <c:formatCode>0.00</c:formatCode>
                <c:ptCount val="3"/>
                <c:pt idx="0" formatCode="General">
                  <c:v>23.7</c:v>
                </c:pt>
                <c:pt idx="1">
                  <c:v>16.949152542372879</c:v>
                </c:pt>
                <c:pt idx="2">
                  <c:v>5.9322033898305087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54-41D8-A282-6911715880BE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Svenljunga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Intensivkonsument</c:v>
                </c:pt>
              </c:strCache>
            </c:strRef>
          </c:cat>
          <c:val>
            <c:numRef>
              <c:f>Blad1!$I$2:$I$4</c:f>
              <c:numCache>
                <c:formatCode>0.00</c:formatCode>
                <c:ptCount val="3"/>
                <c:pt idx="0" formatCode="General">
                  <c:v>31.9</c:v>
                </c:pt>
                <c:pt idx="1">
                  <c:v>12.030075187969924</c:v>
                </c:pt>
                <c:pt idx="2">
                  <c:v>5.2631578947368416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954-41D8-A282-6911715880BE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Timrå</c:v>
                </c:pt>
              </c:strCache>
            </c:strRef>
          </c:tx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Intensivkonsument</c:v>
                </c:pt>
              </c:strCache>
            </c:strRef>
          </c:cat>
          <c:val>
            <c:numRef>
              <c:f>Blad1!$J$2:$J$4</c:f>
              <c:numCache>
                <c:formatCode>0.00</c:formatCode>
                <c:ptCount val="3"/>
                <c:pt idx="0" formatCode="General">
                  <c:v>22.799999999999997</c:v>
                </c:pt>
                <c:pt idx="1">
                  <c:v>10.789980732177264</c:v>
                </c:pt>
                <c:pt idx="2">
                  <c:v>4.0462427745664744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54-41D8-A282-6911715880BE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Vara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Intensivkonsument</c:v>
                </c:pt>
              </c:strCache>
            </c:strRef>
          </c:cat>
          <c:val>
            <c:numRef>
              <c:f>Blad1!$K$2:$K$4</c:f>
              <c:numCache>
                <c:formatCode>0.00</c:formatCode>
                <c:ptCount val="3"/>
                <c:pt idx="0" formatCode="General">
                  <c:v>27.3</c:v>
                </c:pt>
                <c:pt idx="1">
                  <c:v>12.987012987012985</c:v>
                </c:pt>
                <c:pt idx="2">
                  <c:v>5.6277056277056277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954-41D8-A282-6911715880BE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Vårgårda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Intensivkonsument</c:v>
                </c:pt>
              </c:strCache>
            </c:strRef>
          </c:cat>
          <c:val>
            <c:numRef>
              <c:f>Blad1!$L$2:$L$4</c:f>
              <c:numCache>
                <c:formatCode>0.00</c:formatCode>
                <c:ptCount val="3"/>
                <c:pt idx="0" formatCode="General">
                  <c:v>23.1</c:v>
                </c:pt>
                <c:pt idx="1">
                  <c:v>9.1152815013404833</c:v>
                </c:pt>
                <c:pt idx="2">
                  <c:v>3.4852546916890081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54-41D8-A282-6911715880BE}"/>
            </c:ext>
          </c:extLst>
        </c:ser>
        <c:ser>
          <c:idx val="11"/>
          <c:order val="11"/>
          <c:tx>
            <c:strRef>
              <c:f>Blad1!$M$1</c:f>
              <c:strCache>
                <c:ptCount val="1"/>
                <c:pt idx="0">
                  <c:v>Ånge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Intensivkonsument</c:v>
                </c:pt>
              </c:strCache>
            </c:strRef>
          </c:cat>
          <c:val>
            <c:numRef>
              <c:f>Blad1!$M$2:$M$4</c:f>
              <c:numCache>
                <c:formatCode>0.00</c:formatCode>
                <c:ptCount val="3"/>
                <c:pt idx="0" formatCode="General">
                  <c:v>22.9</c:v>
                </c:pt>
                <c:pt idx="1">
                  <c:v>10.572687224669604</c:v>
                </c:pt>
                <c:pt idx="2">
                  <c:v>3.9647577092511015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954-41D8-A282-6911715880BE}"/>
            </c:ext>
          </c:extLst>
        </c:ser>
        <c:ser>
          <c:idx val="12"/>
          <c:order val="12"/>
          <c:tx>
            <c:strRef>
              <c:f>Blad1!$N$1</c:f>
              <c:strCache>
                <c:ptCount val="1"/>
                <c:pt idx="0">
                  <c:v>Öckerö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Intensivkonsument</c:v>
                </c:pt>
              </c:strCache>
            </c:strRef>
          </c:cat>
          <c:val>
            <c:numRef>
              <c:f>Blad1!$N$2:$N$4</c:f>
              <c:numCache>
                <c:formatCode>0.00</c:formatCode>
                <c:ptCount val="3"/>
                <c:pt idx="0" formatCode="General">
                  <c:v>26.7</c:v>
                </c:pt>
                <c:pt idx="1">
                  <c:v>13.959390862944163</c:v>
                </c:pt>
                <c:pt idx="2">
                  <c:v>4.8223350253807107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954-41D8-A282-6911715880BE}"/>
            </c:ext>
          </c:extLst>
        </c:ser>
        <c:ser>
          <c:idx val="13"/>
          <c:order val="13"/>
          <c:tx>
            <c:strRef>
              <c:f>Blad1!$O$1</c:f>
              <c:strCache>
                <c:ptCount val="1"/>
                <c:pt idx="0">
                  <c:v>Mark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Intensivkonsument</c:v>
                </c:pt>
              </c:strCache>
            </c:strRef>
          </c:cat>
          <c:val>
            <c:numRef>
              <c:f>Blad1!$O$2:$O$4</c:f>
              <c:numCache>
                <c:formatCode>0.00</c:formatCode>
                <c:ptCount val="3"/>
                <c:pt idx="0" formatCode="General">
                  <c:v>21.26</c:v>
                </c:pt>
                <c:pt idx="1">
                  <c:v>7.26</c:v>
                </c:pt>
                <c:pt idx="2">
                  <c:v>2.13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5C-4C17-9D56-70CC4BF45A45}"/>
            </c:ext>
          </c:extLst>
        </c:ser>
        <c:ser>
          <c:idx val="14"/>
          <c:order val="14"/>
          <c:tx>
            <c:strRef>
              <c:f>Blad1!$P$1</c:f>
              <c:strCache>
                <c:ptCount val="1"/>
                <c:pt idx="0">
                  <c:v>Åland</c:v>
                </c:pt>
              </c:strCache>
            </c:strRef>
          </c:tx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Intensivkonsument</c:v>
                </c:pt>
              </c:strCache>
            </c:strRef>
          </c:cat>
          <c:val>
            <c:numRef>
              <c:f>Blad1!$P$2:$P$4</c:f>
              <c:numCache>
                <c:formatCode>General</c:formatCode>
                <c:ptCount val="3"/>
                <c:pt idx="0">
                  <c:v>23.18</c:v>
                </c:pt>
                <c:pt idx="1">
                  <c:v>11.76</c:v>
                </c:pt>
                <c:pt idx="2">
                  <c:v>6.47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97-444E-9047-597CEAA7E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40" baseline="0"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88611840186644"/>
          <c:y val="3.2364603952794134E-2"/>
          <c:w val="0.12102615320060857"/>
          <c:h val="0.85575105737386337"/>
        </c:manualLayout>
      </c:layout>
      <c:overlay val="0"/>
      <c:txPr>
        <a:bodyPr/>
        <a:lstStyle/>
        <a:p>
          <a:pPr>
            <a:defRPr sz="1400" baseline="0"/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33615242539126"/>
          <c:y val="5.747992286571333E-2"/>
          <c:w val="0.76212452610090409"/>
          <c:h val="0.74967540919997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Blad1!$A$2:$A$11</c:f>
              <c:strCache>
                <c:ptCount val="10"/>
                <c:pt idx="0">
                  <c:v>Syskon</c:v>
                </c:pt>
                <c:pt idx="1">
                  <c:v>Kamrater/ kamraters syskon</c:v>
                </c:pt>
                <c:pt idx="2">
                  <c:v>Blir bjuden av föräldrar</c:v>
                </c:pt>
                <c:pt idx="3">
                  <c:v>Föräldrar köper ut</c:v>
                </c:pt>
                <c:pt idx="4">
                  <c:v>Tar hemma utan lov</c:v>
                </c:pt>
                <c:pt idx="5">
                  <c:v>Från vuxen som bjuder</c:v>
                </c:pt>
                <c:pt idx="6">
                  <c:v>Från vuxen som köper ut </c:v>
                </c:pt>
                <c:pt idx="7">
                  <c:v>Köper själv på restaurang</c:v>
                </c:pt>
                <c:pt idx="8">
                  <c:v>Köper själv i affär</c:v>
                </c:pt>
                <c:pt idx="9">
                  <c:v>Köper själv på internet</c:v>
                </c:pt>
              </c:strCache>
            </c:strRef>
          </c:cat>
          <c:val>
            <c:numRef>
              <c:f>Blad1!$B$2:$B$11</c:f>
              <c:numCache>
                <c:formatCode>General</c:formatCode>
                <c:ptCount val="10"/>
                <c:pt idx="0">
                  <c:v>6.4</c:v>
                </c:pt>
                <c:pt idx="1">
                  <c:v>43.6</c:v>
                </c:pt>
                <c:pt idx="2">
                  <c:v>6.4</c:v>
                </c:pt>
                <c:pt idx="3">
                  <c:v>2.7</c:v>
                </c:pt>
                <c:pt idx="4">
                  <c:v>37.299999999999997</c:v>
                </c:pt>
                <c:pt idx="5">
                  <c:v>14.5</c:v>
                </c:pt>
                <c:pt idx="6">
                  <c:v>26.4</c:v>
                </c:pt>
                <c:pt idx="7">
                  <c:v>1.8</c:v>
                </c:pt>
                <c:pt idx="8">
                  <c:v>2.7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38-49B5-815B-6C1163A23D5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Blad1!$A$2:$A$11</c:f>
              <c:strCache>
                <c:ptCount val="10"/>
                <c:pt idx="0">
                  <c:v>Syskon</c:v>
                </c:pt>
                <c:pt idx="1">
                  <c:v>Kamrater/ kamraters syskon</c:v>
                </c:pt>
                <c:pt idx="2">
                  <c:v>Blir bjuden av föräldrar</c:v>
                </c:pt>
                <c:pt idx="3">
                  <c:v>Föräldrar köper ut</c:v>
                </c:pt>
                <c:pt idx="4">
                  <c:v>Tar hemma utan lov</c:v>
                </c:pt>
                <c:pt idx="5">
                  <c:v>Från vuxen som bjuder</c:v>
                </c:pt>
                <c:pt idx="6">
                  <c:v>Från vuxen som köper ut </c:v>
                </c:pt>
                <c:pt idx="7">
                  <c:v>Köper själv på restaurang</c:v>
                </c:pt>
                <c:pt idx="8">
                  <c:v>Köper själv i affär</c:v>
                </c:pt>
                <c:pt idx="9">
                  <c:v>Köper själv på internet</c:v>
                </c:pt>
              </c:strCache>
            </c:strRef>
          </c:cat>
          <c:val>
            <c:numRef>
              <c:f>Blad1!$C$2:$C$11</c:f>
              <c:numCache>
                <c:formatCode>General</c:formatCode>
                <c:ptCount val="10"/>
                <c:pt idx="0">
                  <c:v>8.8000000000000007</c:v>
                </c:pt>
                <c:pt idx="1">
                  <c:v>35</c:v>
                </c:pt>
                <c:pt idx="2">
                  <c:v>6.2</c:v>
                </c:pt>
                <c:pt idx="3">
                  <c:v>1.2</c:v>
                </c:pt>
                <c:pt idx="4">
                  <c:v>21.2</c:v>
                </c:pt>
                <c:pt idx="5">
                  <c:v>11.2</c:v>
                </c:pt>
                <c:pt idx="6">
                  <c:v>17.5</c:v>
                </c:pt>
                <c:pt idx="7">
                  <c:v>0</c:v>
                </c:pt>
                <c:pt idx="8">
                  <c:v>5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D5-4D11-9C1F-933804C30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755648"/>
        <c:axId val="99897344"/>
      </c:barChart>
      <c:catAx>
        <c:axId val="9375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99897344"/>
        <c:crosses val="autoZero"/>
        <c:auto val="1"/>
        <c:lblAlgn val="ctr"/>
        <c:lblOffset val="100"/>
        <c:noMultiLvlLbl val="0"/>
      </c:catAx>
      <c:valAx>
        <c:axId val="9989734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9375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930900651307474"/>
          <c:y val="0.42580586284063676"/>
          <c:w val="0.10690993486925246"/>
          <c:h val="0.139861840747853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 Light" pitchFamily="34" charset="0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0652279576163"/>
          <c:y val="5.747995735276612E-2"/>
          <c:w val="0.76212452610090409"/>
          <c:h val="0.74967540919997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Åk 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Blad1!$A$2:$A$11</c:f>
              <c:strCache>
                <c:ptCount val="10"/>
                <c:pt idx="0">
                  <c:v>Syskon</c:v>
                </c:pt>
                <c:pt idx="1">
                  <c:v>Kamrater/ kamraters syskon</c:v>
                </c:pt>
                <c:pt idx="2">
                  <c:v>Blir bjuden av föräldrar</c:v>
                </c:pt>
                <c:pt idx="3">
                  <c:v>Föräldrar köper ut</c:v>
                </c:pt>
                <c:pt idx="4">
                  <c:v>Tar hemma utan lov</c:v>
                </c:pt>
                <c:pt idx="5">
                  <c:v>Från vuxen som bjuder</c:v>
                </c:pt>
                <c:pt idx="6">
                  <c:v>Från vuxen som köper ut </c:v>
                </c:pt>
                <c:pt idx="7">
                  <c:v>Köper själv på restaurang</c:v>
                </c:pt>
                <c:pt idx="8">
                  <c:v>Köper själv i affär</c:v>
                </c:pt>
                <c:pt idx="9">
                  <c:v>Köper själv på internet</c:v>
                </c:pt>
              </c:strCache>
            </c:strRef>
          </c:cat>
          <c:val>
            <c:numRef>
              <c:f>Blad1!$B$2:$B$11</c:f>
              <c:numCache>
                <c:formatCode>General</c:formatCode>
                <c:ptCount val="10"/>
                <c:pt idx="0">
                  <c:v>6.7</c:v>
                </c:pt>
                <c:pt idx="1">
                  <c:v>23.3</c:v>
                </c:pt>
                <c:pt idx="2">
                  <c:v>10</c:v>
                </c:pt>
                <c:pt idx="3">
                  <c:v>3.3</c:v>
                </c:pt>
                <c:pt idx="4">
                  <c:v>20</c:v>
                </c:pt>
                <c:pt idx="5">
                  <c:v>16.7</c:v>
                </c:pt>
                <c:pt idx="6">
                  <c:v>6.7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38-49B5-815B-6C1163A23D5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Åk 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Blad1!$A$2:$A$11</c:f>
              <c:strCache>
                <c:ptCount val="10"/>
                <c:pt idx="0">
                  <c:v>Syskon</c:v>
                </c:pt>
                <c:pt idx="1">
                  <c:v>Kamrater/ kamraters syskon</c:v>
                </c:pt>
                <c:pt idx="2">
                  <c:v>Blir bjuden av föräldrar</c:v>
                </c:pt>
                <c:pt idx="3">
                  <c:v>Föräldrar köper ut</c:v>
                </c:pt>
                <c:pt idx="4">
                  <c:v>Tar hemma utan lov</c:v>
                </c:pt>
                <c:pt idx="5">
                  <c:v>Från vuxen som bjuder</c:v>
                </c:pt>
                <c:pt idx="6">
                  <c:v>Från vuxen som köper ut </c:v>
                </c:pt>
                <c:pt idx="7">
                  <c:v>Köper själv på restaurang</c:v>
                </c:pt>
                <c:pt idx="8">
                  <c:v>Köper själv i affär</c:v>
                </c:pt>
                <c:pt idx="9">
                  <c:v>Köper själv på internet</c:v>
                </c:pt>
              </c:strCache>
            </c:strRef>
          </c:cat>
          <c:val>
            <c:numRef>
              <c:f>Blad1!$C$2:$C$11</c:f>
              <c:numCache>
                <c:formatCode>General</c:formatCode>
                <c:ptCount val="10"/>
                <c:pt idx="0">
                  <c:v>6.8</c:v>
                </c:pt>
                <c:pt idx="1">
                  <c:v>41.9</c:v>
                </c:pt>
                <c:pt idx="2">
                  <c:v>6.8</c:v>
                </c:pt>
                <c:pt idx="3">
                  <c:v>0</c:v>
                </c:pt>
                <c:pt idx="4">
                  <c:v>36.5</c:v>
                </c:pt>
                <c:pt idx="5">
                  <c:v>10.8</c:v>
                </c:pt>
                <c:pt idx="6">
                  <c:v>16.2</c:v>
                </c:pt>
                <c:pt idx="7">
                  <c:v>1.4</c:v>
                </c:pt>
                <c:pt idx="8">
                  <c:v>4.0999999999999996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D5-4D11-9C1F-933804C3076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Åk 9</c:v>
                </c:pt>
              </c:strCache>
            </c:strRef>
          </c:tx>
          <c:invertIfNegative val="0"/>
          <c:cat>
            <c:strRef>
              <c:f>Blad1!$A$2:$A$11</c:f>
              <c:strCache>
                <c:ptCount val="10"/>
                <c:pt idx="0">
                  <c:v>Syskon</c:v>
                </c:pt>
                <c:pt idx="1">
                  <c:v>Kamrater/ kamraters syskon</c:v>
                </c:pt>
                <c:pt idx="2">
                  <c:v>Blir bjuden av föräldrar</c:v>
                </c:pt>
                <c:pt idx="3">
                  <c:v>Föräldrar köper ut</c:v>
                </c:pt>
                <c:pt idx="4">
                  <c:v>Tar hemma utan lov</c:v>
                </c:pt>
                <c:pt idx="5">
                  <c:v>Från vuxen som bjuder</c:v>
                </c:pt>
                <c:pt idx="6">
                  <c:v>Från vuxen som köper ut </c:v>
                </c:pt>
                <c:pt idx="7">
                  <c:v>Köper själv på restaurang</c:v>
                </c:pt>
                <c:pt idx="8">
                  <c:v>Köper själv i affär</c:v>
                </c:pt>
                <c:pt idx="9">
                  <c:v>Köper själv på internet</c:v>
                </c:pt>
              </c:strCache>
            </c:strRef>
          </c:cat>
          <c:val>
            <c:numRef>
              <c:f>Blad1!$D$2:$D$11</c:f>
              <c:numCache>
                <c:formatCode>General</c:formatCode>
                <c:ptCount val="10"/>
                <c:pt idx="0">
                  <c:v>7.7</c:v>
                </c:pt>
                <c:pt idx="1">
                  <c:v>45.1</c:v>
                </c:pt>
                <c:pt idx="2">
                  <c:v>4.4000000000000004</c:v>
                </c:pt>
                <c:pt idx="3">
                  <c:v>3.3</c:v>
                </c:pt>
                <c:pt idx="4">
                  <c:v>27.5</c:v>
                </c:pt>
                <c:pt idx="5">
                  <c:v>14.3</c:v>
                </c:pt>
                <c:pt idx="6">
                  <c:v>33</c:v>
                </c:pt>
                <c:pt idx="7">
                  <c:v>1.1000000000000001</c:v>
                </c:pt>
                <c:pt idx="8">
                  <c:v>5.5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C4-4EAC-8580-0464AA352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755648"/>
        <c:axId val="99897344"/>
      </c:barChart>
      <c:catAx>
        <c:axId val="9375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800">
                <a:latin typeface="Calibri Light" pitchFamily="34" charset="0"/>
              </a:defRPr>
            </a:pPr>
            <a:endParaRPr lang="sv-FI"/>
          </a:p>
        </c:txPr>
        <c:crossAx val="99897344"/>
        <c:crosses val="autoZero"/>
        <c:auto val="1"/>
        <c:lblAlgn val="ctr"/>
        <c:lblOffset val="100"/>
        <c:noMultiLvlLbl val="0"/>
      </c:catAx>
      <c:valAx>
        <c:axId val="99897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layout>
            <c:manualLayout>
              <c:xMode val="edge"/>
              <c:yMode val="edge"/>
              <c:x val="2.5752999084258984E-2"/>
              <c:y val="0.2598798424630884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93755648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88228759599494511"/>
          <c:y val="0.31746472614153981"/>
          <c:w val="8.8044133372217365E-2"/>
          <c:h val="0.20979276112178011"/>
        </c:manualLayout>
      </c:layout>
      <c:overlay val="0"/>
      <c:txPr>
        <a:bodyPr/>
        <a:lstStyle/>
        <a:p>
          <a:pPr>
            <a:defRPr sz="18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51980201892104E-2"/>
          <c:y val="5.1113290043796306E-2"/>
          <c:w val="0.74738480851970257"/>
          <c:h val="0.82876707033622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Blad1!$A$2:$A$7</c:f>
              <c:strCache>
                <c:ptCount val="6"/>
                <c:pt idx="0">
                  <c:v>Mellanöl</c:v>
                </c:pt>
                <c:pt idx="1">
                  <c:v>Starköl</c:v>
                </c:pt>
                <c:pt idx="2">
                  <c:v>Vin</c:v>
                </c:pt>
                <c:pt idx="3">
                  <c:v>Sprit</c:v>
                </c:pt>
                <c:pt idx="4">
                  <c:v>Alkoläsk/cider</c:v>
                </c:pt>
                <c:pt idx="5">
                  <c:v>Hembränt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18.3</c:v>
                </c:pt>
                <c:pt idx="1">
                  <c:v>14.7</c:v>
                </c:pt>
                <c:pt idx="2">
                  <c:v>8.3000000000000007</c:v>
                </c:pt>
                <c:pt idx="3">
                  <c:v>45</c:v>
                </c:pt>
                <c:pt idx="4">
                  <c:v>23.9</c:v>
                </c:pt>
                <c:pt idx="5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Blad1!$A$2:$A$7</c:f>
              <c:strCache>
                <c:ptCount val="6"/>
                <c:pt idx="0">
                  <c:v>Mellanöl</c:v>
                </c:pt>
                <c:pt idx="1">
                  <c:v>Starköl</c:v>
                </c:pt>
                <c:pt idx="2">
                  <c:v>Vin</c:v>
                </c:pt>
                <c:pt idx="3">
                  <c:v>Sprit</c:v>
                </c:pt>
                <c:pt idx="4">
                  <c:v>Alkoläsk/cider</c:v>
                </c:pt>
                <c:pt idx="5">
                  <c:v>Hembränt</c:v>
                </c:pt>
              </c:strCache>
            </c:strRef>
          </c:cat>
          <c:val>
            <c:numRef>
              <c:f>Blad1!$C$2:$C$7</c:f>
              <c:numCache>
                <c:formatCode>General</c:formatCode>
                <c:ptCount val="6"/>
                <c:pt idx="0">
                  <c:v>24.7</c:v>
                </c:pt>
                <c:pt idx="1">
                  <c:v>16</c:v>
                </c:pt>
                <c:pt idx="2">
                  <c:v>3.7</c:v>
                </c:pt>
                <c:pt idx="3">
                  <c:v>25.9</c:v>
                </c:pt>
                <c:pt idx="4">
                  <c:v>8.6</c:v>
                </c:pt>
                <c:pt idx="5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5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8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063168830644164"/>
          <c:y val="0.37708646850686628"/>
          <c:w val="0.15885462233887432"/>
          <c:h val="0.206475975136940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51980201892104E-2"/>
          <c:y val="5.1113290043796306E-2"/>
          <c:w val="0.74738480851970257"/>
          <c:h val="0.82876707033622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Åk 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Blad1!$A$2:$A$7</c:f>
              <c:strCache>
                <c:ptCount val="6"/>
                <c:pt idx="0">
                  <c:v>Mellanöl</c:v>
                </c:pt>
                <c:pt idx="1">
                  <c:v>Starköl</c:v>
                </c:pt>
                <c:pt idx="2">
                  <c:v>Vin</c:v>
                </c:pt>
                <c:pt idx="3">
                  <c:v>Sprit</c:v>
                </c:pt>
                <c:pt idx="4">
                  <c:v>Alkoläsk/cider</c:v>
                </c:pt>
                <c:pt idx="5">
                  <c:v>Hembränt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6.9</c:v>
                </c:pt>
                <c:pt idx="1">
                  <c:v>10.3</c:v>
                </c:pt>
                <c:pt idx="2">
                  <c:v>0</c:v>
                </c:pt>
                <c:pt idx="3">
                  <c:v>24.1</c:v>
                </c:pt>
                <c:pt idx="4">
                  <c:v>0</c:v>
                </c:pt>
                <c:pt idx="5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Åk 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Blad1!$A$2:$A$7</c:f>
              <c:strCache>
                <c:ptCount val="6"/>
                <c:pt idx="0">
                  <c:v>Mellanöl</c:v>
                </c:pt>
                <c:pt idx="1">
                  <c:v>Starköl</c:v>
                </c:pt>
                <c:pt idx="2">
                  <c:v>Vin</c:v>
                </c:pt>
                <c:pt idx="3">
                  <c:v>Sprit</c:v>
                </c:pt>
                <c:pt idx="4">
                  <c:v>Alkoläsk/cider</c:v>
                </c:pt>
                <c:pt idx="5">
                  <c:v>Hembränt</c:v>
                </c:pt>
              </c:strCache>
            </c:strRef>
          </c:cat>
          <c:val>
            <c:numRef>
              <c:f>Blad1!$C$2:$C$7</c:f>
              <c:numCache>
                <c:formatCode>General</c:formatCode>
                <c:ptCount val="6"/>
                <c:pt idx="0">
                  <c:v>17.3</c:v>
                </c:pt>
                <c:pt idx="1">
                  <c:v>17.3</c:v>
                </c:pt>
                <c:pt idx="2">
                  <c:v>8</c:v>
                </c:pt>
                <c:pt idx="3">
                  <c:v>37.299999999999997</c:v>
                </c:pt>
                <c:pt idx="4">
                  <c:v>14.7</c:v>
                </c:pt>
                <c:pt idx="5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Åk 9</c:v>
                </c:pt>
              </c:strCache>
            </c:strRef>
          </c:tx>
          <c:invertIfNegative val="0"/>
          <c:cat>
            <c:strRef>
              <c:f>Blad1!$A$2:$A$7</c:f>
              <c:strCache>
                <c:ptCount val="6"/>
                <c:pt idx="0">
                  <c:v>Mellanöl</c:v>
                </c:pt>
                <c:pt idx="1">
                  <c:v>Starköl</c:v>
                </c:pt>
                <c:pt idx="2">
                  <c:v>Vin</c:v>
                </c:pt>
                <c:pt idx="3">
                  <c:v>Sprit</c:v>
                </c:pt>
                <c:pt idx="4">
                  <c:v>Alkoläsk/cider</c:v>
                </c:pt>
                <c:pt idx="5">
                  <c:v>Hembränt</c:v>
                </c:pt>
              </c:strCache>
            </c:strRef>
          </c:cat>
          <c:val>
            <c:numRef>
              <c:f>Blad1!$D$2:$D$7</c:f>
              <c:numCache>
                <c:formatCode>General</c:formatCode>
                <c:ptCount val="6"/>
                <c:pt idx="0">
                  <c:v>28.6</c:v>
                </c:pt>
                <c:pt idx="1">
                  <c:v>16.5</c:v>
                </c:pt>
                <c:pt idx="2">
                  <c:v>6.6</c:v>
                </c:pt>
                <c:pt idx="3">
                  <c:v>41.8</c:v>
                </c:pt>
                <c:pt idx="4">
                  <c:v>26.4</c:v>
                </c:pt>
                <c:pt idx="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56-4C6D-AA4E-3F998A3EA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50" baseline="0"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063168830644164"/>
          <c:y val="0.37708646850686628"/>
          <c:w val="8.3159722381627013E-2"/>
          <c:h val="0.222507473917039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Har kört moped berusad</c:v>
                </c:pt>
                <c:pt idx="1">
                  <c:v>Har åkt moped med berusad förare</c:v>
                </c:pt>
                <c:pt idx="2">
                  <c:v>Har åkt bil med berusad förare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2.4</c:v>
                </c:pt>
                <c:pt idx="1">
                  <c:v>6.4</c:v>
                </c:pt>
                <c:pt idx="2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48-479B-94A0-747E6991FE2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Har kört moped berusad</c:v>
                </c:pt>
                <c:pt idx="1">
                  <c:v>Har åkt moped med berusad förare</c:v>
                </c:pt>
                <c:pt idx="2">
                  <c:v>Har åkt bil med berusad förare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3.4</c:v>
                </c:pt>
                <c:pt idx="2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4-44A6-A59A-46B2FAD50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644032"/>
        <c:axId val="107645568"/>
      </c:barChart>
      <c:catAx>
        <c:axId val="107644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07645568"/>
        <c:crosses val="autoZero"/>
        <c:auto val="1"/>
        <c:lblAlgn val="ctr"/>
        <c:lblOffset val="100"/>
        <c:noMultiLvlLbl val="0"/>
      </c:catAx>
      <c:valAx>
        <c:axId val="107645568"/>
        <c:scaling>
          <c:orientation val="minMax"/>
          <c:max val="2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0764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41429607179159E-2"/>
          <c:y val="0.10548579179427825"/>
          <c:w val="0.73482912533347888"/>
          <c:h val="0.77905533018853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Åk 7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Har kört moped berusad</c:v>
                </c:pt>
                <c:pt idx="1">
                  <c:v>Har åkt moped med berusad förare</c:v>
                </c:pt>
                <c:pt idx="2">
                  <c:v>Har åkt bil med berusad förare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0.7</c:v>
                </c:pt>
                <c:pt idx="1">
                  <c:v>2.4</c:v>
                </c:pt>
                <c:pt idx="2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F5-4CB4-8ABE-4070F91018E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Åk 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Har kört moped berusad</c:v>
                </c:pt>
                <c:pt idx="1">
                  <c:v>Har åkt moped med berusad förare</c:v>
                </c:pt>
                <c:pt idx="2">
                  <c:v>Har åkt bil med berusad förare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3.1</c:v>
                </c:pt>
                <c:pt idx="1">
                  <c:v>4.8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F5-4CB4-8ABE-4070F91018ED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Åk 9</c:v>
                </c:pt>
              </c:strCache>
            </c:strRef>
          </c:tx>
          <c:invertIfNegative val="0"/>
          <c:cat>
            <c:strRef>
              <c:f>Blad1!$A$2:$A$4</c:f>
              <c:strCache>
                <c:ptCount val="3"/>
                <c:pt idx="0">
                  <c:v>Har kört moped berusad</c:v>
                </c:pt>
                <c:pt idx="1">
                  <c:v>Har åkt moped med berusad förare</c:v>
                </c:pt>
                <c:pt idx="2">
                  <c:v>Har åkt bil med berusad förare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3</c:v>
                </c:pt>
                <c:pt idx="1">
                  <c:v>8.3000000000000007</c:v>
                </c:pt>
                <c:pt idx="2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4-49F9-BBA3-BCF48B7FC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Gy 1</c:v>
                </c:pt>
              </c:strCache>
            </c:strRef>
          </c:tx>
          <c:invertIfNegative val="0"/>
          <c:cat>
            <c:strRef>
              <c:f>Blad1!$A$2:$A$4</c:f>
              <c:strCache>
                <c:ptCount val="3"/>
                <c:pt idx="0">
                  <c:v>Har kört moped berusad</c:v>
                </c:pt>
                <c:pt idx="1">
                  <c:v>Har åkt moped med berusad förare</c:v>
                </c:pt>
                <c:pt idx="2">
                  <c:v>Har åkt bil med berusad förare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12.1</c:v>
                </c:pt>
                <c:pt idx="1">
                  <c:v>13.4</c:v>
                </c:pt>
                <c:pt idx="2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C4-49F9-BBA3-BCF48B7FCC6F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Gy 2</c:v>
                </c:pt>
              </c:strCache>
            </c:strRef>
          </c:tx>
          <c:invertIfNegative val="0"/>
          <c:cat>
            <c:strRef>
              <c:f>Blad1!$A$2:$A$4</c:f>
              <c:strCache>
                <c:ptCount val="3"/>
                <c:pt idx="0">
                  <c:v>Har kört moped berusad</c:v>
                </c:pt>
                <c:pt idx="1">
                  <c:v>Har åkt moped med berusad förare</c:v>
                </c:pt>
                <c:pt idx="2">
                  <c:v>Har åkt bil med berusad förare</c:v>
                </c:pt>
              </c:strCache>
            </c:strRef>
          </c:cat>
          <c:val>
            <c:numRef>
              <c:f>Blad1!$F$2:$F$4</c:f>
              <c:numCache>
                <c:formatCode>General</c:formatCode>
                <c:ptCount val="3"/>
                <c:pt idx="0">
                  <c:v>16</c:v>
                </c:pt>
                <c:pt idx="1">
                  <c:v>13.9</c:v>
                </c:pt>
                <c:pt idx="2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C4-49F9-BBA3-BCF48B7FC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36352"/>
        <c:axId val="178446336"/>
      </c:barChart>
      <c:catAx>
        <c:axId val="17843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sz="1100" baseline="0">
                <a:latin typeface="Calibri Light" pitchFamily="34" charset="0"/>
              </a:defRPr>
            </a:pPr>
            <a:endParaRPr lang="sv-FI"/>
          </a:p>
        </c:txPr>
        <c:crossAx val="178446336"/>
        <c:crosses val="autoZero"/>
        <c:auto val="0"/>
        <c:lblAlgn val="ctr"/>
        <c:lblOffset val="100"/>
        <c:noMultiLvlLbl val="0"/>
      </c:catAx>
      <c:valAx>
        <c:axId val="178446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 Light" pitchFamily="34" charset="0"/>
              </a:defRPr>
            </a:pPr>
            <a:endParaRPr lang="sv-FI"/>
          </a:p>
        </c:txPr>
        <c:crossAx val="178436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93488688757201"/>
          <c:y val="0.24071662020969478"/>
          <c:w val="0.12022268436192592"/>
          <c:h val="0.38729693383985525"/>
        </c:manualLayout>
      </c:layout>
      <c:overlay val="0"/>
      <c:txPr>
        <a:bodyPr/>
        <a:lstStyle/>
        <a:p>
          <a:pPr>
            <a:defRPr sz="1550" baseline="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25281909205801"/>
          <c:y val="4.4861391929187831E-2"/>
          <c:w val="0.59491068824729876"/>
          <c:h val="0.8431732650045998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Nej, mina föräldrar tillåter inte att jag dricker alkohol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Åk 7</c:v>
                </c:pt>
                <c:pt idx="1">
                  <c:v>Åk 8</c:v>
                </c:pt>
                <c:pt idx="2">
                  <c:v>Åk 9</c:v>
                </c:pt>
                <c:pt idx="3">
                  <c:v>Gy 1</c:v>
                </c:pt>
                <c:pt idx="4">
                  <c:v>Gy 2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92.5</c:v>
                </c:pt>
                <c:pt idx="1">
                  <c:v>88.3</c:v>
                </c:pt>
                <c:pt idx="2">
                  <c:v>83</c:v>
                </c:pt>
                <c:pt idx="3">
                  <c:v>70.400000000000006</c:v>
                </c:pt>
                <c:pt idx="4">
                  <c:v>62.7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E9-4618-B4BB-C50F1295CA6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Jag vet inte om de tillåter att jag dricker alkohol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Åk 7</c:v>
                </c:pt>
                <c:pt idx="1">
                  <c:v>Åk 8</c:v>
                </c:pt>
                <c:pt idx="2">
                  <c:v>Åk 9</c:v>
                </c:pt>
                <c:pt idx="3">
                  <c:v>Gy 1</c:v>
                </c:pt>
                <c:pt idx="4">
                  <c:v>Gy 2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5.4</c:v>
                </c:pt>
                <c:pt idx="1">
                  <c:v>8.6</c:v>
                </c:pt>
                <c:pt idx="2">
                  <c:v>12.8</c:v>
                </c:pt>
                <c:pt idx="3">
                  <c:v>18.2</c:v>
                </c:pt>
                <c:pt idx="4">
                  <c:v>21.1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E9-4618-B4BB-C50F1295CA6B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Mina föräldrar tillåter att jag dricker alkohol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Åk 7</c:v>
                </c:pt>
                <c:pt idx="1">
                  <c:v>Åk 8</c:v>
                </c:pt>
                <c:pt idx="2">
                  <c:v>Åk 9</c:v>
                </c:pt>
                <c:pt idx="3">
                  <c:v>Gy 1</c:v>
                </c:pt>
                <c:pt idx="4">
                  <c:v>Gy 2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2</c:v>
                </c:pt>
                <c:pt idx="1">
                  <c:v>3.1</c:v>
                </c:pt>
                <c:pt idx="2">
                  <c:v>4.2</c:v>
                </c:pt>
                <c:pt idx="3">
                  <c:v>11.5</c:v>
                </c:pt>
                <c:pt idx="4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E9-4618-B4BB-C50F1295C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866240"/>
        <c:axId val="93896704"/>
      </c:barChart>
      <c:catAx>
        <c:axId val="93866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93896704"/>
        <c:crosses val="autoZero"/>
        <c:auto val="1"/>
        <c:lblAlgn val="ctr"/>
        <c:lblOffset val="100"/>
        <c:noMultiLvlLbl val="0"/>
      </c:catAx>
      <c:valAx>
        <c:axId val="93896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9386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44128511713804"/>
          <c:y val="9.4981112306927809E-2"/>
          <c:w val="0.23129945562360321"/>
          <c:h val="0.68376608469843903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04187632230445"/>
          <c:y val="5.0473457250976198E-2"/>
          <c:w val="0.68888924595388079"/>
          <c:h val="0.78151058680771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Ingen tillåter att jag   röker</c:v>
                </c:pt>
                <c:pt idx="1">
                  <c:v>Ingen tillåter att jag snusar</c:v>
                </c:pt>
                <c:pt idx="2">
                  <c:v>Ingen tillåter att jag dricker alkohol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91.3</c:v>
                </c:pt>
                <c:pt idx="1">
                  <c:v>91.2</c:v>
                </c:pt>
                <c:pt idx="2">
                  <c:v>88.2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F3-40DD-9D47-28D0942DAF3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Ingen tillåter att jag   röker</c:v>
                </c:pt>
                <c:pt idx="1">
                  <c:v>Ingen tillåter att jag snusar</c:v>
                </c:pt>
                <c:pt idx="2">
                  <c:v>Ingen tillåter att jag dricker alkohol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90</c:v>
                </c:pt>
                <c:pt idx="1">
                  <c:v>91.2</c:v>
                </c:pt>
                <c:pt idx="2">
                  <c:v>86.8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9-48A7-8215-D13A76F2245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Ingen tillåter att jag   röker</c:v>
                </c:pt>
                <c:pt idx="1">
                  <c:v>Ingen tillåter att jag snusar</c:v>
                </c:pt>
                <c:pt idx="2">
                  <c:v>Ingen tillåter att jag dricker alkohol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92.9</c:v>
                </c:pt>
                <c:pt idx="1">
                  <c:v>91.4</c:v>
                </c:pt>
                <c:pt idx="2">
                  <c:v>89.8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5D-4E85-AFBA-7D81D5A5C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26912"/>
        <c:axId val="88328448"/>
      </c:barChart>
      <c:catAx>
        <c:axId val="88326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6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FI"/>
          </a:p>
        </c:txPr>
        <c:crossAx val="88328448"/>
        <c:crosses val="autoZero"/>
        <c:auto val="1"/>
        <c:lblAlgn val="ctr"/>
        <c:lblOffset val="100"/>
        <c:noMultiLvlLbl val="0"/>
      </c:catAx>
      <c:valAx>
        <c:axId val="88328448"/>
        <c:scaling>
          <c:orientation val="minMax"/>
          <c:max val="1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b="0"/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FI"/>
          </a:p>
        </c:txPr>
        <c:crossAx val="8832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7868333190240866"/>
          <c:y val="0.31594944376240514"/>
          <c:w val="0.11145431984954667"/>
          <c:h val="0.228762756688642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Ja, idrott i klubb/förening.</c:v>
                </c:pt>
                <c:pt idx="1">
                  <c:v>Ja, annan organiserad fritidsaktivitet.</c:v>
                </c:pt>
                <c:pt idx="2">
                  <c:v>Nej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44.9</c:v>
                </c:pt>
                <c:pt idx="1">
                  <c:v>22.1</c:v>
                </c:pt>
                <c:pt idx="2">
                  <c:v>35.6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Ja, idrott i klubb/förening.</c:v>
                </c:pt>
                <c:pt idx="1">
                  <c:v>Ja, annan organiserad fritidsaktivitet.</c:v>
                </c:pt>
                <c:pt idx="2">
                  <c:v>Nej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47.5</c:v>
                </c:pt>
                <c:pt idx="1">
                  <c:v>21.3</c:v>
                </c:pt>
                <c:pt idx="2">
                  <c:v>33.1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Ja, idrott i klubb/förening.</c:v>
                </c:pt>
                <c:pt idx="1">
                  <c:v>Ja, annan organiserad fritidsaktivitet.</c:v>
                </c:pt>
                <c:pt idx="2">
                  <c:v>Nej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42.6</c:v>
                </c:pt>
                <c:pt idx="1">
                  <c:v>23.4</c:v>
                </c:pt>
                <c:pt idx="2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E-46AF-B660-71AB1F61D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033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 Light" pitchFamily="34" charset="0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04187632230445"/>
          <c:y val="5.0473457250976198E-2"/>
          <c:w val="0.68888924595388079"/>
          <c:h val="0.78151058680771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Åk 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Ingen tillåter att jag   röker</c:v>
                </c:pt>
                <c:pt idx="1">
                  <c:v>Ingen tillåter att jag snusar</c:v>
                </c:pt>
                <c:pt idx="2">
                  <c:v>Ingen tillåter att jag dricker alkohol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92.8</c:v>
                </c:pt>
                <c:pt idx="1">
                  <c:v>95.2</c:v>
                </c:pt>
                <c:pt idx="2">
                  <c:v>92.5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F3-40DD-9D47-28D0942DAF3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Åk 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Ingen tillåter att jag   röker</c:v>
                </c:pt>
                <c:pt idx="1">
                  <c:v>Ingen tillåter att jag snusar</c:v>
                </c:pt>
                <c:pt idx="2">
                  <c:v>Ingen tillåter att jag dricker alkohol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90.3</c:v>
                </c:pt>
                <c:pt idx="1">
                  <c:v>89.2</c:v>
                </c:pt>
                <c:pt idx="2">
                  <c:v>88.3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9-48A7-8215-D13A76F2245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Åk 9</c:v>
                </c:pt>
              </c:strCache>
            </c:strRef>
          </c:tx>
          <c:invertIfNegative val="0"/>
          <c:cat>
            <c:strRef>
              <c:f>Blad1!$A$2:$A$4</c:f>
              <c:strCache>
                <c:ptCount val="3"/>
                <c:pt idx="0">
                  <c:v>Ingen tillåter att jag   röker</c:v>
                </c:pt>
                <c:pt idx="1">
                  <c:v>Ingen tillåter att jag snusar</c:v>
                </c:pt>
                <c:pt idx="2">
                  <c:v>Ingen tillåter att jag dricker alkohol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90.2</c:v>
                </c:pt>
                <c:pt idx="1">
                  <c:v>89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1B-427C-8BE1-FF8AF9727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26912"/>
        <c:axId val="88328448"/>
      </c:barChart>
      <c:catAx>
        <c:axId val="88326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60" baseline="0"/>
            </a:pPr>
            <a:endParaRPr lang="sv-FI"/>
          </a:p>
        </c:txPr>
        <c:crossAx val="88328448"/>
        <c:crosses val="autoZero"/>
        <c:auto val="1"/>
        <c:lblAlgn val="ctr"/>
        <c:lblOffset val="100"/>
        <c:noMultiLvlLbl val="0"/>
      </c:catAx>
      <c:valAx>
        <c:axId val="88328448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sv-SE" b="0"/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88326912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86954619864079752"/>
          <c:y val="0.30495989789240846"/>
          <c:w val="8.6882865788702468E-2"/>
          <c:h val="0.228762756688642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Vet någon som kan ge eller sälja narkotika</c:v>
                </c:pt>
                <c:pt idx="1">
                  <c:v>Har blivit erbjuden narkotika</c:v>
                </c:pt>
                <c:pt idx="2">
                  <c:v>Har använt narkotika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32.200000000000003</c:v>
                </c:pt>
                <c:pt idx="1">
                  <c:v>14.2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3-4726-8419-0563196AF9B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Vet någon som kan ge eller sälja narkotika</c:v>
                </c:pt>
                <c:pt idx="1">
                  <c:v>Har blivit erbjuden narkotika</c:v>
                </c:pt>
                <c:pt idx="2">
                  <c:v>Har använt narkotika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35.5</c:v>
                </c:pt>
                <c:pt idx="1">
                  <c:v>16.100000000000001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23-4726-8419-0563196AF9B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Vet någon som kan ge eller sälja narkotika</c:v>
                </c:pt>
                <c:pt idx="1">
                  <c:v>Har blivit erbjuden narkotika</c:v>
                </c:pt>
                <c:pt idx="2">
                  <c:v>Har använt narkotika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28.9</c:v>
                </c:pt>
                <c:pt idx="1">
                  <c:v>12</c:v>
                </c:pt>
                <c:pt idx="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4F-4396-84AE-A09065B74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43648"/>
        <c:axId val="124045184"/>
      </c:barChart>
      <c:catAx>
        <c:axId val="12404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4045184"/>
        <c:crosses val="autoZero"/>
        <c:auto val="1"/>
        <c:lblAlgn val="ctr"/>
        <c:lblOffset val="100"/>
        <c:noMultiLvlLbl val="0"/>
      </c:catAx>
      <c:valAx>
        <c:axId val="12404518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404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31575544429474E-2"/>
          <c:y val="0.12773779103909089"/>
          <c:w val="0.71958227319004631"/>
          <c:h val="0.687465281635373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Vet någon som kan ge eller sälja narkotika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Blad1!$B$1:$P$1</c:f>
              <c:strCache>
                <c:ptCount val="15"/>
                <c:pt idx="0">
                  <c:v>Alingsås</c:v>
                </c:pt>
                <c:pt idx="1">
                  <c:v>Essunga</c:v>
                </c:pt>
                <c:pt idx="2">
                  <c:v>Grästorp</c:v>
                </c:pt>
                <c:pt idx="3">
                  <c:v>Herrljunga</c:v>
                </c:pt>
                <c:pt idx="4">
                  <c:v>Ockelbo</c:v>
                </c:pt>
                <c:pt idx="5">
                  <c:v>Strömstad</c:v>
                </c:pt>
                <c:pt idx="6">
                  <c:v>Styrsö</c:v>
                </c:pt>
                <c:pt idx="7">
                  <c:v>Svenljunga</c:v>
                </c:pt>
                <c:pt idx="8">
                  <c:v>Timrå</c:v>
                </c:pt>
                <c:pt idx="9">
                  <c:v>Vara</c:v>
                </c:pt>
                <c:pt idx="10">
                  <c:v>Vårgårda</c:v>
                </c:pt>
                <c:pt idx="11">
                  <c:v>Ånge</c:v>
                </c:pt>
                <c:pt idx="12">
                  <c:v>Öckerö</c:v>
                </c:pt>
                <c:pt idx="13">
                  <c:v>Mark</c:v>
                </c:pt>
                <c:pt idx="14">
                  <c:v>Åland</c:v>
                </c:pt>
              </c:strCache>
            </c:strRef>
          </c:cat>
          <c:val>
            <c:numRef>
              <c:f>Blad1!$B$2:$P$2</c:f>
              <c:numCache>
                <c:formatCode>General</c:formatCode>
                <c:ptCount val="15"/>
                <c:pt idx="0">
                  <c:v>19.3</c:v>
                </c:pt>
                <c:pt idx="1">
                  <c:v>34.9</c:v>
                </c:pt>
                <c:pt idx="2">
                  <c:v>20.2</c:v>
                </c:pt>
                <c:pt idx="3">
                  <c:v>32</c:v>
                </c:pt>
                <c:pt idx="4">
                  <c:v>17.2</c:v>
                </c:pt>
                <c:pt idx="5">
                  <c:v>16.099999999999998</c:v>
                </c:pt>
                <c:pt idx="6">
                  <c:v>25.400000000000002</c:v>
                </c:pt>
                <c:pt idx="7">
                  <c:v>28.8</c:v>
                </c:pt>
                <c:pt idx="8">
                  <c:v>19.899999999999999</c:v>
                </c:pt>
                <c:pt idx="9">
                  <c:v>19.600000000000001</c:v>
                </c:pt>
                <c:pt idx="10">
                  <c:v>21.9</c:v>
                </c:pt>
                <c:pt idx="11">
                  <c:v>25.2</c:v>
                </c:pt>
                <c:pt idx="12">
                  <c:v>21.4</c:v>
                </c:pt>
                <c:pt idx="13">
                  <c:v>16</c:v>
                </c:pt>
                <c:pt idx="14">
                  <c:v>32.200000000000003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E2-412E-AE72-2AF11B237DE4}"/>
            </c:ext>
          </c:extLst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Har blivit erbjuden narkotika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Blad1!$B$1:$P$1</c:f>
              <c:strCache>
                <c:ptCount val="15"/>
                <c:pt idx="0">
                  <c:v>Alingsås</c:v>
                </c:pt>
                <c:pt idx="1">
                  <c:v>Essunga</c:v>
                </c:pt>
                <c:pt idx="2">
                  <c:v>Grästorp</c:v>
                </c:pt>
                <c:pt idx="3">
                  <c:v>Herrljunga</c:v>
                </c:pt>
                <c:pt idx="4">
                  <c:v>Ockelbo</c:v>
                </c:pt>
                <c:pt idx="5">
                  <c:v>Strömstad</c:v>
                </c:pt>
                <c:pt idx="6">
                  <c:v>Styrsö</c:v>
                </c:pt>
                <c:pt idx="7">
                  <c:v>Svenljunga</c:v>
                </c:pt>
                <c:pt idx="8">
                  <c:v>Timrå</c:v>
                </c:pt>
                <c:pt idx="9">
                  <c:v>Vara</c:v>
                </c:pt>
                <c:pt idx="10">
                  <c:v>Vårgårda</c:v>
                </c:pt>
                <c:pt idx="11">
                  <c:v>Ånge</c:v>
                </c:pt>
                <c:pt idx="12">
                  <c:v>Öckerö</c:v>
                </c:pt>
                <c:pt idx="13">
                  <c:v>Mark</c:v>
                </c:pt>
                <c:pt idx="14">
                  <c:v>Åland</c:v>
                </c:pt>
              </c:strCache>
            </c:strRef>
          </c:cat>
          <c:val>
            <c:numRef>
              <c:f>Blad1!$B$3:$P$3</c:f>
              <c:numCache>
                <c:formatCode>General</c:formatCode>
                <c:ptCount val="15"/>
                <c:pt idx="0">
                  <c:v>8.1999999999999993</c:v>
                </c:pt>
                <c:pt idx="1">
                  <c:v>14.5</c:v>
                </c:pt>
                <c:pt idx="2">
                  <c:v>11.1</c:v>
                </c:pt>
                <c:pt idx="3">
                  <c:v>15.1</c:v>
                </c:pt>
                <c:pt idx="4">
                  <c:v>11.1</c:v>
                </c:pt>
                <c:pt idx="5">
                  <c:v>6.2</c:v>
                </c:pt>
                <c:pt idx="6">
                  <c:v>11.9</c:v>
                </c:pt>
                <c:pt idx="7">
                  <c:v>9.5</c:v>
                </c:pt>
                <c:pt idx="8">
                  <c:v>10.4</c:v>
                </c:pt>
                <c:pt idx="9">
                  <c:v>10.7</c:v>
                </c:pt>
                <c:pt idx="10">
                  <c:v>11.8</c:v>
                </c:pt>
                <c:pt idx="11">
                  <c:v>12.1</c:v>
                </c:pt>
                <c:pt idx="12">
                  <c:v>8.1999999999999993</c:v>
                </c:pt>
                <c:pt idx="13">
                  <c:v>7.1</c:v>
                </c:pt>
                <c:pt idx="14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E2-412E-AE72-2AF11B237DE4}"/>
            </c:ext>
          </c:extLst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Har använt narkotika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Blad1!$B$1:$P$1</c:f>
              <c:strCache>
                <c:ptCount val="15"/>
                <c:pt idx="0">
                  <c:v>Alingsås</c:v>
                </c:pt>
                <c:pt idx="1">
                  <c:v>Essunga</c:v>
                </c:pt>
                <c:pt idx="2">
                  <c:v>Grästorp</c:v>
                </c:pt>
                <c:pt idx="3">
                  <c:v>Herrljunga</c:v>
                </c:pt>
                <c:pt idx="4">
                  <c:v>Ockelbo</c:v>
                </c:pt>
                <c:pt idx="5">
                  <c:v>Strömstad</c:v>
                </c:pt>
                <c:pt idx="6">
                  <c:v>Styrsö</c:v>
                </c:pt>
                <c:pt idx="7">
                  <c:v>Svenljunga</c:v>
                </c:pt>
                <c:pt idx="8">
                  <c:v>Timrå</c:v>
                </c:pt>
                <c:pt idx="9">
                  <c:v>Vara</c:v>
                </c:pt>
                <c:pt idx="10">
                  <c:v>Vårgårda</c:v>
                </c:pt>
                <c:pt idx="11">
                  <c:v>Ånge</c:v>
                </c:pt>
                <c:pt idx="12">
                  <c:v>Öckerö</c:v>
                </c:pt>
                <c:pt idx="13">
                  <c:v>Mark</c:v>
                </c:pt>
                <c:pt idx="14">
                  <c:v>Åland</c:v>
                </c:pt>
              </c:strCache>
            </c:strRef>
          </c:cat>
          <c:val>
            <c:numRef>
              <c:f>Blad1!$B$4:$P$4</c:f>
              <c:numCache>
                <c:formatCode>General</c:formatCode>
                <c:ptCount val="15"/>
                <c:pt idx="0">
                  <c:v>1.3</c:v>
                </c:pt>
                <c:pt idx="1">
                  <c:v>3.3</c:v>
                </c:pt>
                <c:pt idx="2">
                  <c:v>0.7</c:v>
                </c:pt>
                <c:pt idx="3">
                  <c:v>3.3</c:v>
                </c:pt>
                <c:pt idx="4">
                  <c:v>0.9</c:v>
                </c:pt>
                <c:pt idx="5">
                  <c:v>0.8</c:v>
                </c:pt>
                <c:pt idx="6">
                  <c:v>1.7</c:v>
                </c:pt>
                <c:pt idx="7">
                  <c:v>1.5</c:v>
                </c:pt>
                <c:pt idx="8">
                  <c:v>4.9000000000000004</c:v>
                </c:pt>
                <c:pt idx="9">
                  <c:v>2.2000000000000002</c:v>
                </c:pt>
                <c:pt idx="10">
                  <c:v>1.6</c:v>
                </c:pt>
                <c:pt idx="11">
                  <c:v>2.6</c:v>
                </c:pt>
                <c:pt idx="12">
                  <c:v>0.5</c:v>
                </c:pt>
                <c:pt idx="13">
                  <c:v>1.5</c:v>
                </c:pt>
                <c:pt idx="1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E2-412E-AE72-2AF11B237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654784"/>
        <c:axId val="131656320"/>
      </c:barChart>
      <c:catAx>
        <c:axId val="131654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 Light" pitchFamily="34" charset="0"/>
              </a:defRPr>
            </a:pPr>
            <a:endParaRPr lang="sv-FI"/>
          </a:p>
        </c:txPr>
        <c:crossAx val="131656320"/>
        <c:crosses val="autoZero"/>
        <c:auto val="1"/>
        <c:lblAlgn val="ctr"/>
        <c:lblOffset val="100"/>
        <c:noMultiLvlLbl val="0"/>
      </c:catAx>
      <c:valAx>
        <c:axId val="131656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1654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34454550587266"/>
          <c:y val="0.14288848583163452"/>
          <c:w val="0.17211225164417071"/>
          <c:h val="0.68570694526005049"/>
        </c:manualLayout>
      </c:layout>
      <c:overlay val="0"/>
      <c:txPr>
        <a:bodyPr/>
        <a:lstStyle/>
        <a:p>
          <a:pPr>
            <a:defRPr sz="1600"/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68.8</c:v>
                </c:pt>
                <c:pt idx="1">
                  <c:v>18.899999999999999</c:v>
                </c:pt>
                <c:pt idx="2">
                  <c:v>9.1999999999999993</c:v>
                </c:pt>
                <c:pt idx="3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A-4935-A3BE-8995372FC31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75.5</c:v>
                </c:pt>
                <c:pt idx="1">
                  <c:v>15.2</c:v>
                </c:pt>
                <c:pt idx="2">
                  <c:v>7.6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A-4935-A3BE-8995372FC31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62.3</c:v>
                </c:pt>
                <c:pt idx="1">
                  <c:v>22.8</c:v>
                </c:pt>
                <c:pt idx="2">
                  <c:v>10.5</c:v>
                </c:pt>
                <c:pt idx="3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1-42F6-A12B-A5C358C6D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12608"/>
        <c:axId val="150875520"/>
      </c:barChart>
      <c:catAx>
        <c:axId val="15061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50875520"/>
        <c:crosses val="autoZero"/>
        <c:auto val="1"/>
        <c:lblAlgn val="ctr"/>
        <c:lblOffset val="100"/>
        <c:noMultiLvlLbl val="0"/>
      </c:catAx>
      <c:valAx>
        <c:axId val="150875520"/>
        <c:scaling>
          <c:orientation val="minMax"/>
          <c:max val="10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5061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462817147856532"/>
          <c:y val="0.35545032073837102"/>
          <c:w val="0.1014153786332264"/>
          <c:h val="0.213269529600661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libri Light" pitchFamily="34" charset="0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80.3</c:v>
                </c:pt>
                <c:pt idx="1">
                  <c:v>13.8</c:v>
                </c:pt>
                <c:pt idx="2">
                  <c:v>3.4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A-4935-A3BE-8995372FC31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64.900000000000006</c:v>
                </c:pt>
                <c:pt idx="1">
                  <c:v>20.100000000000001</c:v>
                </c:pt>
                <c:pt idx="2">
                  <c:v>10.8</c:v>
                </c:pt>
                <c:pt idx="3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A-4935-A3BE-8995372FC31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Årskurs 9</c:v>
                </c:pt>
              </c:strCache>
            </c:strRef>
          </c:tx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60.6</c:v>
                </c:pt>
                <c:pt idx="1">
                  <c:v>23.1</c:v>
                </c:pt>
                <c:pt idx="2">
                  <c:v>13.6</c:v>
                </c:pt>
                <c:pt idx="3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FA-48E7-A60C-81E947DF457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Gy 1</c:v>
                </c:pt>
              </c:strCache>
            </c:strRef>
          </c:tx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62.3</c:v>
                </c:pt>
                <c:pt idx="1">
                  <c:v>15.5</c:v>
                </c:pt>
                <c:pt idx="2">
                  <c:v>17.7</c:v>
                </c:pt>
                <c:pt idx="3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2B-40D0-A22F-041EE07577A8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Gy 2</c:v>
                </c:pt>
              </c:strCache>
            </c:strRef>
          </c:tx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Blad1!$F$2:$F$5</c:f>
              <c:numCache>
                <c:formatCode>General</c:formatCode>
                <c:ptCount val="4"/>
                <c:pt idx="0">
                  <c:v>54.7</c:v>
                </c:pt>
                <c:pt idx="1">
                  <c:v>16.8</c:v>
                </c:pt>
                <c:pt idx="2">
                  <c:v>19</c:v>
                </c:pt>
                <c:pt idx="3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2B-40D0-A22F-041EE0757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12608"/>
        <c:axId val="150875520"/>
      </c:barChart>
      <c:catAx>
        <c:axId val="15061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 Light" pitchFamily="34" charset="0"/>
              </a:defRPr>
            </a:pPr>
            <a:endParaRPr lang="sv-FI"/>
          </a:p>
        </c:txPr>
        <c:crossAx val="150875520"/>
        <c:crosses val="autoZero"/>
        <c:auto val="1"/>
        <c:lblAlgn val="ctr"/>
        <c:lblOffset val="100"/>
        <c:noMultiLvlLbl val="0"/>
      </c:catAx>
      <c:valAx>
        <c:axId val="15087552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5061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685039370078753"/>
          <c:y val="0.27688140623332502"/>
          <c:w val="0.12823648780013611"/>
          <c:h val="0.35544921600110296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8546709439098"/>
          <c:y val="5.0473457250976198E-2"/>
          <c:w val="0.66879192184310299"/>
          <c:h val="0.7815108077551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Vet någon som kan ge eller sälja narkotika till mig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Ej druckit alkohol </c:v>
                </c:pt>
                <c:pt idx="2">
                  <c:v>Druckit alkohol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32.200000000000003</c:v>
                </c:pt>
                <c:pt idx="1">
                  <c:v>22.7</c:v>
                </c:pt>
                <c:pt idx="2">
                  <c:v>64.099999999999994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2-4CA7-A55C-34DFE70E8A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Har blivit erbjuden att prova narkotika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Ej druckit alkohol </c:v>
                </c:pt>
                <c:pt idx="2">
                  <c:v>Druckit alkohol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14.2</c:v>
                </c:pt>
                <c:pt idx="1">
                  <c:v>7.2</c:v>
                </c:pt>
                <c:pt idx="2">
                  <c:v>37.6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2-4CA7-A55C-34DFE70E8A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använt narkotika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Ej druckit alkohol </c:v>
                </c:pt>
                <c:pt idx="2">
                  <c:v>Druckit alkohol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2.8</c:v>
                </c:pt>
                <c:pt idx="1">
                  <c:v>0.2</c:v>
                </c:pt>
                <c:pt idx="2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2-4CA7-A55C-34DFE70E8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94080"/>
        <c:axId val="125295616"/>
      </c:barChart>
      <c:catAx>
        <c:axId val="125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 Light" pitchFamily="34" charset="0"/>
              </a:defRPr>
            </a:pPr>
            <a:endParaRPr lang="sv-FI"/>
          </a:p>
        </c:txPr>
        <c:crossAx val="125295616"/>
        <c:crosses val="autoZero"/>
        <c:auto val="1"/>
        <c:lblAlgn val="ctr"/>
        <c:lblOffset val="100"/>
        <c:noMultiLvlLbl val="0"/>
      </c:catAx>
      <c:valAx>
        <c:axId val="125295616"/>
        <c:scaling>
          <c:orientation val="minMax"/>
          <c:max val="8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529408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867330125400992"/>
          <c:y val="0.14923475954178153"/>
          <c:w val="0.21172377758335764"/>
          <c:h val="0.63699150876841015"/>
        </c:manualLayout>
      </c:layout>
      <c:overlay val="0"/>
      <c:txPr>
        <a:bodyPr/>
        <a:lstStyle/>
        <a:p>
          <a:pPr>
            <a:defRPr sz="14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76825119082337"/>
          <c:y val="4.4861391929187353E-2"/>
          <c:w val="0.67650797122581896"/>
          <c:h val="0.7815108077551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Vet någon som kan ge eller sälja narkotika till mig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Ej druckit alkohol </c:v>
                </c:pt>
                <c:pt idx="2">
                  <c:v>Druckit alkohol en gång</c:v>
                </c:pt>
                <c:pt idx="3">
                  <c:v>Druckit alkohol flera gånger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32.200000000000003</c:v>
                </c:pt>
                <c:pt idx="1">
                  <c:v>22.7</c:v>
                </c:pt>
                <c:pt idx="2">
                  <c:v>51.6</c:v>
                </c:pt>
                <c:pt idx="3">
                  <c:v>75.5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2-4CA7-A55C-34DFE70E8A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Har blivit erbjuden att prova narkotika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Ej druckit alkohol </c:v>
                </c:pt>
                <c:pt idx="2">
                  <c:v>Druckit alkohol en gång</c:v>
                </c:pt>
                <c:pt idx="3">
                  <c:v>Druckit alkohol flera gånger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14.2</c:v>
                </c:pt>
                <c:pt idx="1">
                  <c:v>7.2</c:v>
                </c:pt>
                <c:pt idx="2">
                  <c:v>23.9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2-4CA7-A55C-34DFE70E8A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använt narkotika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Ej druckit alkohol </c:v>
                </c:pt>
                <c:pt idx="2">
                  <c:v>Druckit alkohol en gång</c:v>
                </c:pt>
                <c:pt idx="3">
                  <c:v>Druckit alkohol flera gånger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2.8</c:v>
                </c:pt>
                <c:pt idx="1">
                  <c:v>0.2</c:v>
                </c:pt>
                <c:pt idx="2">
                  <c:v>2.2000000000000002</c:v>
                </c:pt>
                <c:pt idx="3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2-4CA7-A55C-34DFE70E8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94080"/>
        <c:axId val="125295616"/>
      </c:barChart>
      <c:catAx>
        <c:axId val="125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 Light" pitchFamily="34" charset="0"/>
              </a:defRPr>
            </a:pPr>
            <a:endParaRPr lang="sv-FI"/>
          </a:p>
        </c:txPr>
        <c:crossAx val="125295616"/>
        <c:crosses val="autoZero"/>
        <c:auto val="1"/>
        <c:lblAlgn val="ctr"/>
        <c:lblOffset val="100"/>
        <c:noMultiLvlLbl val="0"/>
      </c:catAx>
      <c:valAx>
        <c:axId val="125295616"/>
        <c:scaling>
          <c:orientation val="minMax"/>
          <c:max val="9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529408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867330125400992"/>
          <c:y val="0.14923475954178153"/>
          <c:w val="0.21172377758335764"/>
          <c:h val="0.63699150876841015"/>
        </c:manualLayout>
      </c:layout>
      <c:overlay val="0"/>
      <c:txPr>
        <a:bodyPr/>
        <a:lstStyle/>
        <a:p>
          <a:pPr>
            <a:defRPr sz="14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76825119082337"/>
          <c:y val="4.4861391929187353E-2"/>
          <c:w val="0.67650797122581896"/>
          <c:h val="0.7815108077551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Vet någon som kan ge eller sälja narkotika till mig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32.200000000000003</c:v>
                </c:pt>
                <c:pt idx="1">
                  <c:v>24.8</c:v>
                </c:pt>
                <c:pt idx="2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2-4CA7-A55C-34DFE70E8A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Har blivit erbjuden att prova narkotika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14.2</c:v>
                </c:pt>
                <c:pt idx="1">
                  <c:v>8.5</c:v>
                </c:pt>
                <c:pt idx="2">
                  <c:v>40.700000000000003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2-4CA7-A55C-34DFE70E8A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använt narkotika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2.8</c:v>
                </c:pt>
                <c:pt idx="1">
                  <c:v>0.1</c:v>
                </c:pt>
                <c:pt idx="2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2-4CA7-A55C-34DFE70E8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94080"/>
        <c:axId val="125295616"/>
      </c:barChart>
      <c:catAx>
        <c:axId val="125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 Light" pitchFamily="34" charset="0"/>
              </a:defRPr>
            </a:pPr>
            <a:endParaRPr lang="sv-FI"/>
          </a:p>
        </c:txPr>
        <c:crossAx val="125295616"/>
        <c:crosses val="autoZero"/>
        <c:auto val="1"/>
        <c:lblAlgn val="ctr"/>
        <c:lblOffset val="100"/>
        <c:noMultiLvlLbl val="0"/>
      </c:catAx>
      <c:valAx>
        <c:axId val="125295616"/>
        <c:scaling>
          <c:orientation val="minMax"/>
          <c:max val="9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529408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8827622241664241"/>
          <c:y val="0.14923475954178153"/>
          <c:w val="0.21018056770681443"/>
          <c:h val="0.63699150876841015"/>
        </c:manualLayout>
      </c:layout>
      <c:overlay val="0"/>
      <c:txPr>
        <a:bodyPr/>
        <a:lstStyle/>
        <a:p>
          <a:pPr>
            <a:defRPr sz="14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76825119082337"/>
          <c:y val="4.4861391929187353E-2"/>
          <c:w val="0.67650797122581896"/>
          <c:h val="0.7815108077551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Vet någon som kan ge eller sälja narkotika till mig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  <c:pt idx="3">
                  <c:v>Röker ibland eller dagligen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32.200000000000003</c:v>
                </c:pt>
                <c:pt idx="1">
                  <c:v>24.8</c:v>
                </c:pt>
                <c:pt idx="2">
                  <c:v>66.7</c:v>
                </c:pt>
                <c:pt idx="3">
                  <c:v>83.9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2-4CA7-A55C-34DFE70E8A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Har blivit erbjuden att prova narkotika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  <c:pt idx="3">
                  <c:v>Röker ibland eller dagligen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14.2</c:v>
                </c:pt>
                <c:pt idx="1">
                  <c:v>8.5</c:v>
                </c:pt>
                <c:pt idx="2">
                  <c:v>40.700000000000003</c:v>
                </c:pt>
                <c:pt idx="3">
                  <c:v>57.1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2-4CA7-A55C-34DFE70E8A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använt narkotika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  <c:pt idx="3">
                  <c:v>Röker ibland eller dagligen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2.8</c:v>
                </c:pt>
                <c:pt idx="1">
                  <c:v>0.1</c:v>
                </c:pt>
                <c:pt idx="2">
                  <c:v>15.3</c:v>
                </c:pt>
                <c:pt idx="3">
                  <c:v>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2-4CA7-A55C-34DFE70E8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94080"/>
        <c:axId val="125295616"/>
      </c:barChart>
      <c:catAx>
        <c:axId val="125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 Light" pitchFamily="34" charset="0"/>
              </a:defRPr>
            </a:pPr>
            <a:endParaRPr lang="sv-FI"/>
          </a:p>
        </c:txPr>
        <c:crossAx val="125295616"/>
        <c:crosses val="autoZero"/>
        <c:auto val="1"/>
        <c:lblAlgn val="ctr"/>
        <c:lblOffset val="100"/>
        <c:noMultiLvlLbl val="0"/>
      </c:catAx>
      <c:valAx>
        <c:axId val="125295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529408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8827622241664241"/>
          <c:y val="0.14923475954178153"/>
          <c:w val="0.21018056770681443"/>
          <c:h val="0.63699150876841015"/>
        </c:manualLayout>
      </c:layout>
      <c:overlay val="0"/>
      <c:txPr>
        <a:bodyPr/>
        <a:lstStyle/>
        <a:p>
          <a:pPr>
            <a:defRPr sz="14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76825119082337"/>
          <c:y val="4.4861391929187353E-2"/>
          <c:w val="0.67650797122581896"/>
          <c:h val="0.7815108077551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Vet någon som kan ge eller sälja narkotika till mig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Har ej snusat</c:v>
                </c:pt>
                <c:pt idx="2">
                  <c:v>Har snusat någon gång</c:v>
                </c:pt>
                <c:pt idx="3">
                  <c:v>Snusar ibland eller dagligen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32.200000000000003</c:v>
                </c:pt>
                <c:pt idx="1">
                  <c:v>26.1</c:v>
                </c:pt>
                <c:pt idx="2">
                  <c:v>67.7</c:v>
                </c:pt>
                <c:pt idx="3">
                  <c:v>66.599999999999994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2-4CA7-A55C-34DFE70E8A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Har blivit erbjuden att prova narkotika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Har ej snusat</c:v>
                </c:pt>
                <c:pt idx="2">
                  <c:v>Har snusat någon gång</c:v>
                </c:pt>
                <c:pt idx="3">
                  <c:v>Snusar ibland eller dagligen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14.2</c:v>
                </c:pt>
                <c:pt idx="1">
                  <c:v>9.3000000000000007</c:v>
                </c:pt>
                <c:pt idx="2">
                  <c:v>42.7</c:v>
                </c:pt>
                <c:pt idx="3">
                  <c:v>58.3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2-4CA7-A55C-34DFE70E8A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använt narkotika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Har ej snusat</c:v>
                </c:pt>
                <c:pt idx="2">
                  <c:v>Har snusat någon gång</c:v>
                </c:pt>
                <c:pt idx="3">
                  <c:v>Snusar ibland eller dagligen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2.8</c:v>
                </c:pt>
                <c:pt idx="1">
                  <c:v>0.3</c:v>
                </c:pt>
                <c:pt idx="2">
                  <c:v>17.7</c:v>
                </c:pt>
                <c:pt idx="3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2-4CA7-A55C-34DFE70E8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94080"/>
        <c:axId val="125295616"/>
      </c:barChart>
      <c:catAx>
        <c:axId val="125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 Light" pitchFamily="34" charset="0"/>
              </a:defRPr>
            </a:pPr>
            <a:endParaRPr lang="sv-FI"/>
          </a:p>
        </c:txPr>
        <c:crossAx val="125295616"/>
        <c:crosses val="autoZero"/>
        <c:auto val="1"/>
        <c:lblAlgn val="ctr"/>
        <c:lblOffset val="100"/>
        <c:noMultiLvlLbl val="0"/>
      </c:catAx>
      <c:valAx>
        <c:axId val="125295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529408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8827622241664241"/>
          <c:y val="0.14923475954178153"/>
          <c:w val="0.21172377758335764"/>
          <c:h val="0.63699150876841015"/>
        </c:manualLayout>
      </c:layout>
      <c:overlay val="0"/>
      <c:txPr>
        <a:bodyPr/>
        <a:lstStyle/>
        <a:p>
          <a:pPr>
            <a:defRPr sz="14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Ja, idrott i klubb/förening.</c:v>
                </c:pt>
                <c:pt idx="1">
                  <c:v>Ja, annan organiserad fritidsaktivitet.</c:v>
                </c:pt>
                <c:pt idx="2">
                  <c:v>Nej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47.6</c:v>
                </c:pt>
                <c:pt idx="1">
                  <c:v>26.5</c:v>
                </c:pt>
                <c:pt idx="2">
                  <c:v>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Ja, idrott i klubb/förening.</c:v>
                </c:pt>
                <c:pt idx="1">
                  <c:v>Ja, annan organiserad fritidsaktivitet.</c:v>
                </c:pt>
                <c:pt idx="2">
                  <c:v>Nej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43.3</c:v>
                </c:pt>
                <c:pt idx="1">
                  <c:v>21.5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Årskurs 9</c:v>
                </c:pt>
              </c:strCache>
            </c:strRef>
          </c:tx>
          <c:invertIfNegative val="0"/>
          <c:cat>
            <c:strRef>
              <c:f>Blad1!$A$2:$A$4</c:f>
              <c:strCache>
                <c:ptCount val="3"/>
                <c:pt idx="0">
                  <c:v>Ja, idrott i klubb/förening.</c:v>
                </c:pt>
                <c:pt idx="1">
                  <c:v>Ja, annan organiserad fritidsaktivitet.</c:v>
                </c:pt>
                <c:pt idx="2">
                  <c:v>Nej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43.6</c:v>
                </c:pt>
                <c:pt idx="1">
                  <c:v>17.7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58-4F8B-AF87-A31A5AEFB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0330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76825119082337"/>
          <c:y val="4.4861391929187353E-2"/>
          <c:w val="0.67650797122581896"/>
          <c:h val="0.7815108077551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Vet någon som kan ge eller sälja narkotika till mig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Har aldrig använt e-cig</c:v>
                </c:pt>
                <c:pt idx="2">
                  <c:v>Har använt e-cig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32.200000000000003</c:v>
                </c:pt>
                <c:pt idx="1">
                  <c:v>25.9</c:v>
                </c:pt>
                <c:pt idx="2">
                  <c:v>62.7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2-4CA7-A55C-34DFE70E8A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Har blivit erbjuden att prova narkotika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Har aldrig använt e-cig</c:v>
                </c:pt>
                <c:pt idx="2">
                  <c:v>Har använt e-cig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14.2</c:v>
                </c:pt>
                <c:pt idx="1">
                  <c:v>8.8000000000000007</c:v>
                </c:pt>
                <c:pt idx="2">
                  <c:v>40.799999999999997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2-4CA7-A55C-34DFE70E8A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använt narkotika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Har aldrig använt e-cig</c:v>
                </c:pt>
                <c:pt idx="2">
                  <c:v>Har använt e-cig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2.8</c:v>
                </c:pt>
                <c:pt idx="1">
                  <c:v>0.7</c:v>
                </c:pt>
                <c:pt idx="2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2-4CA7-A55C-34DFE70E8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94080"/>
        <c:axId val="125295616"/>
      </c:barChart>
      <c:catAx>
        <c:axId val="125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Calibri Light" pitchFamily="34" charset="0"/>
              </a:defRPr>
            </a:pPr>
            <a:endParaRPr lang="sv-FI"/>
          </a:p>
        </c:txPr>
        <c:crossAx val="125295616"/>
        <c:crosses val="autoZero"/>
        <c:auto val="1"/>
        <c:lblAlgn val="ctr"/>
        <c:lblOffset val="100"/>
        <c:noMultiLvlLbl val="0"/>
      </c:catAx>
      <c:valAx>
        <c:axId val="125295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529408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8827622241664241"/>
          <c:y val="0.14923475954178153"/>
          <c:w val="0.21018056770681443"/>
          <c:h val="0.63699150876841015"/>
        </c:manualLayout>
      </c:layout>
      <c:overlay val="0"/>
      <c:txPr>
        <a:bodyPr/>
        <a:lstStyle/>
        <a:p>
          <a:pPr>
            <a:defRPr sz="14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41429607179159E-2"/>
          <c:y val="0.10548579179427825"/>
          <c:w val="0.73482912533347888"/>
          <c:h val="0.77905533018853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Åk 7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10.17</c:v>
                </c:pt>
                <c:pt idx="1">
                  <c:v>3.05</c:v>
                </c:pt>
                <c:pt idx="2">
                  <c:v>1.36</c:v>
                </c:pt>
                <c:pt idx="3">
                  <c:v>1.3</c:v>
                </c:pt>
                <c:pt idx="4">
                  <c:v>5.8</c:v>
                </c:pt>
                <c:pt idx="5">
                  <c:v>1.3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F5-4CB4-8ABE-4070F91018E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Åk 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25.86</c:v>
                </c:pt>
                <c:pt idx="1">
                  <c:v>11.38</c:v>
                </c:pt>
                <c:pt idx="2">
                  <c:v>7.59</c:v>
                </c:pt>
                <c:pt idx="3">
                  <c:v>8</c:v>
                </c:pt>
                <c:pt idx="4">
                  <c:v>18.7</c:v>
                </c:pt>
                <c:pt idx="5">
                  <c:v>8</c:v>
                </c:pt>
                <c:pt idx="6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F5-4CB4-8ABE-4070F91018ED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Åk 9</c:v>
                </c:pt>
              </c:strCache>
            </c:strRef>
          </c:tx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34.590000000000003</c:v>
                </c:pt>
                <c:pt idx="1">
                  <c:v>21.8</c:v>
                </c:pt>
                <c:pt idx="2">
                  <c:v>10.9</c:v>
                </c:pt>
                <c:pt idx="3">
                  <c:v>11.3</c:v>
                </c:pt>
                <c:pt idx="4">
                  <c:v>27.1</c:v>
                </c:pt>
                <c:pt idx="5">
                  <c:v>8.1999999999999993</c:v>
                </c:pt>
                <c:pt idx="6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4-49F9-BBA3-BCF48B7FC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Gy 1</c:v>
                </c:pt>
              </c:strCache>
            </c:strRef>
          </c:tx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Blad1!$E$2:$E$8</c:f>
              <c:numCache>
                <c:formatCode>General</c:formatCode>
                <c:ptCount val="7"/>
                <c:pt idx="0">
                  <c:v>58.1</c:v>
                </c:pt>
                <c:pt idx="1">
                  <c:v>48.14</c:v>
                </c:pt>
                <c:pt idx="2">
                  <c:v>27.95</c:v>
                </c:pt>
                <c:pt idx="3">
                  <c:v>27.3</c:v>
                </c:pt>
                <c:pt idx="4">
                  <c:v>49.9</c:v>
                </c:pt>
                <c:pt idx="5">
                  <c:v>22.6</c:v>
                </c:pt>
                <c:pt idx="6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C4-49F9-BBA3-BCF48B7FCC6F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Gy 2</c:v>
                </c:pt>
              </c:strCache>
            </c:strRef>
          </c:tx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Blad1!$F$2:$F$8</c:f>
              <c:numCache>
                <c:formatCode>General</c:formatCode>
                <c:ptCount val="7"/>
                <c:pt idx="0">
                  <c:v>71.38</c:v>
                </c:pt>
                <c:pt idx="1">
                  <c:v>61.96</c:v>
                </c:pt>
                <c:pt idx="2">
                  <c:v>39.130000000000003</c:v>
                </c:pt>
                <c:pt idx="3">
                  <c:v>33.299999999999997</c:v>
                </c:pt>
                <c:pt idx="4">
                  <c:v>55.5</c:v>
                </c:pt>
                <c:pt idx="5">
                  <c:v>27.2</c:v>
                </c:pt>
                <c:pt idx="6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C4-49F9-BBA3-BCF48B7FC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36352"/>
        <c:axId val="178446336"/>
      </c:barChart>
      <c:catAx>
        <c:axId val="17843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sz="1100" baseline="0">
                <a:latin typeface="Calibri Light" pitchFamily="34" charset="0"/>
              </a:defRPr>
            </a:pPr>
            <a:endParaRPr lang="sv-FI"/>
          </a:p>
        </c:txPr>
        <c:crossAx val="178446336"/>
        <c:crosses val="autoZero"/>
        <c:auto val="0"/>
        <c:lblAlgn val="ctr"/>
        <c:lblOffset val="100"/>
        <c:noMultiLvlLbl val="0"/>
      </c:catAx>
      <c:valAx>
        <c:axId val="178446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 Light" pitchFamily="34" charset="0"/>
              </a:defRPr>
            </a:pPr>
            <a:endParaRPr lang="sv-FI"/>
          </a:p>
        </c:txPr>
        <c:crossAx val="178436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93488688757201"/>
          <c:y val="0.24071662020969478"/>
          <c:w val="0.12022268436192592"/>
          <c:h val="0.38729693383985525"/>
        </c:manualLayout>
      </c:layout>
      <c:overlay val="0"/>
      <c:txPr>
        <a:bodyPr/>
        <a:lstStyle/>
        <a:p>
          <a:pPr>
            <a:defRPr sz="1550" baseline="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Mycket bra</c:v>
                </c:pt>
                <c:pt idx="1">
                  <c:v>Ganska bra</c:v>
                </c:pt>
                <c:pt idx="2">
                  <c:v>Varken bra eller dåligt</c:v>
                </c:pt>
                <c:pt idx="3">
                  <c:v>Ganska dåligt</c:v>
                </c:pt>
                <c:pt idx="4">
                  <c:v>Mycket dåligt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28.4</c:v>
                </c:pt>
                <c:pt idx="1">
                  <c:v>49.2</c:v>
                </c:pt>
                <c:pt idx="2">
                  <c:v>15.8</c:v>
                </c:pt>
                <c:pt idx="3">
                  <c:v>4.7</c:v>
                </c:pt>
                <c:pt idx="4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Mycket bra</c:v>
                </c:pt>
                <c:pt idx="1">
                  <c:v>Ganska bra</c:v>
                </c:pt>
                <c:pt idx="2">
                  <c:v>Varken bra eller dåligt</c:v>
                </c:pt>
                <c:pt idx="3">
                  <c:v>Ganska dåligt</c:v>
                </c:pt>
                <c:pt idx="4">
                  <c:v>Mycket dåligt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20.8</c:v>
                </c:pt>
                <c:pt idx="1">
                  <c:v>53.1</c:v>
                </c:pt>
                <c:pt idx="2">
                  <c:v>17.2</c:v>
                </c:pt>
                <c:pt idx="3">
                  <c:v>6.4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Mycket bra</c:v>
                </c:pt>
                <c:pt idx="1">
                  <c:v>Ganska bra</c:v>
                </c:pt>
                <c:pt idx="2">
                  <c:v>Varken bra eller dåligt</c:v>
                </c:pt>
                <c:pt idx="3">
                  <c:v>Ganska dåligt</c:v>
                </c:pt>
                <c:pt idx="4">
                  <c:v>Mycket dåligt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36.299999999999997</c:v>
                </c:pt>
                <c:pt idx="1">
                  <c:v>45.9</c:v>
                </c:pt>
                <c:pt idx="2">
                  <c:v>13.4</c:v>
                </c:pt>
                <c:pt idx="3">
                  <c:v>3.2</c:v>
                </c:pt>
                <c:pt idx="4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E-46AF-B660-71AB1F61D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033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 Light" pitchFamily="34" charset="0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Mycket bra</c:v>
                </c:pt>
                <c:pt idx="1">
                  <c:v>Ganska bra</c:v>
                </c:pt>
                <c:pt idx="2">
                  <c:v>Varken bra eller dåligt</c:v>
                </c:pt>
                <c:pt idx="3">
                  <c:v>Ganska dåligt</c:v>
                </c:pt>
                <c:pt idx="4">
                  <c:v>Mycket dåligt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37.6</c:v>
                </c:pt>
                <c:pt idx="1">
                  <c:v>47.8</c:v>
                </c:pt>
                <c:pt idx="2">
                  <c:v>10.8</c:v>
                </c:pt>
                <c:pt idx="3">
                  <c:v>2.4</c:v>
                </c:pt>
                <c:pt idx="4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Mycket bra</c:v>
                </c:pt>
                <c:pt idx="1">
                  <c:v>Ganska bra</c:v>
                </c:pt>
                <c:pt idx="2">
                  <c:v>Varken bra eller dåligt</c:v>
                </c:pt>
                <c:pt idx="3">
                  <c:v>Ganska dåligt</c:v>
                </c:pt>
                <c:pt idx="4">
                  <c:v>Mycket dåligt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27.4</c:v>
                </c:pt>
                <c:pt idx="1">
                  <c:v>46.9</c:v>
                </c:pt>
                <c:pt idx="2">
                  <c:v>17</c:v>
                </c:pt>
                <c:pt idx="3">
                  <c:v>5.9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Årskurs 9</c:v>
                </c:pt>
              </c:strCache>
            </c:strRef>
          </c:tx>
          <c:invertIfNegative val="0"/>
          <c:cat>
            <c:strRef>
              <c:f>Blad1!$A$2:$A$6</c:f>
              <c:strCache>
                <c:ptCount val="5"/>
                <c:pt idx="0">
                  <c:v>Mycket bra</c:v>
                </c:pt>
                <c:pt idx="1">
                  <c:v>Ganska bra</c:v>
                </c:pt>
                <c:pt idx="2">
                  <c:v>Varken bra eller dåligt</c:v>
                </c:pt>
                <c:pt idx="3">
                  <c:v>Ganska dåligt</c:v>
                </c:pt>
                <c:pt idx="4">
                  <c:v>Mycket dåligt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19.2</c:v>
                </c:pt>
                <c:pt idx="1">
                  <c:v>53.4</c:v>
                </c:pt>
                <c:pt idx="2">
                  <c:v>19.899999999999999</c:v>
                </c:pt>
                <c:pt idx="3">
                  <c:v>6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97-4753-9385-200487CDB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0330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Inte trygg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Inte trygg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  <c:max val="2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033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 Light" pitchFamily="34" charset="0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53380480217751"/>
          <c:y val="4.4861391929187318E-2"/>
          <c:w val="0.69964700592981477"/>
          <c:h val="0.773162529167825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Ofta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Har blivit mobbad eller    utfryst</c:v>
                </c:pt>
                <c:pt idx="1">
                  <c:v>Har själv deltagit i mobbning eller utfrysning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8A-4254-A9ED-141B0843BC6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Någon enstaka gång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Har blivit mobbad eller    utfryst</c:v>
                </c:pt>
                <c:pt idx="1">
                  <c:v>Har själv deltagit i mobbning eller utfrysning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24.2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8A-4254-A9ED-141B0843B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764736"/>
        <c:axId val="123766272"/>
      </c:barChart>
      <c:catAx>
        <c:axId val="123764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766272"/>
        <c:crosses val="autoZero"/>
        <c:auto val="1"/>
        <c:lblAlgn val="ctr"/>
        <c:lblOffset val="100"/>
        <c:noMultiLvlLbl val="0"/>
      </c:catAx>
      <c:valAx>
        <c:axId val="12376627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76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363760085544878"/>
          <c:y val="0.24533784301815989"/>
          <c:w val="0.1771031398852923"/>
          <c:h val="0.523354256320699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 Light" pitchFamily="34" charset="0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Nej, aldrig</c:v>
                </c:pt>
                <c:pt idx="1">
                  <c:v>Ja, någon gång per termin</c:v>
                </c:pt>
                <c:pt idx="2">
                  <c:v>Ja, en eller flera gånger per månad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83.3</c:v>
                </c:pt>
                <c:pt idx="1">
                  <c:v>14.6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Nej, aldrig</c:v>
                </c:pt>
                <c:pt idx="1">
                  <c:v>Ja, någon gång per termin</c:v>
                </c:pt>
                <c:pt idx="2">
                  <c:v>Ja, en eller flera gånger per månad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81.400000000000006</c:v>
                </c:pt>
                <c:pt idx="1">
                  <c:v>16.7</c:v>
                </c:pt>
                <c:pt idx="2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Nej, aldrig</c:v>
                </c:pt>
                <c:pt idx="1">
                  <c:v>Ja, någon gång per termin</c:v>
                </c:pt>
                <c:pt idx="2">
                  <c:v>Ja, en eller flera gånger per månad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85.7</c:v>
                </c:pt>
                <c:pt idx="1">
                  <c:v>12.1</c:v>
                </c:pt>
                <c:pt idx="2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1-45C9-920E-0D09410C6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  <c:max val="10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033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 Light" pitchFamily="34" charset="0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0.7625</cdr:x>
      <cdr:y>0.65863</cdr:y>
    </cdr:from>
    <cdr:to>
      <cdr:x>0.78</cdr:x>
      <cdr:y>0.70636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6275040" y="2980928"/>
          <a:ext cx="144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0.745</cdr:x>
      <cdr:y>0.65863</cdr:y>
    </cdr:from>
    <cdr:to>
      <cdr:x>0.78</cdr:x>
      <cdr:y>0.72227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6131024" y="2980928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0.7625</cdr:x>
      <cdr:y>0.65863</cdr:y>
    </cdr:from>
    <cdr:to>
      <cdr:x>0.78</cdr:x>
      <cdr:y>0.70636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6275040" y="2980928"/>
          <a:ext cx="144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0.745</cdr:x>
      <cdr:y>0.65863</cdr:y>
    </cdr:from>
    <cdr:to>
      <cdr:x>0.78</cdr:x>
      <cdr:y>0.72227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6131024" y="2980928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0.7625</cdr:x>
      <cdr:y>0.65863</cdr:y>
    </cdr:from>
    <cdr:to>
      <cdr:x>0.78</cdr:x>
      <cdr:y>0.70636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6275040" y="2980928"/>
          <a:ext cx="144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0.745</cdr:x>
      <cdr:y>0.65863</cdr:y>
    </cdr:from>
    <cdr:to>
      <cdr:x>0.78</cdr:x>
      <cdr:y>0.72227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6131024" y="2980928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0.7625</cdr:x>
      <cdr:y>0.65863</cdr:y>
    </cdr:from>
    <cdr:to>
      <cdr:x>0.78</cdr:x>
      <cdr:y>0.70636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6275040" y="2980928"/>
          <a:ext cx="144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0.745</cdr:x>
      <cdr:y>0.65863</cdr:y>
    </cdr:from>
    <cdr:to>
      <cdr:x>0.78</cdr:x>
      <cdr:y>0.72227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6131024" y="2980928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0.7625</cdr:x>
      <cdr:y>0.65863</cdr:y>
    </cdr:from>
    <cdr:to>
      <cdr:x>0.78</cdr:x>
      <cdr:y>0.70636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6275040" y="2980928"/>
          <a:ext cx="144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0.745</cdr:x>
      <cdr:y>0.65863</cdr:y>
    </cdr:from>
    <cdr:to>
      <cdr:x>0.78</cdr:x>
      <cdr:y>0.72227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6131024" y="2980928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0.7625</cdr:x>
      <cdr:y>0.65863</cdr:y>
    </cdr:from>
    <cdr:to>
      <cdr:x>0.78</cdr:x>
      <cdr:y>0.70636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6275040" y="2980928"/>
          <a:ext cx="144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0.745</cdr:x>
      <cdr:y>0.65863</cdr:y>
    </cdr:from>
    <cdr:to>
      <cdr:x>0.78</cdr:x>
      <cdr:y>0.72227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6131024" y="2980928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7364F-727E-4D7D-AB03-EA56C33615B8}" type="datetimeFigureOut">
              <a:rPr lang="sv-FI" smtClean="0"/>
              <a:t>18-11-2020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19A78-68ED-46C3-B2C5-280CBBF57B8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5223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/>
          </a:p>
        </p:txBody>
      </p:sp>
      <p:sp>
        <p:nvSpPr>
          <p:cNvPr id="5124" name="Platshållare för sidfot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sv-SE" altLang="sv-SE">
                <a:latin typeface="Arial" panose="020B0604020202020204" pitchFamily="34" charset="0"/>
                <a:cs typeface="Arial" panose="020B0604020202020204" pitchFamily="34" charset="0"/>
              </a:rPr>
              <a:t>Drogvaneundersökning 2016</a:t>
            </a:r>
          </a:p>
        </p:txBody>
      </p:sp>
      <p:sp>
        <p:nvSpPr>
          <p:cNvPr id="5125" name="Platshållare för bildnumm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4494B3-48E8-44BE-BB2F-77C909FB44A1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49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5428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0449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9485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8605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3528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412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0903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BA9AC-A1F5-4A63-BCB8-8D01A5F5302D}" type="slidenum">
              <a:rPr lang="sv-SE" smtClean="0"/>
              <a:pPr>
                <a:defRPr/>
              </a:pPr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4396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FA63C-9BC2-483E-84F8-19F4BC89E52C}" type="slidenum">
              <a:rPr lang="sv-FI" smtClean="0"/>
              <a:t>44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80810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Drogvaneundersökning 2016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3FC336-34D8-4225-8150-3F7A74CBB837}" type="slidenum">
              <a:rPr lang="sv-SE" altLang="sv-SE" smtClean="0"/>
              <a:pPr>
                <a:defRPr/>
              </a:pPr>
              <a:t>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69068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3900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99043-6DDD-4DBC-8305-43BFDBDFA455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350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99043-6DDD-4DBC-8305-43BFDBDFA455}" type="slidenum">
              <a:rPr lang="sv-SE" smtClean="0"/>
              <a:pPr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2127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BA9AC-A1F5-4A63-BCB8-8D01A5F5302D}" type="slidenum">
              <a:rPr lang="sv-SE" smtClean="0"/>
              <a:pPr>
                <a:defRPr/>
              </a:pPr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2449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9645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B9934-C7B1-46D1-9FFE-CC6B358451B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34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24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3219451" y="0"/>
            <a:ext cx="89725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793" y="2274398"/>
            <a:ext cx="8009907" cy="1250579"/>
          </a:xfrm>
        </p:spPr>
        <p:txBody>
          <a:bodyPr lIns="0" rIns="0" anchor="t"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format</a:t>
            </a:r>
            <a:endParaRPr lang="sv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4793" y="3602038"/>
            <a:ext cx="8009907" cy="1655762"/>
          </a:xfrm>
        </p:spPr>
        <p:txBody>
          <a:bodyPr lIns="0" rIns="0" bIns="0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FI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667253" y="294633"/>
            <a:ext cx="2855913" cy="1685132"/>
          </a:xfrm>
        </p:spPr>
        <p:txBody>
          <a:bodyPr lIns="0" rIns="0">
            <a:normAutofit/>
          </a:bodyPr>
          <a:lstStyle>
            <a:lvl1pPr marL="0" indent="0">
              <a:lnSpc>
                <a:spcPts val="1700"/>
              </a:lnSpc>
              <a:buFontTx/>
              <a:buNone/>
              <a:defRPr sz="160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2pPr>
            <a:lvl3pPr marL="914377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371566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828754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innehåll</a:t>
            </a:r>
            <a:endParaRPr lang="en-US" dirty="0"/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767817"/>
            <a:ext cx="3219451" cy="6090183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1863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H="1">
            <a:off x="0" y="0"/>
            <a:ext cx="32248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054" y="1156392"/>
            <a:ext cx="1814841" cy="227260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längre</a:t>
            </a:r>
            <a:r>
              <a:rPr lang="en-US" dirty="0"/>
              <a:t> </a:t>
            </a:r>
            <a:r>
              <a:rPr lang="en-US" dirty="0" err="1"/>
              <a:t>rubrik</a:t>
            </a:r>
            <a:endParaRPr lang="sv-FI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224213" y="0"/>
            <a:ext cx="896778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420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DF089-AFB0-4640-AC75-397297AACC64}" type="datetime1">
              <a:rPr lang="sv-SE" smtClean="0"/>
              <a:t>2020-11-18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Drogvaneundersökning 2017 Nästegårdsskolan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48678-B198-43E5-BD1D-F67603C47E7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52597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470C0-F342-4D5B-8092-87FA509BDA73}" type="datetime1">
              <a:rPr lang="sv-SE" smtClean="0"/>
              <a:t>2020-11-18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Drogvaneundersökning 2017 Nästegårdsskolan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A7A79-16F1-4E6A-9971-8D25071642B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5659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19450" y="0"/>
            <a:ext cx="90725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971" y="2000739"/>
            <a:ext cx="6866261" cy="4160594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57971" y="656135"/>
            <a:ext cx="6866261" cy="1039808"/>
          </a:xfrm>
        </p:spPr>
        <p:txBody>
          <a:bodyPr tIns="0" bIns="0"/>
          <a:lstStyle/>
          <a:p>
            <a:r>
              <a:rPr lang="sv-SE"/>
              <a:t>Klicka här för att ändra format</a:t>
            </a:r>
            <a:endParaRPr lang="sv-FI" dirty="0"/>
          </a:p>
        </p:txBody>
      </p:sp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774303"/>
            <a:ext cx="3219451" cy="608369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02023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7254"/>
            <a:ext cx="12292048" cy="34307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1258637" y="2000739"/>
            <a:ext cx="2156561" cy="321343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4237" y="656135"/>
            <a:ext cx="6866261" cy="1039808"/>
          </a:xfrm>
        </p:spPr>
        <p:txBody>
          <a:bodyPr tIns="0" bIns="0"/>
          <a:lstStyle/>
          <a:p>
            <a:r>
              <a:rPr lang="sv-SE"/>
              <a:t>Klicka här för att ändra format</a:t>
            </a:r>
            <a:endParaRPr lang="sv-FI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3766415" y="2000738"/>
            <a:ext cx="2156561" cy="321343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6274193" y="2000738"/>
            <a:ext cx="2156561" cy="321343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781971" y="2000737"/>
            <a:ext cx="2156561" cy="321343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153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0"/>
            <a:ext cx="32194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sv-SE"/>
              <a:t>Klicka här för att ändra format</a:t>
            </a:r>
            <a:endParaRPr lang="sv-F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36707" y="2000739"/>
            <a:ext cx="3119438" cy="2998787"/>
          </a:xfrm>
        </p:spPr>
        <p:txBody>
          <a:bodyPr/>
          <a:lstStyle>
            <a:lvl1pPr marL="0" indent="0">
              <a:buNone/>
              <a:defRPr sz="4400">
                <a:solidFill>
                  <a:schemeClr val="accent1"/>
                </a:solidFill>
                <a:latin typeface="CillaFHscript" pitchFamily="2" charset="-128"/>
                <a:ea typeface="CillaFHscript" pitchFamily="2" charset="-128"/>
                <a:cs typeface="CillaFHscript" pitchFamily="2" charset="-128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5345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2943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9511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17029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2891" y="1709742"/>
            <a:ext cx="10081847" cy="2852737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CillaFHscript" pitchFamily="2" charset="-128"/>
                <a:ea typeface="CillaFHscript" pitchFamily="2" charset="-128"/>
                <a:cs typeface="CillaFHscript" pitchFamily="2" charset="-128"/>
              </a:defRPr>
            </a:lvl1pPr>
          </a:lstStyle>
          <a:p>
            <a:r>
              <a:rPr lang="en-US" dirty="0"/>
              <a:t>Cilla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1617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H="1">
            <a:off x="0" y="0"/>
            <a:ext cx="32248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054" y="1156392"/>
            <a:ext cx="3251841" cy="227260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längre</a:t>
            </a:r>
            <a:r>
              <a:rPr lang="en-US" dirty="0"/>
              <a:t> </a:t>
            </a:r>
            <a:r>
              <a:rPr lang="en-US" dirty="0" err="1"/>
              <a:t>rubrik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7070" y="1156392"/>
            <a:ext cx="6140182" cy="4873625"/>
          </a:xfrm>
        </p:spPr>
        <p:txBody>
          <a:bodyPr wrap="square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98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7971" y="656135"/>
            <a:ext cx="6695831" cy="1039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7971" y="2000739"/>
            <a:ext cx="6695831" cy="41605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0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63" r:id="rId6"/>
    <p:sldLayoutId id="2147483664" r:id="rId7"/>
    <p:sldLayoutId id="2147483665" r:id="rId8"/>
    <p:sldLayoutId id="2147483656" r:id="rId9"/>
    <p:sldLayoutId id="2147483662" r:id="rId10"/>
    <p:sldLayoutId id="2147483666" r:id="rId11"/>
    <p:sldLayoutId id="2147483667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Segoe UI" panose="020B0502040204020203" pitchFamily="34" charset="0"/>
          <a:ea typeface="Roboto Medium" panose="02000000000000000000" pitchFamily="2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ts val="384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erica.ostrom@folkhalsan.ax" TargetMode="External"/><Relationship Id="rId2" Type="http://schemas.openxmlformats.org/officeDocument/2006/relationships/hyperlink" Target="mailto:eleonore.hedman@folkhalsan.ax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title"/>
          </p:nvPr>
        </p:nvSpPr>
        <p:spPr>
          <a:xfrm>
            <a:off x="3708400" y="2387600"/>
            <a:ext cx="7815832" cy="1337734"/>
          </a:xfrm>
        </p:spPr>
        <p:txBody>
          <a:bodyPr>
            <a:normAutofit/>
          </a:bodyPr>
          <a:lstStyle/>
          <a:p>
            <a:pPr algn="ctr"/>
            <a:r>
              <a:rPr lang="sv-FI" sz="4800" dirty="0"/>
              <a:t>Drogvaneundersökning Högstadiet 2020</a:t>
            </a:r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9" y="5610395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24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210772"/>
            <a:ext cx="8229600" cy="1002886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Mobbning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73146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73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1" y="365761"/>
            <a:ext cx="8229599" cy="1047404"/>
          </a:xfrm>
        </p:spPr>
        <p:txBody>
          <a:bodyPr>
            <a:normAutofit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Händer det att du skolkar?</a:t>
            </a:r>
            <a:br>
              <a:rPr lang="sv-SE" b="0" dirty="0">
                <a:latin typeface="Calibri Light" pitchFamily="34" charset="0"/>
              </a:rPr>
            </a:br>
            <a:r>
              <a:rPr lang="sv-SE" sz="16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690263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23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1" y="656135"/>
            <a:ext cx="8637104" cy="1039808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Vet dina föräldrar var du är på </a:t>
            </a:r>
            <a:br>
              <a:rPr lang="sv-SE" sz="3600" b="0" dirty="0">
                <a:latin typeface="Calibri Light" pitchFamily="34" charset="0"/>
              </a:rPr>
            </a:br>
            <a:r>
              <a:rPr lang="sv-SE" sz="3600" b="0" dirty="0">
                <a:latin typeface="Calibri Light" pitchFamily="34" charset="0"/>
              </a:rPr>
              <a:t>fredags- och lördagskvällar?</a:t>
            </a:r>
            <a:br>
              <a:rPr lang="sv-SE" b="0" dirty="0">
                <a:latin typeface="Calibri Light" pitchFamily="34" charset="0"/>
              </a:rPr>
            </a:br>
            <a:r>
              <a:rPr lang="sv-SE" sz="16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147585"/>
              </p:ext>
            </p:extLst>
          </p:nvPr>
        </p:nvGraphicFramePr>
        <p:xfrm>
          <a:off x="1981201" y="169594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08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498763"/>
            <a:ext cx="8637104" cy="918875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100" b="0" dirty="0"/>
              <a:t>Har du någon att prata med om det du tycker är viktigt</a:t>
            </a:r>
            <a:r>
              <a:rPr lang="en-US" sz="3100" b="0" dirty="0"/>
              <a:t>?</a:t>
            </a:r>
            <a:br>
              <a:rPr lang="en-US" b="0" dirty="0"/>
            </a:br>
            <a:r>
              <a:rPr lang="sv-SE" sz="1600" b="0" dirty="0"/>
              <a:t>Årskurs 7-9</a:t>
            </a:r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292083"/>
              </p:ext>
            </p:extLst>
          </p:nvPr>
        </p:nvGraphicFramePr>
        <p:xfrm>
          <a:off x="1981199" y="1417637"/>
          <a:ext cx="8925099" cy="5157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10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260649"/>
            <a:ext cx="8229600" cy="1450757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Tobaksbruk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239729"/>
              </p:ext>
            </p:extLst>
          </p:nvPr>
        </p:nvGraphicFramePr>
        <p:xfrm>
          <a:off x="1981199" y="1739053"/>
          <a:ext cx="8526087" cy="4728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4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260649"/>
            <a:ext cx="8229600" cy="1450757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Röker du?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949154"/>
              </p:ext>
            </p:extLst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4288640" y="6459787"/>
            <a:ext cx="3617103" cy="365125"/>
          </a:xfrm>
        </p:spPr>
        <p:txBody>
          <a:bodyPr/>
          <a:lstStyle/>
          <a:p>
            <a:r>
              <a:rPr lang="sv-SE" sz="1100" b="1">
                <a:solidFill>
                  <a:schemeClr val="bg1"/>
                </a:solidFill>
                <a:latin typeface="Calibri Light" pitchFamily="34" charset="0"/>
              </a:rPr>
              <a:t>Drogvaneundersökning 2017 Nästegårdsskolan</a:t>
            </a:r>
            <a:endParaRPr lang="sv-SE" sz="11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97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260649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Röker du?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996644"/>
              </p:ext>
            </p:extLst>
          </p:nvPr>
        </p:nvGraphicFramePr>
        <p:xfrm>
          <a:off x="1981199" y="1711406"/>
          <a:ext cx="8812491" cy="4661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4288640" y="6459787"/>
            <a:ext cx="3617103" cy="365125"/>
          </a:xfrm>
        </p:spPr>
        <p:txBody>
          <a:bodyPr/>
          <a:lstStyle/>
          <a:p>
            <a:r>
              <a:rPr lang="sv-SE" sz="1100" b="1">
                <a:solidFill>
                  <a:schemeClr val="bg1"/>
                </a:solidFill>
                <a:latin typeface="Calibri Light" pitchFamily="34" charset="0"/>
              </a:rPr>
              <a:t>Drogvaneundersökning 2017 Nästegårdsskolan</a:t>
            </a:r>
            <a:endParaRPr lang="sv-SE" sz="11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C1CA735-BDD8-476D-88B2-11C88442FC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94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58241" y="260649"/>
            <a:ext cx="9732223" cy="903133"/>
          </a:xfrm>
        </p:spPr>
        <p:txBody>
          <a:bodyPr>
            <a:normAutofit fontScale="90000"/>
          </a:bodyPr>
          <a:lstStyle/>
          <a:p>
            <a:pPr algn="ctr"/>
            <a:r>
              <a:rPr lang="sv-SE" sz="4400" b="0" dirty="0">
                <a:latin typeface="Calibri Light" pitchFamily="34" charset="0"/>
              </a:rPr>
              <a:t>Röker du?</a:t>
            </a:r>
            <a:br>
              <a:rPr lang="sv-SE" b="0" dirty="0">
                <a:latin typeface="Calibri Light" pitchFamily="34" charset="0"/>
              </a:rPr>
            </a:br>
            <a:r>
              <a:rPr lang="sv-SE" sz="1600" b="0" dirty="0">
                <a:latin typeface="Calibri Light" pitchFamily="34" charset="0"/>
              </a:rPr>
              <a:t>Årskurs 7-9</a:t>
            </a:r>
            <a:br>
              <a:rPr lang="sv-SE" sz="14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59098"/>
              </p:ext>
            </p:extLst>
          </p:nvPr>
        </p:nvGraphicFramePr>
        <p:xfrm>
          <a:off x="1280952" y="969818"/>
          <a:ext cx="9609512" cy="5464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57200">
              <a:defRPr/>
            </a:pPr>
            <a:r>
              <a:rPr lang="sv-SE" sz="1100" b="1" cap="all" dirty="0">
                <a:solidFill>
                  <a:prstClr val="white"/>
                </a:solidFill>
                <a:latin typeface="Calibri Light" pitchFamily="34" charset="0"/>
              </a:rPr>
              <a:t>Drogvaneundersökning 2019</a:t>
            </a:r>
          </a:p>
        </p:txBody>
      </p:sp>
      <p:sp>
        <p:nvSpPr>
          <p:cNvPr id="6" name="Rektangel 5"/>
          <p:cNvSpPr/>
          <p:nvPr/>
        </p:nvSpPr>
        <p:spPr>
          <a:xfrm>
            <a:off x="5555726" y="6611779"/>
            <a:ext cx="17876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>
                <a:latin typeface="+mj-lt"/>
              </a:rPr>
              <a:t>Åland är 2020, övriga 2019.</a:t>
            </a:r>
          </a:p>
        </p:txBody>
      </p:sp>
    </p:spTree>
    <p:extLst>
      <p:ext uri="{BB962C8B-B14F-4D97-AF65-F5344CB8AC3E}">
        <p14:creationId xmlns:p14="http://schemas.microsoft.com/office/powerpoint/2010/main" val="1893794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260649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Snusar du?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400969"/>
              </p:ext>
            </p:extLst>
          </p:nvPr>
        </p:nvGraphicFramePr>
        <p:xfrm>
          <a:off x="1461155" y="1508289"/>
          <a:ext cx="9860437" cy="482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4288640" y="6459787"/>
            <a:ext cx="3617103" cy="365125"/>
          </a:xfrm>
        </p:spPr>
        <p:txBody>
          <a:bodyPr/>
          <a:lstStyle/>
          <a:p>
            <a:r>
              <a:rPr lang="sv-SE" sz="1100" b="1">
                <a:solidFill>
                  <a:schemeClr val="bg1"/>
                </a:solidFill>
                <a:latin typeface="Calibri Light" pitchFamily="34" charset="0"/>
              </a:rPr>
              <a:t>Drogvaneundersökning 2017 Nästegårdsskolan</a:t>
            </a:r>
            <a:endParaRPr lang="sv-SE" sz="11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20880EE-9B2C-451B-943B-61B6853D1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89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260649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Snusar du?</a:t>
            </a:r>
            <a:br>
              <a:rPr lang="sv-SE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404487"/>
              </p:ext>
            </p:extLst>
          </p:nvPr>
        </p:nvGraphicFramePr>
        <p:xfrm>
          <a:off x="1981200" y="1739053"/>
          <a:ext cx="8774784" cy="4720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4288640" y="6459787"/>
            <a:ext cx="3617103" cy="365125"/>
          </a:xfrm>
        </p:spPr>
        <p:txBody>
          <a:bodyPr/>
          <a:lstStyle/>
          <a:p>
            <a:r>
              <a:rPr lang="sv-SE" sz="1100" b="1">
                <a:solidFill>
                  <a:schemeClr val="bg1"/>
                </a:solidFill>
                <a:latin typeface="Calibri Light" pitchFamily="34" charset="0"/>
              </a:rPr>
              <a:t>Drogvaneundersökning 2017 Nästegårdsskolan</a:t>
            </a:r>
            <a:endParaRPr lang="sv-SE" sz="11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940B917-01F8-4268-98C7-F776D4B865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0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Platshållare för innehåll 2"/>
          <p:cNvSpPr>
            <a:spLocks noGrp="1"/>
          </p:cNvSpPr>
          <p:nvPr>
            <p:ph idx="1"/>
          </p:nvPr>
        </p:nvSpPr>
        <p:spPr>
          <a:xfrm>
            <a:off x="3556000" y="389467"/>
            <a:ext cx="7961252" cy="6603999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v-SE" altLang="sv-SE" sz="2800" dirty="0">
                <a:latin typeface="Calibri Light" panose="020F0302020204030204" pitchFamily="34" charset="0"/>
              </a:rPr>
              <a:t>Genomfördes i årskurs 7-9 i Brändö, Föglö, Godby, Kumlinge, Kyrkby, Kökar, Strandnäs och Övernäs skolor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v-SE" altLang="sv-SE" sz="2800" dirty="0">
                <a:latin typeface="Calibri Light" panose="020F0302020204030204" pitchFamily="34" charset="0"/>
              </a:rPr>
              <a:t>21 augusti – 1 september 2020</a:t>
            </a:r>
          </a:p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v-SE" altLang="sv-SE" sz="2800" dirty="0">
                <a:latin typeface="Calibri Light" panose="020F0302020204030204" pitchFamily="34" charset="0"/>
              </a:rPr>
              <a:t>Eleverna var ej förberedda </a:t>
            </a:r>
          </a:p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v-SE" altLang="sv-SE" sz="2800" dirty="0">
                <a:latin typeface="Calibri Light" panose="020F0302020204030204" pitchFamily="34" charset="0"/>
              </a:rPr>
              <a:t>Enkäten genomfördes digitalt</a:t>
            </a:r>
          </a:p>
          <a:p>
            <a:pPr marL="0" indent="0" algn="ctr" eaLnBrk="1" hangingPunct="1">
              <a:spcBef>
                <a:spcPct val="50000"/>
              </a:spcBef>
              <a:buNone/>
            </a:pPr>
            <a:endParaRPr lang="sv-SE" altLang="sv-SE" sz="28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sv-SE" altLang="sv-SE" sz="2000" dirty="0"/>
              <a:t>Årskurs 7: 295 av 344 elever (Bortfall 14,2%)</a:t>
            </a:r>
          </a:p>
          <a:p>
            <a:pPr marL="0" indent="0" algn="ctr">
              <a:buNone/>
            </a:pPr>
            <a:r>
              <a:rPr lang="sv-SE" altLang="sv-SE" sz="2000" dirty="0"/>
              <a:t>Årskurs 8: 290 av 348 elever (Bortfall 16,7%)</a:t>
            </a:r>
          </a:p>
          <a:p>
            <a:pPr marL="0" indent="0" algn="ctr">
              <a:buNone/>
            </a:pPr>
            <a:r>
              <a:rPr lang="sv-SE" altLang="sv-SE" sz="2000" dirty="0"/>
              <a:t>Årskurs 9: 266 av 305 elever (Bortfall 12,8%)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9" y="564426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41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260649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Snusar du?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842065"/>
              </p:ext>
            </p:extLst>
          </p:nvPr>
        </p:nvGraphicFramePr>
        <p:xfrm>
          <a:off x="1687398" y="1536569"/>
          <a:ext cx="9671901" cy="5060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57200">
              <a:defRPr/>
            </a:pPr>
            <a:endParaRPr lang="sv-SE" sz="1100" b="1" cap="all" dirty="0">
              <a:solidFill>
                <a:prstClr val="white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46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1" y="515389"/>
            <a:ext cx="8229599" cy="947651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Alkoholkonsumtion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85475"/>
              </p:ext>
            </p:extLst>
          </p:nvPr>
        </p:nvGraphicFramePr>
        <p:xfrm>
          <a:off x="1981199" y="1600201"/>
          <a:ext cx="8908473" cy="4650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94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1" y="482138"/>
            <a:ext cx="8229599" cy="881149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Alkoholkonsumtion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53047"/>
              </p:ext>
            </p:extLst>
          </p:nvPr>
        </p:nvGraphicFramePr>
        <p:xfrm>
          <a:off x="1981199" y="1600201"/>
          <a:ext cx="8974975" cy="4767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25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7033" y="332656"/>
            <a:ext cx="10108275" cy="625287"/>
          </a:xfrm>
        </p:spPr>
        <p:txBody>
          <a:bodyPr>
            <a:normAutofit/>
          </a:bodyPr>
          <a:lstStyle/>
          <a:p>
            <a:pPr algn="ctr"/>
            <a:r>
              <a:rPr lang="sv-SE" sz="2800" b="0" dirty="0">
                <a:latin typeface="Calibri Light" pitchFamily="34" charset="0"/>
              </a:rPr>
              <a:t>Alkoholkonsumtion</a:t>
            </a:r>
            <a:br>
              <a:rPr lang="sv-SE" sz="2800" b="0" dirty="0">
                <a:latin typeface="Calibri Light" pitchFamily="34" charset="0"/>
              </a:rPr>
            </a:br>
            <a:r>
              <a:rPr lang="sv-SE" sz="1600" b="0" dirty="0">
                <a:latin typeface="Calibri Light" pitchFamily="34" charset="0"/>
              </a:rPr>
              <a:t>Årskurs 7-9</a:t>
            </a:r>
            <a:endParaRPr lang="sv-SE" sz="400" b="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282085"/>
              </p:ext>
            </p:extLst>
          </p:nvPr>
        </p:nvGraphicFramePr>
        <p:xfrm>
          <a:off x="1197033" y="847898"/>
          <a:ext cx="10108275" cy="6134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57200">
              <a:defRPr/>
            </a:pPr>
            <a:r>
              <a:rPr lang="sv-SE" sz="1100" b="1" cap="all" dirty="0">
                <a:solidFill>
                  <a:prstClr val="white"/>
                </a:solidFill>
                <a:latin typeface="Calibri Light" pitchFamily="34" charset="0"/>
                <a:cs typeface="Arial" panose="020B0604020202020204" pitchFamily="34" charset="0"/>
              </a:rPr>
              <a:t>Drogvaneundersökning 2019</a:t>
            </a:r>
          </a:p>
        </p:txBody>
      </p:sp>
      <p:sp>
        <p:nvSpPr>
          <p:cNvPr id="3" name="Rektangel 2"/>
          <p:cNvSpPr/>
          <p:nvPr/>
        </p:nvSpPr>
        <p:spPr>
          <a:xfrm flipH="1">
            <a:off x="4397829" y="6582581"/>
            <a:ext cx="26022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>
                <a:latin typeface="+mj-lt"/>
              </a:rPr>
              <a:t>Mark och Åland är 2020, övriga 2019.</a:t>
            </a:r>
          </a:p>
        </p:txBody>
      </p:sp>
    </p:spTree>
    <p:extLst>
      <p:ext uri="{BB962C8B-B14F-4D97-AF65-F5344CB8AC3E}">
        <p14:creationId xmlns:p14="http://schemas.microsoft.com/office/powerpoint/2010/main" val="1524011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03513" y="149630"/>
            <a:ext cx="9650289" cy="1029628"/>
          </a:xfrm>
        </p:spPr>
        <p:txBody>
          <a:bodyPr>
            <a:normAutofit/>
          </a:bodyPr>
          <a:lstStyle/>
          <a:p>
            <a:pPr algn="ctr"/>
            <a:r>
              <a:rPr lang="sv-SE" sz="3600" b="0" dirty="0"/>
              <a:t>Var får du vanligtvis din alkohol ifrån?</a:t>
            </a:r>
            <a:br>
              <a:rPr lang="sv-SE" b="0" dirty="0"/>
            </a:br>
            <a:r>
              <a:rPr lang="sv-SE" sz="1400" b="0" dirty="0"/>
              <a:t>Årskurs 7-9</a:t>
            </a:r>
            <a:endParaRPr lang="sv-SE" sz="1200" b="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602054"/>
              </p:ext>
            </p:extLst>
          </p:nvPr>
        </p:nvGraphicFramePr>
        <p:xfrm>
          <a:off x="1703512" y="1179257"/>
          <a:ext cx="9650290" cy="5560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1981199" y="6301047"/>
            <a:ext cx="2241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>
                <a:latin typeface="Calibri Light" pitchFamily="34" charset="0"/>
              </a:rPr>
              <a:t>Procenten avser endast de elever som uppgett att de druckit alkohol</a:t>
            </a:r>
            <a:r>
              <a:rPr lang="sv-SE" sz="1000" i="1" dirty="0">
                <a:latin typeface="Calibri Light" pitchFamily="34" charset="0"/>
              </a:rPr>
              <a:t>.</a:t>
            </a:r>
            <a:endParaRPr lang="sv-SE" sz="1000" i="1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94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1" y="382385"/>
            <a:ext cx="9041475" cy="814367"/>
          </a:xfrm>
        </p:spPr>
        <p:txBody>
          <a:bodyPr>
            <a:normAutofit/>
          </a:bodyPr>
          <a:lstStyle/>
          <a:p>
            <a:pPr algn="ctr"/>
            <a:r>
              <a:rPr lang="sv-SE" sz="3600" b="0" dirty="0"/>
              <a:t>Var får du vanligtvis din alkohol ifrån?</a:t>
            </a:r>
            <a:br>
              <a:rPr lang="sv-SE" b="0" dirty="0"/>
            </a:br>
            <a:r>
              <a:rPr lang="sv-SE" sz="1400" b="0" dirty="0"/>
              <a:t>Årskurs 7-9</a:t>
            </a:r>
            <a:endParaRPr lang="sv-SE" sz="1200" b="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039384"/>
              </p:ext>
            </p:extLst>
          </p:nvPr>
        </p:nvGraphicFramePr>
        <p:xfrm>
          <a:off x="1775520" y="1196752"/>
          <a:ext cx="9247156" cy="5386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1981199" y="6284423"/>
            <a:ext cx="2574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>
                <a:latin typeface="Calibri Light" pitchFamily="34" charset="0"/>
              </a:rPr>
              <a:t>Procenten avser endast de elever som uppgett att de druckit alkohol</a:t>
            </a:r>
            <a:r>
              <a:rPr lang="sv-SE" sz="1000" i="1" dirty="0">
                <a:latin typeface="Calibri Light" pitchFamily="34" charset="0"/>
              </a:rPr>
              <a:t>.</a:t>
            </a:r>
            <a:endParaRPr lang="sv-SE" sz="1000" i="1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80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03513" y="463506"/>
            <a:ext cx="8712968" cy="805254"/>
          </a:xfrm>
        </p:spPr>
        <p:txBody>
          <a:bodyPr>
            <a:normAutofit/>
          </a:bodyPr>
          <a:lstStyle/>
          <a:p>
            <a:pPr algn="ctr"/>
            <a:r>
              <a:rPr lang="sv-SE" sz="3200" b="0" dirty="0">
                <a:latin typeface="Calibri Light" pitchFamily="34" charset="0"/>
              </a:rPr>
              <a:t>Vad drack du senaste berusningstillfället?</a:t>
            </a:r>
            <a:br>
              <a:rPr lang="sv-SE" sz="2800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  <a:endParaRPr lang="sv-SE" sz="600" b="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82964"/>
              </p:ext>
            </p:extLst>
          </p:nvPr>
        </p:nvGraphicFramePr>
        <p:xfrm>
          <a:off x="1703512" y="1268760"/>
          <a:ext cx="9152909" cy="506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4295801" y="6462652"/>
            <a:ext cx="3617103" cy="365125"/>
          </a:xfrm>
        </p:spPr>
        <p:txBody>
          <a:bodyPr/>
          <a:lstStyle/>
          <a:p>
            <a:r>
              <a:rPr lang="sv-SE" sz="1100" b="1">
                <a:solidFill>
                  <a:schemeClr val="bg1"/>
                </a:solidFill>
                <a:latin typeface="Calibri Light" pitchFamily="34" charset="0"/>
              </a:rPr>
              <a:t>Drogvaneundersökning 2017 Nästegårdsskolan</a:t>
            </a:r>
            <a:endParaRPr lang="sv-SE" sz="11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35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03513" y="463506"/>
            <a:ext cx="8712968" cy="805254"/>
          </a:xfrm>
        </p:spPr>
        <p:txBody>
          <a:bodyPr>
            <a:normAutofit/>
          </a:bodyPr>
          <a:lstStyle/>
          <a:p>
            <a:pPr algn="ctr"/>
            <a:r>
              <a:rPr lang="sv-SE" sz="3200" b="0" dirty="0">
                <a:latin typeface="Calibri Light" pitchFamily="34" charset="0"/>
              </a:rPr>
              <a:t>Vad drack du senaste berusningstillfället?</a:t>
            </a:r>
            <a:br>
              <a:rPr lang="sv-SE" sz="2800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  <a:endParaRPr lang="sv-SE" sz="600" b="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152343"/>
              </p:ext>
            </p:extLst>
          </p:nvPr>
        </p:nvGraphicFramePr>
        <p:xfrm>
          <a:off x="1703513" y="1268760"/>
          <a:ext cx="9003280" cy="4999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4295801" y="6462652"/>
            <a:ext cx="3617103" cy="365125"/>
          </a:xfrm>
        </p:spPr>
        <p:txBody>
          <a:bodyPr/>
          <a:lstStyle/>
          <a:p>
            <a:r>
              <a:rPr lang="sv-SE" sz="1100" b="1">
                <a:solidFill>
                  <a:schemeClr val="bg1"/>
                </a:solidFill>
                <a:latin typeface="Calibri Light" pitchFamily="34" charset="0"/>
              </a:rPr>
              <a:t>Drogvaneundersökning 2017 Nästegårdsskolan</a:t>
            </a:r>
            <a:endParaRPr lang="sv-SE" sz="11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32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1" y="656135"/>
            <a:ext cx="8167935" cy="900658"/>
          </a:xfrm>
        </p:spPr>
        <p:txBody>
          <a:bodyPr>
            <a:normAutofit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Alkohol i trafiken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/>
              <a:t>Årskurs 7-9</a:t>
            </a:r>
            <a:endParaRPr lang="sv-SE" sz="1400" b="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676818"/>
              </p:ext>
            </p:extLst>
          </p:nvPr>
        </p:nvGraphicFramePr>
        <p:xfrm>
          <a:off x="1919536" y="155679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49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507288" cy="1070311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Alkohol och trafik</a:t>
            </a:r>
            <a:br>
              <a:rPr lang="sv-SE" b="0" dirty="0">
                <a:latin typeface="Calibri Light" pitchFamily="34" charset="0"/>
              </a:rPr>
            </a:br>
            <a:r>
              <a:rPr lang="sv-SE" sz="2000" b="0" dirty="0">
                <a:latin typeface="Calibri Light" pitchFamily="34" charset="0"/>
              </a:rPr>
              <a:t>Åland åk 7-9 + </a:t>
            </a:r>
            <a:r>
              <a:rPr lang="sv-SE" sz="2000" b="0" dirty="0" err="1">
                <a:latin typeface="Calibri Light" pitchFamily="34" charset="0"/>
              </a:rPr>
              <a:t>gy</a:t>
            </a:r>
            <a:r>
              <a:rPr lang="sv-SE" sz="2000" b="0" dirty="0">
                <a:latin typeface="Calibri Light" pitchFamily="34" charset="0"/>
              </a:rPr>
              <a:t> 1-2</a:t>
            </a:r>
            <a:endParaRPr lang="sv-SE" sz="1400" b="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551821"/>
              </p:ext>
            </p:extLst>
          </p:nvPr>
        </p:nvGraphicFramePr>
        <p:xfrm>
          <a:off x="1981199" y="1330958"/>
          <a:ext cx="9207731" cy="5527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2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3074" y="304800"/>
            <a:ext cx="10160729" cy="1151467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Hur mår du rent allmänt?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8332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27328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38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Tillåter dina föräldrar att du dricker alkohol?</a:t>
            </a:r>
            <a:br>
              <a:rPr lang="sv-SE" b="0" dirty="0">
                <a:latin typeface="Calibri Light" pitchFamily="34" charset="0"/>
              </a:rPr>
            </a:br>
            <a:r>
              <a:rPr lang="sv-SE" sz="1600" b="0" dirty="0">
                <a:latin typeface="Calibri Light" pitchFamily="34" charset="0"/>
              </a:rPr>
              <a:t>Åland åk 7-9 + </a:t>
            </a:r>
            <a:r>
              <a:rPr lang="sv-SE" sz="1600" b="0" dirty="0" err="1">
                <a:latin typeface="Calibri Light" pitchFamily="34" charset="0"/>
              </a:rPr>
              <a:t>gy</a:t>
            </a:r>
            <a:r>
              <a:rPr lang="sv-SE" sz="1600" b="0" dirty="0">
                <a:latin typeface="Calibri Light" pitchFamily="34" charset="0"/>
              </a:rPr>
              <a:t>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141361"/>
              </p:ext>
            </p:extLst>
          </p:nvPr>
        </p:nvGraphicFramePr>
        <p:xfrm>
          <a:off x="1919536" y="1533500"/>
          <a:ext cx="9119766" cy="4651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2094806" y="6334298"/>
            <a:ext cx="3142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+mj-lt"/>
              </a:rPr>
              <a:t>Diagrammet visar endast elever under 18 år.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2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32867" y="692696"/>
            <a:ext cx="9023307" cy="820220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Restriktivitet hos föräldrar</a:t>
            </a:r>
            <a:br>
              <a:rPr lang="sv-SE" b="0" dirty="0">
                <a:latin typeface="Calibri Light" pitchFamily="34" charset="0"/>
              </a:rPr>
            </a:br>
            <a:r>
              <a:rPr lang="sv-SE" sz="16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709972"/>
              </p:ext>
            </p:extLst>
          </p:nvPr>
        </p:nvGraphicFramePr>
        <p:xfrm>
          <a:off x="1932867" y="1512917"/>
          <a:ext cx="9206188" cy="500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5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32867" y="332656"/>
            <a:ext cx="9305939" cy="986480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Restriktivitet hos föräldrar</a:t>
            </a:r>
            <a:br>
              <a:rPr lang="sv-SE" b="0" dirty="0">
                <a:latin typeface="Calibri Light" pitchFamily="34" charset="0"/>
              </a:rPr>
            </a:br>
            <a:r>
              <a:rPr lang="sv-SE" sz="16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677709"/>
              </p:ext>
            </p:extLst>
          </p:nvPr>
        </p:nvGraphicFramePr>
        <p:xfrm>
          <a:off x="1932867" y="1479665"/>
          <a:ext cx="9305939" cy="5087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2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1" y="656135"/>
            <a:ext cx="9372601" cy="723778"/>
          </a:xfrm>
        </p:spPr>
        <p:txBody>
          <a:bodyPr>
            <a:normAutofit fontScale="90000"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Narkotika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564750"/>
              </p:ext>
            </p:extLst>
          </p:nvPr>
        </p:nvGraphicFramePr>
        <p:xfrm>
          <a:off x="1981200" y="1600201"/>
          <a:ext cx="9372602" cy="485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92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304108" y="374468"/>
            <a:ext cx="10115995" cy="1043169"/>
          </a:xfrm>
        </p:spPr>
        <p:txBody>
          <a:bodyPr>
            <a:normAutofit/>
          </a:bodyPr>
          <a:lstStyle/>
          <a:p>
            <a:pPr algn="ctr"/>
            <a:r>
              <a:rPr lang="sv-SE" sz="3200" b="0" dirty="0">
                <a:latin typeface="Calibri Light" pitchFamily="34" charset="0"/>
              </a:rPr>
              <a:t>Narkotika</a:t>
            </a:r>
            <a:br>
              <a:rPr lang="sv-SE" sz="2800" b="0" dirty="0">
                <a:latin typeface="Calibri Light" pitchFamily="34" charset="0"/>
              </a:rPr>
            </a:br>
            <a:r>
              <a:rPr lang="sv-SE" sz="16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697529"/>
              </p:ext>
            </p:extLst>
          </p:nvPr>
        </p:nvGraphicFramePr>
        <p:xfrm>
          <a:off x="1304107" y="1206882"/>
          <a:ext cx="10115996" cy="525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57200">
              <a:defRPr/>
            </a:pPr>
            <a:r>
              <a:rPr lang="sv-SE" sz="1100" b="1" cap="all" dirty="0">
                <a:solidFill>
                  <a:prstClr val="white"/>
                </a:solidFill>
                <a:latin typeface="Calibri Light" pitchFamily="34" charset="0"/>
                <a:cs typeface="Arial" panose="020B0604020202020204" pitchFamily="34" charset="0"/>
              </a:rPr>
              <a:t>Drogvaneundersökning 2019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166256" y="6350925"/>
            <a:ext cx="24106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+mj-lt"/>
              </a:rPr>
              <a:t>Mark och Åland är 2020, övriga 2019.</a:t>
            </a:r>
          </a:p>
        </p:txBody>
      </p:sp>
    </p:spTree>
    <p:extLst>
      <p:ext uri="{BB962C8B-B14F-4D97-AF65-F5344CB8AC3E}">
        <p14:creationId xmlns:p14="http://schemas.microsoft.com/office/powerpoint/2010/main" val="710913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298" y="457200"/>
            <a:ext cx="8726190" cy="1143000"/>
          </a:xfrm>
        </p:spPr>
        <p:txBody>
          <a:bodyPr>
            <a:normAutofit/>
          </a:bodyPr>
          <a:lstStyle/>
          <a:p>
            <a:pPr algn="ctr"/>
            <a:r>
              <a:rPr lang="sv-SE" sz="3100" b="0" dirty="0"/>
              <a:t>”Det är bra att det är olagligt att använda cannabis (marijuana/hasch)”</a:t>
            </a:r>
            <a:br>
              <a:rPr lang="en-US" b="0" dirty="0"/>
            </a:br>
            <a:r>
              <a:rPr lang="sv-SE" sz="1400" b="0" dirty="0"/>
              <a:t>Årskurs 7-9</a:t>
            </a:r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809272"/>
              </p:ext>
            </p:extLst>
          </p:nvPr>
        </p:nvGraphicFramePr>
        <p:xfrm>
          <a:off x="1981199" y="1600201"/>
          <a:ext cx="8303623" cy="4713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20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175" y="457200"/>
            <a:ext cx="8676313" cy="1143000"/>
          </a:xfrm>
        </p:spPr>
        <p:txBody>
          <a:bodyPr>
            <a:normAutofit/>
          </a:bodyPr>
          <a:lstStyle/>
          <a:p>
            <a:pPr algn="ctr"/>
            <a:r>
              <a:rPr lang="sv-SE" sz="3100" b="0" dirty="0"/>
              <a:t>”Det är bra att det är olagligt att använda cannabis (marijuana/hasch)”</a:t>
            </a:r>
            <a:br>
              <a:rPr lang="en-US" dirty="0"/>
            </a:br>
            <a:r>
              <a:rPr lang="sv-SE" sz="1400" b="0" dirty="0"/>
              <a:t>Årskurs 7-9</a:t>
            </a:r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12135"/>
              </p:ext>
            </p:extLst>
          </p:nvPr>
        </p:nvGraphicFramePr>
        <p:xfrm>
          <a:off x="1812175" y="1600200"/>
          <a:ext cx="8676313" cy="525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530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ubrik 1"/>
          <p:cNvSpPr>
            <a:spLocks noGrp="1"/>
          </p:cNvSpPr>
          <p:nvPr>
            <p:ph type="title"/>
          </p:nvPr>
        </p:nvSpPr>
        <p:spPr>
          <a:xfrm>
            <a:off x="1981200" y="274640"/>
            <a:ext cx="8875222" cy="972270"/>
          </a:xfrm>
        </p:spPr>
        <p:txBody>
          <a:bodyPr/>
          <a:lstStyle/>
          <a:p>
            <a:pPr algn="ctr" eaLnBrk="1" hangingPunct="1"/>
            <a:r>
              <a:rPr lang="sv-SE" b="0" dirty="0">
                <a:latin typeface="Calibri Light" pitchFamily="34" charset="0"/>
              </a:rPr>
              <a:t>Samband mellan alkohol och narkotika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9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630991"/>
              </p:ext>
            </p:extLst>
          </p:nvPr>
        </p:nvGraphicFramePr>
        <p:xfrm>
          <a:off x="1981200" y="1600200"/>
          <a:ext cx="9240982" cy="5116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2" name="textruta 6"/>
          <p:cNvSpPr txBox="1">
            <a:spLocks noChangeArrowheads="1"/>
          </p:cNvSpPr>
          <p:nvPr/>
        </p:nvSpPr>
        <p:spPr bwMode="auto">
          <a:xfrm>
            <a:off x="6888163" y="5373688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7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El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ubrik 1"/>
          <p:cNvSpPr>
            <a:spLocks noGrp="1"/>
          </p:cNvSpPr>
          <p:nvPr>
            <p:ph type="title"/>
          </p:nvPr>
        </p:nvSpPr>
        <p:spPr>
          <a:xfrm>
            <a:off x="1845425" y="274639"/>
            <a:ext cx="8528859" cy="1055397"/>
          </a:xfrm>
        </p:spPr>
        <p:txBody>
          <a:bodyPr/>
          <a:lstStyle/>
          <a:p>
            <a:pPr algn="ctr" eaLnBrk="1" hangingPunct="1"/>
            <a:r>
              <a:rPr lang="sv-SE" b="0" dirty="0">
                <a:latin typeface="Calibri Light" pitchFamily="34" charset="0"/>
              </a:rPr>
              <a:t>Samband mellan alkohol och narkotika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9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961042"/>
              </p:ext>
            </p:extLst>
          </p:nvPr>
        </p:nvGraphicFramePr>
        <p:xfrm>
          <a:off x="1981199" y="1600201"/>
          <a:ext cx="9008226" cy="497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2" name="textruta 6"/>
          <p:cNvSpPr txBox="1">
            <a:spLocks noChangeArrowheads="1"/>
          </p:cNvSpPr>
          <p:nvPr/>
        </p:nvSpPr>
        <p:spPr bwMode="auto">
          <a:xfrm>
            <a:off x="6888163" y="5373688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8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El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ubrik 1"/>
          <p:cNvSpPr>
            <a:spLocks noGrp="1"/>
          </p:cNvSpPr>
          <p:nvPr>
            <p:ph type="title"/>
          </p:nvPr>
        </p:nvSpPr>
        <p:spPr>
          <a:xfrm>
            <a:off x="1850570" y="274639"/>
            <a:ext cx="8360230" cy="1031647"/>
          </a:xfrm>
        </p:spPr>
        <p:txBody>
          <a:bodyPr/>
          <a:lstStyle/>
          <a:p>
            <a:pPr algn="ctr" eaLnBrk="1" hangingPunct="1"/>
            <a:r>
              <a:rPr lang="sv-SE" b="0" dirty="0">
                <a:latin typeface="Calibri Light" pitchFamily="34" charset="0"/>
              </a:rPr>
              <a:t>Samband mellan rökning och narkotika</a:t>
            </a:r>
            <a:br>
              <a:rPr lang="sv-SE" b="0" dirty="0">
                <a:solidFill>
                  <a:srgbClr val="FF0000"/>
                </a:solidFill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9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490457"/>
              </p:ext>
            </p:extLst>
          </p:nvPr>
        </p:nvGraphicFramePr>
        <p:xfrm>
          <a:off x="1850570" y="1471749"/>
          <a:ext cx="8852263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2" name="textruta 6"/>
          <p:cNvSpPr txBox="1">
            <a:spLocks noChangeArrowheads="1"/>
          </p:cNvSpPr>
          <p:nvPr/>
        </p:nvSpPr>
        <p:spPr bwMode="auto">
          <a:xfrm>
            <a:off x="6888163" y="5373688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5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El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203200"/>
            <a:ext cx="8483600" cy="1185333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Hur mår du rent allmänt?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496975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799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ubrik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127441"/>
          </a:xfrm>
        </p:spPr>
        <p:txBody>
          <a:bodyPr/>
          <a:lstStyle/>
          <a:p>
            <a:pPr algn="ctr" eaLnBrk="1" hangingPunct="1"/>
            <a:r>
              <a:rPr lang="sv-SE" b="0" dirty="0">
                <a:latin typeface="Calibri Light" pitchFamily="34" charset="0"/>
              </a:rPr>
              <a:t>Samband mellan rökning och narkotika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9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259917"/>
              </p:ext>
            </p:extLst>
          </p:nvPr>
        </p:nvGraphicFramePr>
        <p:xfrm>
          <a:off x="1981199" y="1550126"/>
          <a:ext cx="8486503" cy="4589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2" name="textruta 6"/>
          <p:cNvSpPr txBox="1">
            <a:spLocks noChangeArrowheads="1"/>
          </p:cNvSpPr>
          <p:nvPr/>
        </p:nvSpPr>
        <p:spPr bwMode="auto">
          <a:xfrm>
            <a:off x="6888163" y="5373688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8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El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ubrik 1"/>
          <p:cNvSpPr>
            <a:spLocks noGrp="1"/>
          </p:cNvSpPr>
          <p:nvPr>
            <p:ph type="title"/>
          </p:nvPr>
        </p:nvSpPr>
        <p:spPr>
          <a:xfrm>
            <a:off x="1981200" y="274640"/>
            <a:ext cx="8363272" cy="1136150"/>
          </a:xfrm>
        </p:spPr>
        <p:txBody>
          <a:bodyPr/>
          <a:lstStyle/>
          <a:p>
            <a:pPr algn="ctr" eaLnBrk="1" hangingPunct="1"/>
            <a:r>
              <a:rPr lang="sv-SE" b="0" dirty="0">
                <a:latin typeface="Calibri Light" pitchFamily="34" charset="0"/>
              </a:rPr>
              <a:t>Samband mellan snusning och narkotika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9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545978"/>
              </p:ext>
            </p:extLst>
          </p:nvPr>
        </p:nvGraphicFramePr>
        <p:xfrm>
          <a:off x="1981199" y="1600201"/>
          <a:ext cx="8512629" cy="453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2" name="textruta 6"/>
          <p:cNvSpPr txBox="1">
            <a:spLocks noChangeArrowheads="1"/>
          </p:cNvSpPr>
          <p:nvPr/>
        </p:nvSpPr>
        <p:spPr bwMode="auto">
          <a:xfrm>
            <a:off x="6888163" y="5373688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5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El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ubrik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092607"/>
          </a:xfrm>
        </p:spPr>
        <p:txBody>
          <a:bodyPr/>
          <a:lstStyle/>
          <a:p>
            <a:pPr algn="ctr" eaLnBrk="1" hangingPunct="1"/>
            <a:r>
              <a:rPr lang="sv-SE" b="0" dirty="0">
                <a:latin typeface="Calibri Light" pitchFamily="34" charset="0"/>
              </a:rPr>
              <a:t>Samband mellan e-cig och narkotika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9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640250"/>
              </p:ext>
            </p:extLst>
          </p:nvPr>
        </p:nvGraphicFramePr>
        <p:xfrm>
          <a:off x="1981199" y="1600201"/>
          <a:ext cx="8643257" cy="460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2" name="textruta 6"/>
          <p:cNvSpPr txBox="1">
            <a:spLocks noChangeArrowheads="1"/>
          </p:cNvSpPr>
          <p:nvPr/>
        </p:nvSpPr>
        <p:spPr bwMode="auto">
          <a:xfrm>
            <a:off x="6888163" y="5373688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5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El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1" y="635726"/>
            <a:ext cx="8507287" cy="905691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Normbrytande beteenden</a:t>
            </a:r>
            <a:br>
              <a:rPr lang="sv-SE" b="0" dirty="0">
                <a:latin typeface="Calibri Light" pitchFamily="34" charset="0"/>
              </a:rPr>
            </a:br>
            <a:r>
              <a:rPr lang="sv-SE" sz="2000" b="0" dirty="0">
                <a:latin typeface="Calibri Light" pitchFamily="34" charset="0"/>
              </a:rPr>
              <a:t>Åland åk 7-9 + </a:t>
            </a:r>
            <a:r>
              <a:rPr lang="sv-SE" sz="2000" b="0" dirty="0" err="1">
                <a:latin typeface="Calibri Light" pitchFamily="34" charset="0"/>
              </a:rPr>
              <a:t>gy</a:t>
            </a:r>
            <a:r>
              <a:rPr lang="sv-SE" sz="2000" b="0" dirty="0">
                <a:latin typeface="Calibri Light" pitchFamily="34" charset="0"/>
              </a:rPr>
              <a:t> 1-2</a:t>
            </a:r>
            <a:endParaRPr lang="sv-SE" sz="1400" b="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626931"/>
              </p:ext>
            </p:extLst>
          </p:nvPr>
        </p:nvGraphicFramePr>
        <p:xfrm>
          <a:off x="2103120" y="1357085"/>
          <a:ext cx="850728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3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El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57A1D4-1464-45CA-9080-13CB3103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99" y="2456900"/>
            <a:ext cx="3251841" cy="2272608"/>
          </a:xfrm>
        </p:spPr>
        <p:txBody>
          <a:bodyPr>
            <a:normAutofit/>
          </a:bodyPr>
          <a:lstStyle/>
          <a:p>
            <a:pPr>
              <a:lnSpc>
                <a:spcPts val="3840"/>
              </a:lnSpc>
              <a:spcBef>
                <a:spcPts val="0"/>
              </a:spcBef>
              <a:spcAft>
                <a:spcPts val="1200"/>
              </a:spcAft>
            </a:pPr>
            <a:r>
              <a:rPr lang="sv-FI" sz="5400" dirty="0">
                <a:solidFill>
                  <a:schemeClr val="accent1"/>
                </a:solidFill>
                <a:latin typeface="CillaFHscript" pitchFamily="2" charset="-128"/>
                <a:ea typeface="CillaFHscript" pitchFamily="2" charset="-128"/>
                <a:cs typeface="CillaFHscript" pitchFamily="2" charset="-128"/>
              </a:rPr>
              <a:t>Tips till dig som förälder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A36F30-D46F-40C5-B616-967EBD13E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159" y="1156391"/>
            <a:ext cx="6140182" cy="487362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sv-FI" dirty="0">
                <a:latin typeface="Calibri Light" panose="020F0302020204030204" pitchFamily="34" charset="0"/>
                <a:cs typeface="Calibri Light" panose="020F0302020204030204" pitchFamily="34" charset="0"/>
              </a:rPr>
              <a:t>Visa omtanke och intresse för ditt barn</a:t>
            </a:r>
          </a:p>
          <a:p>
            <a:pPr>
              <a:lnSpc>
                <a:spcPct val="150000"/>
              </a:lnSpc>
            </a:pPr>
            <a:r>
              <a:rPr lang="sv-FI" dirty="0">
                <a:latin typeface="Calibri Light" panose="020F0302020204030204" pitchFamily="34" charset="0"/>
                <a:cs typeface="Calibri Light" panose="020F0302020204030204" pitchFamily="34" charset="0"/>
              </a:rPr>
              <a:t>Se till att hålla koll på din alkohol och bjud inte på alkohol</a:t>
            </a:r>
          </a:p>
          <a:p>
            <a:pPr>
              <a:lnSpc>
                <a:spcPct val="150000"/>
              </a:lnSpc>
            </a:pPr>
            <a:r>
              <a:rPr lang="sv-FI" dirty="0">
                <a:latin typeface="Calibri Light" panose="020F0302020204030204" pitchFamily="34" charset="0"/>
                <a:cs typeface="Calibri Light" panose="020F0302020204030204" pitchFamily="34" charset="0"/>
              </a:rPr>
              <a:t>Prata med andra föräldrar och kom överens om gemensamma utetider</a:t>
            </a:r>
          </a:p>
          <a:p>
            <a:pPr>
              <a:lnSpc>
                <a:spcPct val="150000"/>
              </a:lnSpc>
            </a:pPr>
            <a:r>
              <a:rPr lang="sv-FI" dirty="0">
                <a:latin typeface="Calibri Light" panose="020F0302020204030204" pitchFamily="34" charset="0"/>
                <a:cs typeface="Calibri Light" panose="020F0302020204030204" pitchFamily="34" charset="0"/>
              </a:rPr>
              <a:t>Tillåt inte föräldrafria fester</a:t>
            </a:r>
          </a:p>
          <a:p>
            <a:pPr>
              <a:lnSpc>
                <a:spcPct val="150000"/>
              </a:lnSpc>
            </a:pPr>
            <a:r>
              <a:rPr lang="sv-FI" dirty="0">
                <a:latin typeface="Calibri Light" panose="020F0302020204030204" pitchFamily="34" charset="0"/>
                <a:cs typeface="Calibri Light" panose="020F0302020204030204" pitchFamily="34" charset="0"/>
              </a:rPr>
              <a:t>Kom ihåg att du är en förebild</a:t>
            </a:r>
          </a:p>
          <a:p>
            <a:pPr>
              <a:lnSpc>
                <a:spcPct val="150000"/>
              </a:lnSpc>
            </a:pPr>
            <a:r>
              <a:rPr lang="sv-FI" dirty="0">
                <a:latin typeface="Calibri Light" panose="020F0302020204030204" pitchFamily="34" charset="0"/>
                <a:cs typeface="Calibri Light" panose="020F0302020204030204" pitchFamily="34" charset="0"/>
              </a:rPr>
              <a:t>Visa kärlek</a:t>
            </a:r>
          </a:p>
          <a:p>
            <a:pPr marL="0" indent="0">
              <a:buNone/>
            </a:pPr>
            <a:endParaRPr lang="sv-FI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7775EEF-B641-42B6-8580-22C971089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9" y="564426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123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3997235" y="975360"/>
            <a:ext cx="7356568" cy="5185973"/>
          </a:xfrm>
        </p:spPr>
        <p:txBody>
          <a:bodyPr/>
          <a:lstStyle/>
          <a:p>
            <a:pPr marL="0" indent="0" algn="ctr">
              <a:buNone/>
            </a:pPr>
            <a:r>
              <a:rPr lang="sv-FI" dirty="0"/>
              <a:t>Eleonore Hedman </a:t>
            </a:r>
          </a:p>
          <a:p>
            <a:pPr marL="0" indent="0" algn="ctr">
              <a:buNone/>
            </a:pPr>
            <a:r>
              <a:rPr lang="sv-FI" dirty="0"/>
              <a:t>018- 52 70 61</a:t>
            </a:r>
          </a:p>
          <a:p>
            <a:pPr marL="0" indent="0" algn="ctr">
              <a:buNone/>
            </a:pPr>
            <a:r>
              <a:rPr lang="sv-FI" dirty="0">
                <a:hlinkClick r:id="rId2"/>
              </a:rPr>
              <a:t>eleonore.hedman@folkhalsan.ax</a:t>
            </a:r>
            <a:endParaRPr lang="sv-FI" dirty="0"/>
          </a:p>
          <a:p>
            <a:pPr marL="0" indent="0">
              <a:buNone/>
            </a:pPr>
            <a:endParaRPr lang="sv-FI" dirty="0"/>
          </a:p>
          <a:p>
            <a:pPr marL="0" indent="0" algn="ctr">
              <a:buNone/>
            </a:pPr>
            <a:r>
              <a:rPr lang="sv-FI" dirty="0"/>
              <a:t>Erica Öström</a:t>
            </a:r>
          </a:p>
          <a:p>
            <a:pPr marL="0" indent="0" algn="ctr">
              <a:buNone/>
            </a:pPr>
            <a:r>
              <a:rPr lang="sv-FI" dirty="0"/>
              <a:t>018-52 70 62</a:t>
            </a:r>
          </a:p>
          <a:p>
            <a:pPr marL="0" indent="0" algn="ctr">
              <a:buNone/>
            </a:pPr>
            <a:r>
              <a:rPr lang="sv-FI" dirty="0">
                <a:hlinkClick r:id="rId3"/>
              </a:rPr>
              <a:t>erica.ostrom@folkhalsan.ax</a:t>
            </a:r>
            <a:endParaRPr lang="sv-FI" dirty="0"/>
          </a:p>
          <a:p>
            <a:pPr marL="0" indent="0">
              <a:buNone/>
            </a:pPr>
            <a:endParaRPr lang="sv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330926" y="1994263"/>
            <a:ext cx="3225219" cy="3005263"/>
          </a:xfrm>
        </p:spPr>
        <p:txBody>
          <a:bodyPr/>
          <a:lstStyle/>
          <a:p>
            <a:r>
              <a:rPr lang="sv-FI" sz="5400" dirty="0"/>
              <a:t>Vill du veta mer?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04534" y="440268"/>
            <a:ext cx="8213772" cy="711200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Deltar du i någon organiserad fritidsaktivitet?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63897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5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36801" y="237067"/>
            <a:ext cx="9017002" cy="982133"/>
          </a:xfrm>
        </p:spPr>
        <p:txBody>
          <a:bodyPr>
            <a:normAutofit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Deltar du i någon organiserad fritidsaktivitet?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269484"/>
              </p:ext>
            </p:extLst>
          </p:nvPr>
        </p:nvGraphicFramePr>
        <p:xfrm>
          <a:off x="2031999" y="1473201"/>
          <a:ext cx="8415867" cy="465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3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98022" y="332509"/>
            <a:ext cx="7795956" cy="881149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Skoltrivsel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462510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45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24446" y="199505"/>
            <a:ext cx="8386355" cy="1080655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Skoltrivsel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117680"/>
              </p:ext>
            </p:extLst>
          </p:nvPr>
        </p:nvGraphicFramePr>
        <p:xfrm>
          <a:off x="1824446" y="15666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1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1" y="299258"/>
            <a:ext cx="8229600" cy="1014153"/>
          </a:xfrm>
        </p:spPr>
        <p:txBody>
          <a:bodyPr>
            <a:normAutofit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Känner sig INTE trygg på skolan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7-9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243987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65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olkhälsan2017">
      <a:dk1>
        <a:sysClr val="windowText" lastClr="000000"/>
      </a:dk1>
      <a:lt1>
        <a:sysClr val="window" lastClr="FFFFFF"/>
      </a:lt1>
      <a:dk2>
        <a:srgbClr val="343434"/>
      </a:dk2>
      <a:lt2>
        <a:srgbClr val="EEDFD0"/>
      </a:lt2>
      <a:accent1>
        <a:srgbClr val="E22D71"/>
      </a:accent1>
      <a:accent2>
        <a:srgbClr val="004A88"/>
      </a:accent2>
      <a:accent3>
        <a:srgbClr val="483122"/>
      </a:accent3>
      <a:accent4>
        <a:srgbClr val="CE7125"/>
      </a:accent4>
      <a:accent5>
        <a:srgbClr val="FFC12C"/>
      </a:accent5>
      <a:accent6>
        <a:srgbClr val="798F2C"/>
      </a:accent6>
      <a:hlink>
        <a:srgbClr val="004A88"/>
      </a:hlink>
      <a:folHlink>
        <a:srgbClr val="343434"/>
      </a:folHlink>
    </a:clrScheme>
    <a:fontScheme name="Folkhälsan 2017">
      <a:majorFont>
        <a:latin typeface="Roboto Black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H presentetasionsmall" id="{6B9FAE8B-3241-4CE3-9F29-12665901910C}" vid="{B0378F64-96B4-45F9-8907-35D265C6B27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fh-presentetasionsmall (1)</Template>
  <TotalTime>0</TotalTime>
  <Words>717</Words>
  <Application>Microsoft Office PowerPoint</Application>
  <PresentationFormat>Bredbild</PresentationFormat>
  <Paragraphs>140</Paragraphs>
  <Slides>45</Slides>
  <Notes>18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45</vt:i4>
      </vt:variant>
    </vt:vector>
  </HeadingPairs>
  <TitlesOfParts>
    <vt:vector size="57" baseType="lpstr">
      <vt:lpstr>Wingdings</vt:lpstr>
      <vt:lpstr>Georgia</vt:lpstr>
      <vt:lpstr>Calibri Light</vt:lpstr>
      <vt:lpstr>Times New Roman</vt:lpstr>
      <vt:lpstr>CillaFHscript</vt:lpstr>
      <vt:lpstr>Roboto Medium</vt:lpstr>
      <vt:lpstr>Segoe UI</vt:lpstr>
      <vt:lpstr>Calibri</vt:lpstr>
      <vt:lpstr>Arial</vt:lpstr>
      <vt:lpstr>Roboto Black</vt:lpstr>
      <vt:lpstr>Roboto Light</vt:lpstr>
      <vt:lpstr>Office-tema</vt:lpstr>
      <vt:lpstr>Drogvaneundersökning Högstadiet 2020</vt:lpstr>
      <vt:lpstr>PowerPoint-presentation</vt:lpstr>
      <vt:lpstr>Hur mår du rent allmänt? Årskurs 7-9</vt:lpstr>
      <vt:lpstr>Hur mår du rent allmänt? Årskurs 7-9</vt:lpstr>
      <vt:lpstr>Deltar du i någon organiserad fritidsaktivitet? Årskurs 7-9</vt:lpstr>
      <vt:lpstr>Deltar du i någon organiserad fritidsaktivitet? Årskurs 7-9</vt:lpstr>
      <vt:lpstr>Skoltrivsel Årskurs 7-9</vt:lpstr>
      <vt:lpstr>Skoltrivsel Årskurs 7-9</vt:lpstr>
      <vt:lpstr>Känner sig INTE trygg på skolan Årskurs 7-9</vt:lpstr>
      <vt:lpstr>Mobbning Årskurs 7-9</vt:lpstr>
      <vt:lpstr>Händer det att du skolkar? Årskurs 7-9</vt:lpstr>
      <vt:lpstr>Vet dina föräldrar var du är på  fredags- och lördagskvällar? Årskurs 7-9</vt:lpstr>
      <vt:lpstr>Har du någon att prata med om det du tycker är viktigt? Årskurs 7-9</vt:lpstr>
      <vt:lpstr>Tobaksbruk Årskurs 7-9 </vt:lpstr>
      <vt:lpstr>Röker du? Årskurs 7-9 </vt:lpstr>
      <vt:lpstr>Röker du? Årskurs 7-9 </vt:lpstr>
      <vt:lpstr>Röker du? Årskurs 7-9 </vt:lpstr>
      <vt:lpstr>Snusar du? Årskurs 7-9 </vt:lpstr>
      <vt:lpstr>Snusar du? Årskurs 7-9 </vt:lpstr>
      <vt:lpstr>Snusar du? Årskurs 7-9 </vt:lpstr>
      <vt:lpstr>Alkoholkonsumtion Årskurs 7-9</vt:lpstr>
      <vt:lpstr>Alkoholkonsumtion Årskurs 7-9</vt:lpstr>
      <vt:lpstr>Alkoholkonsumtion Årskurs 7-9</vt:lpstr>
      <vt:lpstr>Var får du vanligtvis din alkohol ifrån? Årskurs 7-9</vt:lpstr>
      <vt:lpstr>Var får du vanligtvis din alkohol ifrån? Årskurs 7-9</vt:lpstr>
      <vt:lpstr>Vad drack du senaste berusningstillfället? Årskurs 7-9</vt:lpstr>
      <vt:lpstr>Vad drack du senaste berusningstillfället? Årskurs 7-9</vt:lpstr>
      <vt:lpstr>Alkohol i trafiken Årskurs 7-9</vt:lpstr>
      <vt:lpstr>Alkohol och trafik Åland åk 7-9 + gy 1-2</vt:lpstr>
      <vt:lpstr>Tillåter dina föräldrar att du dricker alkohol? Åland åk 7-9 + gy 1-2</vt:lpstr>
      <vt:lpstr>Restriktivitet hos föräldrar Årskurs 7-9</vt:lpstr>
      <vt:lpstr>Restriktivitet hos föräldrar Årskurs 7-9</vt:lpstr>
      <vt:lpstr>Narkotika Årskurs 7-9</vt:lpstr>
      <vt:lpstr>Narkotika Årskurs 7-9</vt:lpstr>
      <vt:lpstr>”Det är bra att det är olagligt att använda cannabis (marijuana/hasch)” Årskurs 7-9</vt:lpstr>
      <vt:lpstr>”Det är bra att det är olagligt att använda cannabis (marijuana/hasch)” Årskurs 7-9</vt:lpstr>
      <vt:lpstr>Samband mellan alkohol och narkotika Årskurs 7-9</vt:lpstr>
      <vt:lpstr>Samband mellan alkohol och narkotika Årskurs 7-9</vt:lpstr>
      <vt:lpstr>Samband mellan rökning och narkotika Årskurs 7-9</vt:lpstr>
      <vt:lpstr>Samband mellan rökning och narkotika Årskurs 7-9</vt:lpstr>
      <vt:lpstr>Samband mellan snusning och narkotika Årskurs 7-9</vt:lpstr>
      <vt:lpstr>Samband mellan e-cig och narkotika Årskurs 7-9</vt:lpstr>
      <vt:lpstr>Normbrytande beteenden Åland åk 7-9 + gy 1-2</vt:lpstr>
      <vt:lpstr>Tips till dig som förälder</vt:lpstr>
      <vt:lpstr>PowerPoint-presentation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2020-09-17T07:25:41Z</dcterms:created>
  <dcterms:modified xsi:type="dcterms:W3CDTF">2020-11-18T12:43:02Z</dcterms:modified>
</cp:coreProperties>
</file>