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2.xml" ContentType="application/vnd.openxmlformats-officedocument.drawingml.chart+xml"/>
  <Override PartName="/ppt/notesSlides/notesSlide5.xml" ContentType="application/vnd.openxmlformats-officedocument.presentationml.notesSlide+xml"/>
  <Override PartName="/ppt/charts/chart2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7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30.xml" ContentType="application/vnd.openxmlformats-officedocument.drawingml.chart+xml"/>
  <Override PartName="/ppt/notesSlides/notesSlide8.xml" ContentType="application/vnd.openxmlformats-officedocument.presentationml.notesSlide+xml"/>
  <Override PartName="/ppt/charts/chart3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32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33.xml" ContentType="application/vnd.openxmlformats-officedocument.drawingml.chart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34.xml" ContentType="application/vnd.openxmlformats-officedocument.drawingml.chart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3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3.xml" ContentType="application/vnd.openxmlformats-officedocument.presentationml.notesSlide+xml"/>
  <Override PartName="/ppt/charts/chart36.xml" ContentType="application/vnd.openxmlformats-officedocument.drawingml.chart+xml"/>
  <Override PartName="/ppt/notesSlides/notesSlide14.xml" ContentType="application/vnd.openxmlformats-officedocument.presentationml.notesSlide+xml"/>
  <Override PartName="/ppt/charts/chart37.xml" ContentType="application/vnd.openxmlformats-officedocument.drawingml.chart+xml"/>
  <Override PartName="/ppt/notesSlides/notesSlide15.xml" ContentType="application/vnd.openxmlformats-officedocument.presentationml.notesSlide+xml"/>
  <Override PartName="/ppt/charts/chart38.xml" ContentType="application/vnd.openxmlformats-officedocument.drawingml.chart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6" r:id="rId1"/>
  </p:sldMasterIdLst>
  <p:notesMasterIdLst>
    <p:notesMasterId r:id="rId44"/>
  </p:notesMasterIdLst>
  <p:sldIdLst>
    <p:sldId id="279" r:id="rId2"/>
    <p:sldId id="280" r:id="rId3"/>
    <p:sldId id="381" r:id="rId4"/>
    <p:sldId id="474" r:id="rId5"/>
    <p:sldId id="525" r:id="rId6"/>
    <p:sldId id="492" r:id="rId7"/>
    <p:sldId id="493" r:id="rId8"/>
    <p:sldId id="545" r:id="rId9"/>
    <p:sldId id="465" r:id="rId10"/>
    <p:sldId id="499" r:id="rId11"/>
    <p:sldId id="538" r:id="rId12"/>
    <p:sldId id="448" r:id="rId13"/>
    <p:sldId id="539" r:id="rId14"/>
    <p:sldId id="477" r:id="rId15"/>
    <p:sldId id="486" r:id="rId16"/>
    <p:sldId id="540" r:id="rId17"/>
    <p:sldId id="500" r:id="rId18"/>
    <p:sldId id="469" r:id="rId19"/>
    <p:sldId id="541" r:id="rId20"/>
    <p:sldId id="501" r:id="rId21"/>
    <p:sldId id="468" r:id="rId22"/>
    <p:sldId id="542" r:id="rId23"/>
    <p:sldId id="395" r:id="rId24"/>
    <p:sldId id="487" r:id="rId25"/>
    <p:sldId id="466" r:id="rId26"/>
    <p:sldId id="521" r:id="rId27"/>
    <p:sldId id="463" r:id="rId28"/>
    <p:sldId id="442" r:id="rId29"/>
    <p:sldId id="544" r:id="rId30"/>
    <p:sldId id="536" r:id="rId31"/>
    <p:sldId id="453" r:id="rId32"/>
    <p:sldId id="481" r:id="rId33"/>
    <p:sldId id="549" r:id="rId34"/>
    <p:sldId id="551" r:id="rId35"/>
    <p:sldId id="552" r:id="rId36"/>
    <p:sldId id="553" r:id="rId37"/>
    <p:sldId id="441" r:id="rId38"/>
    <p:sldId id="482" r:id="rId39"/>
    <p:sldId id="548" r:id="rId40"/>
    <p:sldId id="520" r:id="rId41"/>
    <p:sldId id="537" r:id="rId42"/>
    <p:sldId id="319" r:id="rId43"/>
  </p:sldIdLst>
  <p:sldSz cx="12192000" cy="6858000"/>
  <p:notesSz cx="6858000" cy="9144000"/>
  <p:embeddedFontLst>
    <p:embeddedFont>
      <p:font typeface="Georgia" panose="02040502050405020303" pitchFamily="18" charset="0"/>
      <p:regular r:id="rId45"/>
      <p:bold r:id="rId46"/>
      <p:italic r:id="rId47"/>
      <p:boldItalic r:id="rId48"/>
    </p:embeddedFont>
    <p:embeddedFont>
      <p:font typeface="Segoe UI" panose="020B0502040204020203" pitchFamily="34" charset="0"/>
      <p:regular r:id="rId49"/>
      <p:bold r:id="rId50"/>
      <p:italic r:id="rId51"/>
      <p:boldItalic r:id="rId52"/>
    </p:embeddedFont>
    <p:embeddedFont>
      <p:font typeface="Calibri Light" panose="020F0302020204030204" pitchFamily="34" charset="0"/>
      <p:regular r:id="rId53"/>
      <p:italic r:id="rId54"/>
    </p:embeddedFont>
    <p:embeddedFont>
      <p:font typeface="CillaFHscript" charset="-128"/>
      <p:regular r:id="rId55"/>
    </p:embeddedFont>
    <p:embeddedFont>
      <p:font typeface="Roboto Light" panose="020B0604020202020204" charset="0"/>
      <p:regular r:id="rId56"/>
      <p:italic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Roboto Medium" panose="020B0604020202020204" charset="0"/>
      <p:regular r:id="rId62"/>
      <p:italic r:id="rId63"/>
    </p:embeddedFont>
  </p:embeddedFontLst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6" autoAdjust="0"/>
    <p:restoredTop sz="94660"/>
  </p:normalViewPr>
  <p:slideViewPr>
    <p:cSldViewPr snapToGrid="0">
      <p:cViewPr varScale="1">
        <p:scale>
          <a:sx n="83" d="100"/>
          <a:sy n="83" d="100"/>
        </p:scale>
        <p:origin x="706" y="67"/>
      </p:cViewPr>
      <p:guideLst>
        <p:guide orient="horz" pos="232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7.4</c:v>
                </c:pt>
                <c:pt idx="1">
                  <c:v>35.4</c:v>
                </c:pt>
                <c:pt idx="2">
                  <c:v>33.200000000000003</c:v>
                </c:pt>
                <c:pt idx="3">
                  <c:v>19.2</c:v>
                </c:pt>
                <c:pt idx="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4.5999999999999996</c:v>
                </c:pt>
                <c:pt idx="1">
                  <c:v>33.299999999999997</c:v>
                </c:pt>
                <c:pt idx="2">
                  <c:v>33.299999999999997</c:v>
                </c:pt>
                <c:pt idx="3">
                  <c:v>23.5</c:v>
                </c:pt>
                <c:pt idx="4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11.3</c:v>
                </c:pt>
                <c:pt idx="1">
                  <c:v>39.1</c:v>
                </c:pt>
                <c:pt idx="2">
                  <c:v>33.9</c:v>
                </c:pt>
                <c:pt idx="3">
                  <c:v>11.3</c:v>
                </c:pt>
                <c:pt idx="4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52-4C07-96B2-0B6F449DC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033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 Light" pitchFamily="34" charset="0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56.1</c:v>
                </c:pt>
                <c:pt idx="1">
                  <c:v>23.6</c:v>
                </c:pt>
                <c:pt idx="2">
                  <c:v>2.6</c:v>
                </c:pt>
                <c:pt idx="3">
                  <c:v>14.8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59.5</c:v>
                </c:pt>
                <c:pt idx="1">
                  <c:v>20.9</c:v>
                </c:pt>
                <c:pt idx="2">
                  <c:v>3.3</c:v>
                </c:pt>
                <c:pt idx="3">
                  <c:v>12.4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52.2</c:v>
                </c:pt>
                <c:pt idx="1">
                  <c:v>27</c:v>
                </c:pt>
                <c:pt idx="2">
                  <c:v>1.7</c:v>
                </c:pt>
                <c:pt idx="3">
                  <c:v>17.399999999999999</c:v>
                </c:pt>
                <c:pt idx="4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8D-4155-8676-7D65A8925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8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509599494507617"/>
          <c:y val="0.34102819665118783"/>
          <c:w val="0.11294400699912512"/>
          <c:h val="0.23364596661528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59.9</c:v>
                </c:pt>
                <c:pt idx="1">
                  <c:v>25.2</c:v>
                </c:pt>
                <c:pt idx="2">
                  <c:v>4</c:v>
                </c:pt>
                <c:pt idx="3">
                  <c:v>9.9</c:v>
                </c:pt>
                <c:pt idx="4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56.1</c:v>
                </c:pt>
                <c:pt idx="1">
                  <c:v>23.6</c:v>
                </c:pt>
                <c:pt idx="2">
                  <c:v>2.6</c:v>
                </c:pt>
                <c:pt idx="3">
                  <c:v>14.8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09599494507617"/>
          <c:y val="0.34102819665118783"/>
          <c:w val="0.11294400699912512"/>
          <c:h val="0.233645966615281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64.5</c:v>
                </c:pt>
                <c:pt idx="1">
                  <c:v>19.600000000000001</c:v>
                </c:pt>
                <c:pt idx="2">
                  <c:v>0</c:v>
                </c:pt>
                <c:pt idx="3">
                  <c:v>11.6</c:v>
                </c:pt>
                <c:pt idx="4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47.4</c:v>
                </c:pt>
                <c:pt idx="1">
                  <c:v>27.8</c:v>
                </c:pt>
                <c:pt idx="2">
                  <c:v>5.3</c:v>
                </c:pt>
                <c:pt idx="3">
                  <c:v>18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188611840186644"/>
          <c:y val="0.3269980333467154"/>
          <c:w val="0.16386993292505103"/>
          <c:h val="0.186630337013360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63.5</c:v>
                </c:pt>
                <c:pt idx="1">
                  <c:v>18.8</c:v>
                </c:pt>
                <c:pt idx="2">
                  <c:v>1.1000000000000001</c:v>
                </c:pt>
                <c:pt idx="3">
                  <c:v>9.6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69.900000000000006</c:v>
                </c:pt>
                <c:pt idx="1">
                  <c:v>21.6</c:v>
                </c:pt>
                <c:pt idx="2">
                  <c:v>0</c:v>
                </c:pt>
                <c:pt idx="3">
                  <c:v>6.5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55.7</c:v>
                </c:pt>
                <c:pt idx="1">
                  <c:v>13.9</c:v>
                </c:pt>
                <c:pt idx="2">
                  <c:v>2.6</c:v>
                </c:pt>
                <c:pt idx="3">
                  <c:v>13.9</c:v>
                </c:pt>
                <c:pt idx="4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8D-4155-8676-7D65A8925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8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509599494507617"/>
          <c:y val="0.34102819665118783"/>
          <c:w val="0.11294400699912512"/>
          <c:h val="0.23364596661528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66.099999999999994</c:v>
                </c:pt>
                <c:pt idx="1">
                  <c:v>17.5</c:v>
                </c:pt>
                <c:pt idx="2">
                  <c:v>2.2000000000000002</c:v>
                </c:pt>
                <c:pt idx="3">
                  <c:v>7.3</c:v>
                </c:pt>
                <c:pt idx="4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63.5</c:v>
                </c:pt>
                <c:pt idx="1">
                  <c:v>18.8</c:v>
                </c:pt>
                <c:pt idx="2">
                  <c:v>1.1000000000000001</c:v>
                </c:pt>
                <c:pt idx="3">
                  <c:v>9.6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09599494507617"/>
          <c:y val="0.34102819665118783"/>
          <c:w val="0.11294400699912512"/>
          <c:h val="0.233645966615281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71</c:v>
                </c:pt>
                <c:pt idx="1">
                  <c:v>18.100000000000001</c:v>
                </c:pt>
                <c:pt idx="2">
                  <c:v>0.7</c:v>
                </c:pt>
                <c:pt idx="3">
                  <c:v>7.2</c:v>
                </c:pt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55.6</c:v>
                </c:pt>
                <c:pt idx="1">
                  <c:v>19.5</c:v>
                </c:pt>
                <c:pt idx="2">
                  <c:v>1.5</c:v>
                </c:pt>
                <c:pt idx="3">
                  <c:v>12</c:v>
                </c:pt>
                <c:pt idx="4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188611840186644"/>
          <c:y val="0.3269980333467154"/>
          <c:w val="0.16386993292505103"/>
          <c:h val="0.186630337013360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Nej</c:v>
                </c:pt>
                <c:pt idx="1">
                  <c:v>Ja, en gång</c:v>
                </c:pt>
                <c:pt idx="2">
                  <c:v>Ja, flera gånger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60.2</c:v>
                </c:pt>
                <c:pt idx="1">
                  <c:v>16.399999999999999</c:v>
                </c:pt>
                <c:pt idx="2">
                  <c:v>23.4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Blad1!$A$2:$A$4</c:f>
              <c:strCache>
                <c:ptCount val="3"/>
                <c:pt idx="0">
                  <c:v>Nej</c:v>
                </c:pt>
                <c:pt idx="1">
                  <c:v>Ja, en gång</c:v>
                </c:pt>
                <c:pt idx="2">
                  <c:v>Ja, flera gånger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68.900000000000006</c:v>
                </c:pt>
                <c:pt idx="1">
                  <c:v>14.6</c:v>
                </c:pt>
                <c:pt idx="2">
                  <c:v>16.600000000000001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Nej</c:v>
                </c:pt>
                <c:pt idx="1">
                  <c:v>Ja, en gång</c:v>
                </c:pt>
                <c:pt idx="2">
                  <c:v>Ja, flera gånger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49.6</c:v>
                </c:pt>
                <c:pt idx="1">
                  <c:v>18.3</c:v>
                </c:pt>
                <c:pt idx="2">
                  <c:v>32.200000000000003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ED-4BE6-AE45-F210F6BDE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8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509599494507617"/>
          <c:y val="0.36067042527744925"/>
          <c:w val="0.11294400699912512"/>
          <c:h val="0.23364596661528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Nej</c:v>
                </c:pt>
                <c:pt idx="1">
                  <c:v>Ja, en gång</c:v>
                </c:pt>
                <c:pt idx="2">
                  <c:v>Ja, flera gånger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64.3</c:v>
                </c:pt>
                <c:pt idx="1">
                  <c:v>16.2</c:v>
                </c:pt>
                <c:pt idx="2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Blad1!$A$2:$A$4</c:f>
              <c:strCache>
                <c:ptCount val="3"/>
                <c:pt idx="0">
                  <c:v>Nej</c:v>
                </c:pt>
                <c:pt idx="1">
                  <c:v>Ja, en gång</c:v>
                </c:pt>
                <c:pt idx="2">
                  <c:v>Ja, flera gånger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60.2</c:v>
                </c:pt>
                <c:pt idx="1">
                  <c:v>16.399999999999999</c:v>
                </c:pt>
                <c:pt idx="2">
                  <c:v>23.4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09599494507617"/>
          <c:y val="0.36067042527744925"/>
          <c:w val="0.11294400699912512"/>
          <c:h val="0.233645966615281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Nej</c:v>
                </c:pt>
                <c:pt idx="1">
                  <c:v>Ja, en gång</c:v>
                </c:pt>
                <c:pt idx="2">
                  <c:v>Ja, flera gånger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65.7</c:v>
                </c:pt>
                <c:pt idx="1">
                  <c:v>14.6</c:v>
                </c:pt>
                <c:pt idx="2">
                  <c:v>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Blad1!$A$2:$A$4</c:f>
              <c:strCache>
                <c:ptCount val="3"/>
                <c:pt idx="0">
                  <c:v>Nej</c:v>
                </c:pt>
                <c:pt idx="1">
                  <c:v>Ja, en gång</c:v>
                </c:pt>
                <c:pt idx="2">
                  <c:v>Ja, flera gånger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54.5</c:v>
                </c:pt>
                <c:pt idx="1">
                  <c:v>18.2</c:v>
                </c:pt>
                <c:pt idx="2">
                  <c:v>27.3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188611840186644"/>
          <c:y val="0.3269980333467154"/>
          <c:w val="0.16386993292505103"/>
          <c:h val="0.186630337013360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Nej</c:v>
                </c:pt>
                <c:pt idx="1">
                  <c:v>Ja, en gång</c:v>
                </c:pt>
                <c:pt idx="2">
                  <c:v>Ja, flera gånger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88.1</c:v>
                </c:pt>
                <c:pt idx="1">
                  <c:v>8.1999999999999993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Blad1!$A$2:$A$4</c:f>
              <c:strCache>
                <c:ptCount val="3"/>
                <c:pt idx="0">
                  <c:v>Nej</c:v>
                </c:pt>
                <c:pt idx="1">
                  <c:v>Ja, en gång</c:v>
                </c:pt>
                <c:pt idx="2">
                  <c:v>Ja, flera gånger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92.7</c:v>
                </c:pt>
                <c:pt idx="1">
                  <c:v>4.5999999999999996</c:v>
                </c:pt>
                <c:pt idx="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Nej</c:v>
                </c:pt>
                <c:pt idx="1">
                  <c:v>Ja, en gång</c:v>
                </c:pt>
                <c:pt idx="2">
                  <c:v>Ja, flera gånger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81.7</c:v>
                </c:pt>
                <c:pt idx="1">
                  <c:v>13</c:v>
                </c:pt>
                <c:pt idx="2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3A-43B1-A2F1-A0DA53AD1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8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509599494507617"/>
          <c:y val="0.31577390270313743"/>
          <c:w val="0.11294400699912512"/>
          <c:h val="0.23364596661528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5.0999999999999996</c:v>
                </c:pt>
                <c:pt idx="1">
                  <c:v>35.5</c:v>
                </c:pt>
                <c:pt idx="2">
                  <c:v>36.200000000000003</c:v>
                </c:pt>
                <c:pt idx="3">
                  <c:v>17.399999999999999</c:v>
                </c:pt>
                <c:pt idx="4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9.8000000000000007</c:v>
                </c:pt>
                <c:pt idx="1">
                  <c:v>35.299999999999997</c:v>
                </c:pt>
                <c:pt idx="2">
                  <c:v>30.1</c:v>
                </c:pt>
                <c:pt idx="3">
                  <c:v>21.1</c:v>
                </c:pt>
                <c:pt idx="4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03308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Nej</c:v>
                </c:pt>
                <c:pt idx="1">
                  <c:v>Ja, en gång</c:v>
                </c:pt>
                <c:pt idx="2">
                  <c:v>Ja, flera gånger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86.3</c:v>
                </c:pt>
                <c:pt idx="1">
                  <c:v>8.1</c:v>
                </c:pt>
                <c:pt idx="2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Blad1!$A$2:$A$4</c:f>
              <c:strCache>
                <c:ptCount val="3"/>
                <c:pt idx="0">
                  <c:v>Nej</c:v>
                </c:pt>
                <c:pt idx="1">
                  <c:v>Ja, en gång</c:v>
                </c:pt>
                <c:pt idx="2">
                  <c:v>Ja, flera gånger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88.1</c:v>
                </c:pt>
                <c:pt idx="1">
                  <c:v>8.1999999999999993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09599494507617"/>
          <c:y val="0.31577390270313743"/>
          <c:w val="0.11294400699912512"/>
          <c:h val="0.233645966615281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Intensivkonsumerat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55.72</c:v>
                </c:pt>
                <c:pt idx="1">
                  <c:v>46.86</c:v>
                </c:pt>
                <c:pt idx="2">
                  <c:v>28.78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2-4041-8987-DCB3A59CF758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Intensivkonsumerat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54.9</c:v>
                </c:pt>
                <c:pt idx="1">
                  <c:v>44.44</c:v>
                </c:pt>
                <c:pt idx="2">
                  <c:v>26.14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F2-4041-8987-DCB3A59CF758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Intensivkonsumerat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56.52</c:v>
                </c:pt>
                <c:pt idx="1">
                  <c:v>49.57</c:v>
                </c:pt>
                <c:pt idx="2">
                  <c:v>31.3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7C-451C-A5B5-33F990C67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58976"/>
        <c:axId val="88211840"/>
      </c:barChart>
      <c:catAx>
        <c:axId val="8815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88211840"/>
        <c:crosses val="autoZero"/>
        <c:auto val="1"/>
        <c:lblAlgn val="ctr"/>
        <c:lblOffset val="100"/>
        <c:noMultiLvlLbl val="0"/>
      </c:catAx>
      <c:valAx>
        <c:axId val="8821184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8815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551278312433168"/>
          <c:y val="0.32671279018410004"/>
          <c:w val="0.11294400699912512"/>
          <c:h val="0.23364596661528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 Light" pitchFamily="34" charset="0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Intensivkonsumerat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48.55</c:v>
                </c:pt>
                <c:pt idx="1">
                  <c:v>38.409999999999997</c:v>
                </c:pt>
                <c:pt idx="2">
                  <c:v>20.29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2-4041-8987-DCB3A59CF758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Intensivkonsumerat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63.16</c:v>
                </c:pt>
                <c:pt idx="1">
                  <c:v>55.64</c:v>
                </c:pt>
                <c:pt idx="2">
                  <c:v>37.590000000000003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F2-4041-8987-DCB3A59CF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58976"/>
        <c:axId val="88211840"/>
      </c:barChart>
      <c:catAx>
        <c:axId val="8815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88211840"/>
        <c:crosses val="autoZero"/>
        <c:auto val="1"/>
        <c:lblAlgn val="ctr"/>
        <c:lblOffset val="100"/>
        <c:noMultiLvlLbl val="0"/>
      </c:catAx>
      <c:valAx>
        <c:axId val="88211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88158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73500534655389"/>
          <c:y val="0.32671279018410004"/>
          <c:w val="0.14072178477690289"/>
          <c:h val="0.25116908821393369"/>
        </c:manualLayout>
      </c:layout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70652279576163"/>
          <c:y val="5.747995735276612E-2"/>
          <c:w val="0.76212452610090409"/>
          <c:h val="0.74967540919997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Blad1!$A$2:$A$11</c:f>
              <c:strCache>
                <c:ptCount val="10"/>
                <c:pt idx="0">
                  <c:v>Syskon</c:v>
                </c:pt>
                <c:pt idx="1">
                  <c:v>Kamrater/ kamraters syskon</c:v>
                </c:pt>
                <c:pt idx="2">
                  <c:v>Blir bjuden av föräldrar</c:v>
                </c:pt>
                <c:pt idx="3">
                  <c:v>Föräldrar köper ut</c:v>
                </c:pt>
                <c:pt idx="4">
                  <c:v>Tar hemma utan lov</c:v>
                </c:pt>
                <c:pt idx="5">
                  <c:v>Från vuxen som bjuder</c:v>
                </c:pt>
                <c:pt idx="6">
                  <c:v>Från vuxen som köper ut </c:v>
                </c:pt>
                <c:pt idx="7">
                  <c:v>Köper själv på restaurang</c:v>
                </c:pt>
                <c:pt idx="8">
                  <c:v>Köper själv i affär</c:v>
                </c:pt>
                <c:pt idx="9">
                  <c:v>Köper själv på internet</c:v>
                </c:pt>
              </c:strCache>
            </c:strRef>
          </c:cat>
          <c:val>
            <c:numRef>
              <c:f>Blad1!$B$2:$B$11</c:f>
              <c:numCache>
                <c:formatCode>General</c:formatCode>
                <c:ptCount val="10"/>
                <c:pt idx="0">
                  <c:v>6</c:v>
                </c:pt>
                <c:pt idx="1">
                  <c:v>53.6</c:v>
                </c:pt>
                <c:pt idx="2">
                  <c:v>3.6</c:v>
                </c:pt>
                <c:pt idx="3">
                  <c:v>1.2</c:v>
                </c:pt>
                <c:pt idx="4">
                  <c:v>23.8</c:v>
                </c:pt>
                <c:pt idx="5">
                  <c:v>25</c:v>
                </c:pt>
                <c:pt idx="6">
                  <c:v>48.8</c:v>
                </c:pt>
                <c:pt idx="7">
                  <c:v>6</c:v>
                </c:pt>
                <c:pt idx="8">
                  <c:v>3.6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38-49B5-815B-6C1163A23D5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Blad1!$A$2:$A$11</c:f>
              <c:strCache>
                <c:ptCount val="10"/>
                <c:pt idx="0">
                  <c:v>Syskon</c:v>
                </c:pt>
                <c:pt idx="1">
                  <c:v>Kamrater/ kamraters syskon</c:v>
                </c:pt>
                <c:pt idx="2">
                  <c:v>Blir bjuden av föräldrar</c:v>
                </c:pt>
                <c:pt idx="3">
                  <c:v>Föräldrar köper ut</c:v>
                </c:pt>
                <c:pt idx="4">
                  <c:v>Tar hemma utan lov</c:v>
                </c:pt>
                <c:pt idx="5">
                  <c:v>Från vuxen som bjuder</c:v>
                </c:pt>
                <c:pt idx="6">
                  <c:v>Från vuxen som köper ut </c:v>
                </c:pt>
                <c:pt idx="7">
                  <c:v>Köper själv på restaurang</c:v>
                </c:pt>
                <c:pt idx="8">
                  <c:v>Köper själv i affär</c:v>
                </c:pt>
                <c:pt idx="9">
                  <c:v>Köper själv på internet</c:v>
                </c:pt>
              </c:strCache>
            </c:strRef>
          </c:cat>
          <c:val>
            <c:numRef>
              <c:f>Blad1!$C$2:$C$11</c:f>
              <c:numCache>
                <c:formatCode>General</c:formatCode>
                <c:ptCount val="10"/>
                <c:pt idx="0">
                  <c:v>7.9</c:v>
                </c:pt>
                <c:pt idx="1">
                  <c:v>58.7</c:v>
                </c:pt>
                <c:pt idx="2">
                  <c:v>3.2</c:v>
                </c:pt>
                <c:pt idx="3">
                  <c:v>0</c:v>
                </c:pt>
                <c:pt idx="4">
                  <c:v>14.3</c:v>
                </c:pt>
                <c:pt idx="5">
                  <c:v>27</c:v>
                </c:pt>
                <c:pt idx="6">
                  <c:v>39.700000000000003</c:v>
                </c:pt>
                <c:pt idx="7">
                  <c:v>4.8</c:v>
                </c:pt>
                <c:pt idx="8">
                  <c:v>15.9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D5-4D11-9C1F-933804C30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755648"/>
        <c:axId val="99897344"/>
      </c:barChart>
      <c:catAx>
        <c:axId val="93755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99897344"/>
        <c:crosses val="autoZero"/>
        <c:auto val="1"/>
        <c:lblAlgn val="ctr"/>
        <c:lblOffset val="100"/>
        <c:noMultiLvlLbl val="0"/>
      </c:catAx>
      <c:valAx>
        <c:axId val="9989734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9375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930900651307474"/>
          <c:y val="0.42580586284063676"/>
          <c:w val="0.10690993486925246"/>
          <c:h val="0.139861840747853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 Light" pitchFamily="34" charset="0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72889578057872"/>
          <c:y val="5.9999484184296986E-2"/>
          <c:w val="0.70878951261843115"/>
          <c:h val="0.74967540919997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Lyceum åk 1-2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Blad1!$A$2:$A$11</c:f>
              <c:strCache>
                <c:ptCount val="10"/>
                <c:pt idx="0">
                  <c:v>Syskon</c:v>
                </c:pt>
                <c:pt idx="1">
                  <c:v>Kamrater/ kamraters syskon</c:v>
                </c:pt>
                <c:pt idx="2">
                  <c:v>Blir bjuden av föräldrar</c:v>
                </c:pt>
                <c:pt idx="3">
                  <c:v>Föräldrar köper ut</c:v>
                </c:pt>
                <c:pt idx="4">
                  <c:v>Tar hemma utan lov</c:v>
                </c:pt>
                <c:pt idx="5">
                  <c:v>Från vuxen som bjuder</c:v>
                </c:pt>
                <c:pt idx="6">
                  <c:v>Från vuxen som köper ut </c:v>
                </c:pt>
                <c:pt idx="7">
                  <c:v>Köper själv på restaurang</c:v>
                </c:pt>
                <c:pt idx="8">
                  <c:v>Köper själv i affär</c:v>
                </c:pt>
                <c:pt idx="9">
                  <c:v>Köper själv på internet</c:v>
                </c:pt>
              </c:strCache>
            </c:strRef>
          </c:cat>
          <c:val>
            <c:numRef>
              <c:f>Blad1!$B$2:$B$11</c:f>
              <c:numCache>
                <c:formatCode>General</c:formatCode>
                <c:ptCount val="10"/>
                <c:pt idx="0">
                  <c:v>6.7</c:v>
                </c:pt>
                <c:pt idx="1">
                  <c:v>56.4</c:v>
                </c:pt>
                <c:pt idx="2">
                  <c:v>3.4</c:v>
                </c:pt>
                <c:pt idx="3">
                  <c:v>0.7</c:v>
                </c:pt>
                <c:pt idx="4">
                  <c:v>19.5</c:v>
                </c:pt>
                <c:pt idx="5">
                  <c:v>26.2</c:v>
                </c:pt>
                <c:pt idx="6">
                  <c:v>45.6</c:v>
                </c:pt>
                <c:pt idx="7">
                  <c:v>5.4</c:v>
                </c:pt>
                <c:pt idx="8">
                  <c:v>8.6999999999999993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38-49B5-815B-6C1163A23D5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Lyceum åk 1-2 under 18 år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Blad1!$A$2:$A$11</c:f>
              <c:strCache>
                <c:ptCount val="10"/>
                <c:pt idx="0">
                  <c:v>Syskon</c:v>
                </c:pt>
                <c:pt idx="1">
                  <c:v>Kamrater/ kamraters syskon</c:v>
                </c:pt>
                <c:pt idx="2">
                  <c:v>Blir bjuden av föräldrar</c:v>
                </c:pt>
                <c:pt idx="3">
                  <c:v>Föräldrar köper ut</c:v>
                </c:pt>
                <c:pt idx="4">
                  <c:v>Tar hemma utan lov</c:v>
                </c:pt>
                <c:pt idx="5">
                  <c:v>Från vuxen som bjuder</c:v>
                </c:pt>
                <c:pt idx="6">
                  <c:v>Från vuxen som köper ut </c:v>
                </c:pt>
                <c:pt idx="7">
                  <c:v>Köper själv på restaurang</c:v>
                </c:pt>
                <c:pt idx="8">
                  <c:v>Köper själv i affär</c:v>
                </c:pt>
                <c:pt idx="9">
                  <c:v>Köper själv på internet</c:v>
                </c:pt>
              </c:strCache>
            </c:strRef>
          </c:cat>
          <c:val>
            <c:numRef>
              <c:f>Blad1!$C$2:$C$11</c:f>
              <c:numCache>
                <c:formatCode>General</c:formatCode>
                <c:ptCount val="10"/>
                <c:pt idx="0">
                  <c:v>6.3</c:v>
                </c:pt>
                <c:pt idx="1">
                  <c:v>58.7</c:v>
                </c:pt>
                <c:pt idx="2">
                  <c:v>3.5</c:v>
                </c:pt>
                <c:pt idx="3">
                  <c:v>0.7</c:v>
                </c:pt>
                <c:pt idx="4">
                  <c:v>20.3</c:v>
                </c:pt>
                <c:pt idx="5">
                  <c:v>27.3</c:v>
                </c:pt>
                <c:pt idx="6">
                  <c:v>47.6</c:v>
                </c:pt>
                <c:pt idx="7">
                  <c:v>2.8</c:v>
                </c:pt>
                <c:pt idx="8">
                  <c:v>4.9000000000000004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D5-4D11-9C1F-933804C30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755648"/>
        <c:axId val="99897344"/>
      </c:barChart>
      <c:catAx>
        <c:axId val="93755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800">
                <a:latin typeface="Calibri Light" pitchFamily="34" charset="0"/>
              </a:defRPr>
            </a:pPr>
            <a:endParaRPr lang="sv-FI"/>
          </a:p>
        </c:txPr>
        <c:crossAx val="99897344"/>
        <c:crosses val="autoZero"/>
        <c:auto val="1"/>
        <c:lblAlgn val="ctr"/>
        <c:lblOffset val="100"/>
        <c:noMultiLvlLbl val="0"/>
      </c:catAx>
      <c:valAx>
        <c:axId val="998973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93755648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83497489117136603"/>
          <c:y val="0.2595148158141159"/>
          <c:w val="0.16348194725012091"/>
          <c:h val="0.31623113304870887"/>
        </c:manualLayout>
      </c:layout>
      <c:overlay val="0"/>
      <c:txPr>
        <a:bodyPr/>
        <a:lstStyle/>
        <a:p>
          <a:pPr>
            <a:defRPr sz="1500" baseline="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451980201892104E-2"/>
          <c:y val="5.1113290043796306E-2"/>
          <c:w val="0.74738480851970257"/>
          <c:h val="0.82876707033622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Blad1!$A$2:$A$7</c:f>
              <c:strCache>
                <c:ptCount val="6"/>
                <c:pt idx="0">
                  <c:v>Mellanöl</c:v>
                </c:pt>
                <c:pt idx="1">
                  <c:v>Starköl</c:v>
                </c:pt>
                <c:pt idx="2">
                  <c:v>Vin</c:v>
                </c:pt>
                <c:pt idx="3">
                  <c:v>Sprit</c:v>
                </c:pt>
                <c:pt idx="4">
                  <c:v>Alkoläsk/cider</c:v>
                </c:pt>
                <c:pt idx="5">
                  <c:v>Hembränt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28.4</c:v>
                </c:pt>
                <c:pt idx="1">
                  <c:v>20.100000000000001</c:v>
                </c:pt>
                <c:pt idx="2">
                  <c:v>18.3</c:v>
                </c:pt>
                <c:pt idx="3">
                  <c:v>53.3</c:v>
                </c:pt>
                <c:pt idx="4">
                  <c:v>58</c:v>
                </c:pt>
                <c:pt idx="5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Blad1!$A$2:$A$7</c:f>
              <c:strCache>
                <c:ptCount val="6"/>
                <c:pt idx="0">
                  <c:v>Mellanöl</c:v>
                </c:pt>
                <c:pt idx="1">
                  <c:v>Starköl</c:v>
                </c:pt>
                <c:pt idx="2">
                  <c:v>Vin</c:v>
                </c:pt>
                <c:pt idx="3">
                  <c:v>Sprit</c:v>
                </c:pt>
                <c:pt idx="4">
                  <c:v>Alkoläsk/cider</c:v>
                </c:pt>
                <c:pt idx="5">
                  <c:v>Hembränt</c:v>
                </c:pt>
              </c:strCache>
            </c:strRef>
          </c:cat>
          <c:val>
            <c:numRef>
              <c:f>Blad1!$C$2:$C$7</c:f>
              <c:numCache>
                <c:formatCode>General</c:formatCode>
                <c:ptCount val="6"/>
                <c:pt idx="0">
                  <c:v>30.7</c:v>
                </c:pt>
                <c:pt idx="1">
                  <c:v>17.3</c:v>
                </c:pt>
                <c:pt idx="2">
                  <c:v>20.7</c:v>
                </c:pt>
                <c:pt idx="3">
                  <c:v>58.7</c:v>
                </c:pt>
                <c:pt idx="4">
                  <c:v>45.3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8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063168830644164"/>
          <c:y val="0.37708646850686628"/>
          <c:w val="0.15885462233887432"/>
          <c:h val="0.206475975136940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Har kört moped berusad</c:v>
                </c:pt>
                <c:pt idx="1">
                  <c:v>Har åkt moped med berusad förare</c:v>
                </c:pt>
                <c:pt idx="2">
                  <c:v>Har åkt bil med berusad förare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7.8</c:v>
                </c:pt>
                <c:pt idx="1">
                  <c:v>13.8</c:v>
                </c:pt>
                <c:pt idx="2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48-479B-94A0-747E6991FE2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Har kört moped berusad</c:v>
                </c:pt>
                <c:pt idx="1">
                  <c:v>Har åkt moped med berusad förare</c:v>
                </c:pt>
                <c:pt idx="2">
                  <c:v>Har åkt bil med berusad förare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10.4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4-44A6-A59A-46B2FAD50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644032"/>
        <c:axId val="107645568"/>
      </c:barChart>
      <c:catAx>
        <c:axId val="107644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07645568"/>
        <c:crosses val="autoZero"/>
        <c:auto val="1"/>
        <c:lblAlgn val="ctr"/>
        <c:lblOffset val="100"/>
        <c:noMultiLvlLbl val="0"/>
      </c:catAx>
      <c:valAx>
        <c:axId val="107645568"/>
        <c:scaling>
          <c:orientation val="minMax"/>
          <c:max val="5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0764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25281909205801"/>
          <c:y val="4.4861391929187831E-2"/>
          <c:w val="0.59491068824729876"/>
          <c:h val="0.7730224484822346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Nej, mina föräldrar tillåter inte att jag dricker alkohol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Lyceum åk 1</c:v>
                </c:pt>
                <c:pt idx="1">
                  <c:v>Lyceum åk 2</c:v>
                </c:pt>
                <c:pt idx="2">
                  <c:v>Lyceum åk 1-2 under 18</c:v>
                </c:pt>
                <c:pt idx="3">
                  <c:v>Gy 1</c:v>
                </c:pt>
                <c:pt idx="4">
                  <c:v>Gy 2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74.599999999999994</c:v>
                </c:pt>
                <c:pt idx="1">
                  <c:v>67.7</c:v>
                </c:pt>
                <c:pt idx="2">
                  <c:v>72.8</c:v>
                </c:pt>
                <c:pt idx="3">
                  <c:v>70.400000000000006</c:v>
                </c:pt>
                <c:pt idx="4">
                  <c:v>62.7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E9-4618-B4BB-C50F1295CA6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Jag vet inte om de tillåter att jag dricker alkohol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Lyceum åk 1</c:v>
                </c:pt>
                <c:pt idx="1">
                  <c:v>Lyceum åk 2</c:v>
                </c:pt>
                <c:pt idx="2">
                  <c:v>Lyceum åk 1-2 under 18</c:v>
                </c:pt>
                <c:pt idx="3">
                  <c:v>Gy 1</c:v>
                </c:pt>
                <c:pt idx="4">
                  <c:v>Gy 2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16.7</c:v>
                </c:pt>
                <c:pt idx="1">
                  <c:v>15</c:v>
                </c:pt>
                <c:pt idx="2">
                  <c:v>15.8</c:v>
                </c:pt>
                <c:pt idx="3">
                  <c:v>18.2</c:v>
                </c:pt>
                <c:pt idx="4">
                  <c:v>21.1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E9-4618-B4BB-C50F1295CA6B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Mina föräldrar tillåter att jag dricker alkohol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Lyceum åk 1</c:v>
                </c:pt>
                <c:pt idx="1">
                  <c:v>Lyceum åk 2</c:v>
                </c:pt>
                <c:pt idx="2">
                  <c:v>Lyceum åk 1-2 under 18</c:v>
                </c:pt>
                <c:pt idx="3">
                  <c:v>Gy 1</c:v>
                </c:pt>
                <c:pt idx="4">
                  <c:v>Gy 2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8.6</c:v>
                </c:pt>
                <c:pt idx="1">
                  <c:v>17.3</c:v>
                </c:pt>
                <c:pt idx="2">
                  <c:v>11.4</c:v>
                </c:pt>
                <c:pt idx="3">
                  <c:v>11.5</c:v>
                </c:pt>
                <c:pt idx="4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E9-4618-B4BB-C50F1295C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866240"/>
        <c:axId val="93896704"/>
      </c:barChart>
      <c:catAx>
        <c:axId val="93866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60" baseline="0">
                <a:latin typeface="Calibri Light" pitchFamily="34" charset="0"/>
              </a:defRPr>
            </a:pPr>
            <a:endParaRPr lang="sv-FI"/>
          </a:p>
        </c:txPr>
        <c:crossAx val="93896704"/>
        <c:crosses val="autoZero"/>
        <c:auto val="1"/>
        <c:lblAlgn val="ctr"/>
        <c:lblOffset val="100"/>
        <c:noMultiLvlLbl val="0"/>
      </c:catAx>
      <c:valAx>
        <c:axId val="93896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93866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44128511713804"/>
          <c:y val="9.4981112306927809E-2"/>
          <c:w val="0.23129945562360321"/>
          <c:h val="0.68376608469843903"/>
        </c:manualLayout>
      </c:layout>
      <c:overlay val="0"/>
      <c:txPr>
        <a:bodyPr/>
        <a:lstStyle/>
        <a:p>
          <a:pPr>
            <a:defRPr sz="16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04187632230445"/>
          <c:y val="5.0473457250976198E-2"/>
          <c:w val="0.68888924595388079"/>
          <c:h val="0.781510586807713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Ingen tillåter att jag   röker</c:v>
                </c:pt>
                <c:pt idx="1">
                  <c:v>Ingen tillåter att jag snusar</c:v>
                </c:pt>
                <c:pt idx="2">
                  <c:v>Ingen tillåter att jag dricker alkohol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92.6</c:v>
                </c:pt>
                <c:pt idx="1">
                  <c:v>88.5</c:v>
                </c:pt>
                <c:pt idx="2">
                  <c:v>71.2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F3-40DD-9D47-28D0942DAF3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Ingen tillåter att jag   röker</c:v>
                </c:pt>
                <c:pt idx="1">
                  <c:v>Ingen tillåter att jag snusar</c:v>
                </c:pt>
                <c:pt idx="2">
                  <c:v>Ingen tillåter att jag dricker alkohol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94.1</c:v>
                </c:pt>
                <c:pt idx="1">
                  <c:v>91.4</c:v>
                </c:pt>
                <c:pt idx="2">
                  <c:v>72.5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9-48A7-8215-D13A76F2245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Ingen tillåter att jag   röker</c:v>
                </c:pt>
                <c:pt idx="1">
                  <c:v>Ingen tillåter att jag snusar</c:v>
                </c:pt>
                <c:pt idx="2">
                  <c:v>Ingen tillåter att jag dricker alkohol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91.3</c:v>
                </c:pt>
                <c:pt idx="1">
                  <c:v>85.2</c:v>
                </c:pt>
                <c:pt idx="2">
                  <c:v>69.599999999999994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5D-4E85-AFBA-7D81D5A5C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326912"/>
        <c:axId val="88328448"/>
      </c:barChart>
      <c:catAx>
        <c:axId val="88326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6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FI"/>
          </a:p>
        </c:txPr>
        <c:crossAx val="88328448"/>
        <c:crosses val="autoZero"/>
        <c:auto val="1"/>
        <c:lblAlgn val="ctr"/>
        <c:lblOffset val="100"/>
        <c:noMultiLvlLbl val="0"/>
      </c:catAx>
      <c:valAx>
        <c:axId val="88328448"/>
        <c:scaling>
          <c:orientation val="minMax"/>
          <c:max val="1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b="0"/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FI"/>
          </a:p>
        </c:txPr>
        <c:crossAx val="8832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7868333190240866"/>
          <c:y val="0.31594944376240514"/>
          <c:w val="0.11145431984954667"/>
          <c:h val="0.228762756688642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Vet någon som kan ge eller sälja narkotika</c:v>
                </c:pt>
                <c:pt idx="1">
                  <c:v>Har blivit erbjuden narkotika</c:v>
                </c:pt>
                <c:pt idx="2">
                  <c:v>Har använt narkotika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52</c:v>
                </c:pt>
                <c:pt idx="1">
                  <c:v>23.8</c:v>
                </c:pt>
                <c:pt idx="2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3-4726-8419-0563196AF9B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Vet någon som kan ge eller sälja narkotika</c:v>
                </c:pt>
                <c:pt idx="1">
                  <c:v>Har blivit erbjuden narkotika</c:v>
                </c:pt>
                <c:pt idx="2">
                  <c:v>Har använt narkotika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49.7</c:v>
                </c:pt>
                <c:pt idx="1">
                  <c:v>18.3</c:v>
                </c:pt>
                <c:pt idx="2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23-4726-8419-0563196AF9B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Vet någon som kan ge eller sälja narkotika</c:v>
                </c:pt>
                <c:pt idx="1">
                  <c:v>Har blivit erbjuden narkotika</c:v>
                </c:pt>
                <c:pt idx="2">
                  <c:v>Har använt narkotika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55.699999999999996</c:v>
                </c:pt>
                <c:pt idx="1">
                  <c:v>31</c:v>
                </c:pt>
                <c:pt idx="2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4F-4396-84AE-A09065B748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043648"/>
        <c:axId val="124045184"/>
      </c:barChart>
      <c:catAx>
        <c:axId val="12404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4045184"/>
        <c:crosses val="autoZero"/>
        <c:auto val="1"/>
        <c:lblAlgn val="ctr"/>
        <c:lblOffset val="100"/>
        <c:noMultiLvlLbl val="0"/>
      </c:catAx>
      <c:valAx>
        <c:axId val="12404518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404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10.6</c:v>
                </c:pt>
                <c:pt idx="1">
                  <c:v>32.6</c:v>
                </c:pt>
                <c:pt idx="2">
                  <c:v>35.200000000000003</c:v>
                </c:pt>
                <c:pt idx="3">
                  <c:v>16.5</c:v>
                </c:pt>
                <c:pt idx="4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7.4</c:v>
                </c:pt>
                <c:pt idx="1">
                  <c:v>35.4</c:v>
                </c:pt>
                <c:pt idx="2">
                  <c:v>33.200000000000003</c:v>
                </c:pt>
                <c:pt idx="3">
                  <c:v>19.2</c:v>
                </c:pt>
                <c:pt idx="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03308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Vet någon som kan ge eller sälja narkotika</c:v>
                </c:pt>
                <c:pt idx="1">
                  <c:v>Har blivit erbjuden narkotika</c:v>
                </c:pt>
                <c:pt idx="2">
                  <c:v>Har använt narkotika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56.8</c:v>
                </c:pt>
                <c:pt idx="1">
                  <c:v>28.3</c:v>
                </c:pt>
                <c:pt idx="2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3-4726-8419-0563196AF9B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Vet någon som kan ge eller sälja narkotika</c:v>
                </c:pt>
                <c:pt idx="1">
                  <c:v>Har blivit erbjuden narkotika</c:v>
                </c:pt>
                <c:pt idx="2">
                  <c:v>Har använt narkotika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52</c:v>
                </c:pt>
                <c:pt idx="1">
                  <c:v>23.8</c:v>
                </c:pt>
                <c:pt idx="2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23-4726-8419-0563196AF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043648"/>
        <c:axId val="124045184"/>
      </c:barChart>
      <c:catAx>
        <c:axId val="12404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4045184"/>
        <c:crosses val="autoZero"/>
        <c:auto val="1"/>
        <c:lblAlgn val="ctr"/>
        <c:lblOffset val="100"/>
        <c:noMultiLvlLbl val="0"/>
      </c:catAx>
      <c:valAx>
        <c:axId val="124045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4043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8546709439098"/>
          <c:y val="5.0473457250976198E-2"/>
          <c:w val="0.66879192184310299"/>
          <c:h val="0.78151080775516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Vet någon som kan ge eller sälja narkotika till mig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Ej druckit alkohol </c:v>
                </c:pt>
                <c:pt idx="2">
                  <c:v>Druckit alkohol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52</c:v>
                </c:pt>
                <c:pt idx="1">
                  <c:v>28.3</c:v>
                </c:pt>
                <c:pt idx="2">
                  <c:v>70.3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2-4CA7-A55C-34DFE70E8A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Har blivit erbjuden att prova narkotika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Ej druckit alkohol </c:v>
                </c:pt>
                <c:pt idx="2">
                  <c:v>Druckit alkohol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23.8</c:v>
                </c:pt>
                <c:pt idx="1">
                  <c:v>5.9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2-4CA7-A55C-34DFE70E8A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Har använt narkotika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Ej druckit alkohol </c:v>
                </c:pt>
                <c:pt idx="2">
                  <c:v>Druckit alkohol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7.3</c:v>
                </c:pt>
                <c:pt idx="1">
                  <c:v>0.8</c:v>
                </c:pt>
                <c:pt idx="2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2-4CA7-A55C-34DFE70E8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94080"/>
        <c:axId val="125295616"/>
      </c:barChart>
      <c:catAx>
        <c:axId val="1252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 Light" pitchFamily="34" charset="0"/>
              </a:defRPr>
            </a:pPr>
            <a:endParaRPr lang="sv-FI"/>
          </a:p>
        </c:txPr>
        <c:crossAx val="125295616"/>
        <c:crosses val="autoZero"/>
        <c:auto val="1"/>
        <c:lblAlgn val="ctr"/>
        <c:lblOffset val="100"/>
        <c:noMultiLvlLbl val="0"/>
      </c:catAx>
      <c:valAx>
        <c:axId val="125295616"/>
        <c:scaling>
          <c:orientation val="minMax"/>
          <c:max val="8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529408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7867330125400992"/>
          <c:y val="0.14923475954178153"/>
          <c:w val="0.21172377758335764"/>
          <c:h val="0.63699150876841015"/>
        </c:manualLayout>
      </c:layout>
      <c:overlay val="0"/>
      <c:txPr>
        <a:bodyPr/>
        <a:lstStyle/>
        <a:p>
          <a:pPr>
            <a:defRPr sz="14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76825119082337"/>
          <c:y val="4.4861391929187353E-2"/>
          <c:w val="0.67650797122581896"/>
          <c:h val="0.78151080775516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Vet någon som kan ge eller sälja narkotika till mig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52</c:v>
                </c:pt>
                <c:pt idx="1">
                  <c:v>32.299999999999997</c:v>
                </c:pt>
                <c:pt idx="2">
                  <c:v>77.3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2-4CA7-A55C-34DFE70E8A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Har blivit erbjuden att prova narkotika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23.8</c:v>
                </c:pt>
                <c:pt idx="1">
                  <c:v>6</c:v>
                </c:pt>
                <c:pt idx="2">
                  <c:v>46.6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2-4CA7-A55C-34DFE70E8A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Har använt narkotika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7.3</c:v>
                </c:pt>
                <c:pt idx="1">
                  <c:v>0</c:v>
                </c:pt>
                <c:pt idx="2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2-4CA7-A55C-34DFE70E8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94080"/>
        <c:axId val="125295616"/>
      </c:barChart>
      <c:catAx>
        <c:axId val="1252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 Light" pitchFamily="34" charset="0"/>
              </a:defRPr>
            </a:pPr>
            <a:endParaRPr lang="sv-FI"/>
          </a:p>
        </c:txPr>
        <c:crossAx val="125295616"/>
        <c:crosses val="autoZero"/>
        <c:auto val="1"/>
        <c:lblAlgn val="ctr"/>
        <c:lblOffset val="100"/>
        <c:noMultiLvlLbl val="0"/>
      </c:catAx>
      <c:valAx>
        <c:axId val="125295616"/>
        <c:scaling>
          <c:orientation val="minMax"/>
          <c:max val="9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529408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78827622241664241"/>
          <c:y val="0.14923475954178153"/>
          <c:w val="0.21018056770681443"/>
          <c:h val="0.63699150876841015"/>
        </c:manualLayout>
      </c:layout>
      <c:overlay val="0"/>
      <c:txPr>
        <a:bodyPr/>
        <a:lstStyle/>
        <a:p>
          <a:pPr>
            <a:defRPr sz="14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76825119082337"/>
          <c:y val="4.4861391929187353E-2"/>
          <c:w val="0.67650797122581896"/>
          <c:h val="0.78151080775516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Vet någon som kan ge eller sälja narkotika till mig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  <c:pt idx="3">
                  <c:v>Röker ibland eller dagligen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52</c:v>
                </c:pt>
                <c:pt idx="1">
                  <c:v>32.299999999999997</c:v>
                </c:pt>
                <c:pt idx="2">
                  <c:v>77.3</c:v>
                </c:pt>
                <c:pt idx="3">
                  <c:v>83.3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2-4CA7-A55C-34DFE70E8A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Har blivit erbjuden att prova narkotika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  <c:pt idx="3">
                  <c:v>Röker ibland eller dagligen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23.8</c:v>
                </c:pt>
                <c:pt idx="1">
                  <c:v>6</c:v>
                </c:pt>
                <c:pt idx="2">
                  <c:v>46.6</c:v>
                </c:pt>
                <c:pt idx="3">
                  <c:v>64.599999999999994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2-4CA7-A55C-34DFE70E8A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Har använt narkotika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  <c:pt idx="3">
                  <c:v>Röker ibland eller dagligen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7.3</c:v>
                </c:pt>
                <c:pt idx="1">
                  <c:v>0</c:v>
                </c:pt>
                <c:pt idx="2">
                  <c:v>17.600000000000001</c:v>
                </c:pt>
                <c:pt idx="3">
                  <c:v>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2-4CA7-A55C-34DFE70E8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94080"/>
        <c:axId val="125295616"/>
      </c:barChart>
      <c:catAx>
        <c:axId val="1252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 Light" pitchFamily="34" charset="0"/>
              </a:defRPr>
            </a:pPr>
            <a:endParaRPr lang="sv-FI"/>
          </a:p>
        </c:txPr>
        <c:crossAx val="125295616"/>
        <c:crosses val="autoZero"/>
        <c:auto val="1"/>
        <c:lblAlgn val="ctr"/>
        <c:lblOffset val="100"/>
        <c:noMultiLvlLbl val="0"/>
      </c:catAx>
      <c:valAx>
        <c:axId val="125295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529408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78827622241664241"/>
          <c:y val="0.14923475954178153"/>
          <c:w val="0.21018056770681443"/>
          <c:h val="0.63699150876841015"/>
        </c:manualLayout>
      </c:layout>
      <c:overlay val="0"/>
      <c:txPr>
        <a:bodyPr/>
        <a:lstStyle/>
        <a:p>
          <a:pPr>
            <a:defRPr sz="14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76825119082337"/>
          <c:y val="4.4861391929187353E-2"/>
          <c:w val="0.67650797122581896"/>
          <c:h val="0.78151080775516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Vet någon som kan ge eller sälja narkotika till mig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  <c:pt idx="3">
                  <c:v>Röker ibland eller dagligen</c:v>
                </c:pt>
                <c:pt idx="4">
                  <c:v>Dagligrökare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52</c:v>
                </c:pt>
                <c:pt idx="1">
                  <c:v>32.299999999999997</c:v>
                </c:pt>
                <c:pt idx="2">
                  <c:v>77.3</c:v>
                </c:pt>
                <c:pt idx="3">
                  <c:v>83.3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2-4CA7-A55C-34DFE70E8A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Har blivit erbjuden att prova narkotika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  <c:pt idx="3">
                  <c:v>Röker ibland eller dagligen</c:v>
                </c:pt>
                <c:pt idx="4">
                  <c:v>Dagligrökare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23.8</c:v>
                </c:pt>
                <c:pt idx="1">
                  <c:v>6</c:v>
                </c:pt>
                <c:pt idx="2">
                  <c:v>46.6</c:v>
                </c:pt>
                <c:pt idx="3">
                  <c:v>64.599999999999994</c:v>
                </c:pt>
                <c:pt idx="4">
                  <c:v>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2-4CA7-A55C-34DFE70E8A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Har använt narkotika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  <c:pt idx="3">
                  <c:v>Röker ibland eller dagligen</c:v>
                </c:pt>
                <c:pt idx="4">
                  <c:v>Dagligrökare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7.3</c:v>
                </c:pt>
                <c:pt idx="1">
                  <c:v>0</c:v>
                </c:pt>
                <c:pt idx="2">
                  <c:v>17.600000000000001</c:v>
                </c:pt>
                <c:pt idx="3">
                  <c:v>29.2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2-4CA7-A55C-34DFE70E8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94080"/>
        <c:axId val="125295616"/>
      </c:barChart>
      <c:catAx>
        <c:axId val="1252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 Light" pitchFamily="34" charset="0"/>
              </a:defRPr>
            </a:pPr>
            <a:endParaRPr lang="sv-FI"/>
          </a:p>
        </c:txPr>
        <c:crossAx val="125295616"/>
        <c:crosses val="autoZero"/>
        <c:auto val="1"/>
        <c:lblAlgn val="ctr"/>
        <c:lblOffset val="100"/>
        <c:noMultiLvlLbl val="0"/>
      </c:catAx>
      <c:valAx>
        <c:axId val="125295616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529408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78827622241664241"/>
          <c:y val="0.14923475954178153"/>
          <c:w val="0.21018056770681443"/>
          <c:h val="0.63699150876841015"/>
        </c:manualLayout>
      </c:layout>
      <c:overlay val="0"/>
      <c:txPr>
        <a:bodyPr/>
        <a:lstStyle/>
        <a:p>
          <a:pPr>
            <a:defRPr sz="14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59.9</c:v>
                </c:pt>
                <c:pt idx="1">
                  <c:v>16.5</c:v>
                </c:pt>
                <c:pt idx="2">
                  <c:v>16.899999999999999</c:v>
                </c:pt>
                <c:pt idx="3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A-4935-A3BE-8995372FC31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72.2</c:v>
                </c:pt>
                <c:pt idx="1">
                  <c:v>13.2</c:v>
                </c:pt>
                <c:pt idx="2">
                  <c:v>9.9</c:v>
                </c:pt>
                <c:pt idx="3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DA-4935-A3BE-8995372FC31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45.1</c:v>
                </c:pt>
                <c:pt idx="1">
                  <c:v>20.399999999999999</c:v>
                </c:pt>
                <c:pt idx="2">
                  <c:v>24.8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01-42F6-A12B-A5C358C6D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612608"/>
        <c:axId val="150875520"/>
      </c:barChart>
      <c:catAx>
        <c:axId val="15061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50875520"/>
        <c:crosses val="autoZero"/>
        <c:auto val="1"/>
        <c:lblAlgn val="ctr"/>
        <c:lblOffset val="100"/>
        <c:noMultiLvlLbl val="0"/>
      </c:catAx>
      <c:valAx>
        <c:axId val="150875520"/>
        <c:scaling>
          <c:orientation val="minMax"/>
          <c:max val="10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5061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462817147856532"/>
          <c:y val="0.35545032073837102"/>
          <c:w val="0.1014153786332264"/>
          <c:h val="0.213269529600661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libri Light" pitchFamily="34" charset="0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58.7</c:v>
                </c:pt>
                <c:pt idx="1">
                  <c:v>24</c:v>
                </c:pt>
                <c:pt idx="2">
                  <c:v>11.4</c:v>
                </c:pt>
                <c:pt idx="3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A-4935-A3BE-8995372FC31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59.9</c:v>
                </c:pt>
                <c:pt idx="1">
                  <c:v>16.5</c:v>
                </c:pt>
                <c:pt idx="2">
                  <c:v>16.899999999999999</c:v>
                </c:pt>
                <c:pt idx="3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DA-4935-A3BE-8995372FC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612608"/>
        <c:axId val="150875520"/>
      </c:barChart>
      <c:catAx>
        <c:axId val="15061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 Light" pitchFamily="34" charset="0"/>
              </a:defRPr>
            </a:pPr>
            <a:endParaRPr lang="sv-FI"/>
          </a:p>
        </c:txPr>
        <c:crossAx val="150875520"/>
        <c:crosses val="autoZero"/>
        <c:auto val="1"/>
        <c:lblAlgn val="ctr"/>
        <c:lblOffset val="100"/>
        <c:noMultiLvlLbl val="0"/>
      </c:catAx>
      <c:valAx>
        <c:axId val="15087552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50612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685039370078753"/>
          <c:y val="0.27688140623332502"/>
          <c:w val="0.13845241567026345"/>
          <c:h val="0.22169867495602597"/>
        </c:manualLayout>
      </c:layout>
      <c:overlay val="0"/>
      <c:txPr>
        <a:bodyPr/>
        <a:lstStyle/>
        <a:p>
          <a:pPr>
            <a:defRPr sz="16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58.7</c:v>
                </c:pt>
                <c:pt idx="1">
                  <c:v>24</c:v>
                </c:pt>
                <c:pt idx="2">
                  <c:v>11.4</c:v>
                </c:pt>
                <c:pt idx="3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A-4935-A3BE-8995372FC31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59.9</c:v>
                </c:pt>
                <c:pt idx="1">
                  <c:v>16.5</c:v>
                </c:pt>
                <c:pt idx="2">
                  <c:v>16.899999999999999</c:v>
                </c:pt>
                <c:pt idx="3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DA-4935-A3BE-8995372FC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612608"/>
        <c:axId val="150875520"/>
      </c:barChart>
      <c:catAx>
        <c:axId val="15061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 Light" pitchFamily="34" charset="0"/>
              </a:defRPr>
            </a:pPr>
            <a:endParaRPr lang="sv-FI"/>
          </a:p>
        </c:txPr>
        <c:crossAx val="150875520"/>
        <c:crosses val="autoZero"/>
        <c:auto val="1"/>
        <c:lblAlgn val="ctr"/>
        <c:lblOffset val="100"/>
        <c:noMultiLvlLbl val="0"/>
      </c:catAx>
      <c:valAx>
        <c:axId val="15087552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50612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685039370078753"/>
          <c:y val="0.27688140623332502"/>
          <c:w val="0.13845241567026345"/>
          <c:h val="0.22169867495602597"/>
        </c:manualLayout>
      </c:layout>
      <c:overlay val="0"/>
      <c:txPr>
        <a:bodyPr/>
        <a:lstStyle/>
        <a:p>
          <a:pPr>
            <a:defRPr sz="16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27104948133875E-2"/>
          <c:y val="0.10022100431002114"/>
          <c:w val="0.68855115754868057"/>
          <c:h val="0.77905533018853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Ålands gymnasium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Druckit alkohol</c:v>
                </c:pt>
                <c:pt idx="1">
                  <c:v>Varit berusad</c:v>
                </c:pt>
                <c:pt idx="2">
                  <c:v>Intensiv- konsumerar</c:v>
                </c:pt>
                <c:pt idx="3">
                  <c:v>Röker ibland eller dagligen</c:v>
                </c:pt>
                <c:pt idx="4">
                  <c:v>Rökt e-cig</c:v>
                </c:pt>
                <c:pt idx="5">
                  <c:v>Snusar ibland eller dagligen</c:v>
                </c:pt>
                <c:pt idx="6">
                  <c:v>Har använt narkotika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64.209999999999994</c:v>
                </c:pt>
                <c:pt idx="1">
                  <c:v>54.52</c:v>
                </c:pt>
                <c:pt idx="2">
                  <c:v>33.11</c:v>
                </c:pt>
                <c:pt idx="3">
                  <c:v>30.1</c:v>
                </c:pt>
                <c:pt idx="4">
                  <c:v>52.3</c:v>
                </c:pt>
                <c:pt idx="5">
                  <c:v>24.7</c:v>
                </c:pt>
                <c:pt idx="6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F5-4CB4-8ABE-4070F91018E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Ålands Lyceum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Druckit alkohol</c:v>
                </c:pt>
                <c:pt idx="1">
                  <c:v>Varit berusad</c:v>
                </c:pt>
                <c:pt idx="2">
                  <c:v>Intensiv- konsumerar</c:v>
                </c:pt>
                <c:pt idx="3">
                  <c:v>Röker ibland eller dagligen</c:v>
                </c:pt>
                <c:pt idx="4">
                  <c:v>Rökt e-cig</c:v>
                </c:pt>
                <c:pt idx="5">
                  <c:v>Snusar ibland eller dagligen</c:v>
                </c:pt>
                <c:pt idx="6">
                  <c:v>Har använt narkotika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55.72</c:v>
                </c:pt>
                <c:pt idx="1">
                  <c:v>46.86</c:v>
                </c:pt>
                <c:pt idx="2">
                  <c:v>28.78</c:v>
                </c:pt>
                <c:pt idx="3">
                  <c:v>17.8</c:v>
                </c:pt>
                <c:pt idx="4">
                  <c:v>39.799999999999997</c:v>
                </c:pt>
                <c:pt idx="5">
                  <c:v>16.600000000000001</c:v>
                </c:pt>
                <c:pt idx="6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F5-4CB4-8ABE-4070F91018ED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Yrkesgymnasiet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Druckit alkohol</c:v>
                </c:pt>
                <c:pt idx="1">
                  <c:v>Varit berusad</c:v>
                </c:pt>
                <c:pt idx="2">
                  <c:v>Intensiv- konsumerar</c:v>
                </c:pt>
                <c:pt idx="3">
                  <c:v>Röker ibland eller dagligen</c:v>
                </c:pt>
                <c:pt idx="4">
                  <c:v>Rökt e-cig</c:v>
                </c:pt>
                <c:pt idx="5">
                  <c:v>Snusar ibland eller dagligen</c:v>
                </c:pt>
                <c:pt idx="6">
                  <c:v>Har använt narkotika</c:v>
                </c:pt>
              </c:strCache>
            </c:strRef>
          </c:cat>
          <c:val>
            <c:numRef>
              <c:f>Blad1!$D$2:$D$8</c:f>
              <c:numCache>
                <c:formatCode>General</c:formatCode>
                <c:ptCount val="7"/>
                <c:pt idx="0">
                  <c:v>71.25</c:v>
                </c:pt>
                <c:pt idx="1">
                  <c:v>61.47</c:v>
                </c:pt>
                <c:pt idx="2">
                  <c:v>36.700000000000003</c:v>
                </c:pt>
                <c:pt idx="3">
                  <c:v>40.299999999999997</c:v>
                </c:pt>
                <c:pt idx="4">
                  <c:v>62.599999999999994</c:v>
                </c:pt>
                <c:pt idx="5">
                  <c:v>31.5</c:v>
                </c:pt>
                <c:pt idx="6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F5-4CB4-8ABE-4070F9101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436352"/>
        <c:axId val="178446336"/>
      </c:barChart>
      <c:catAx>
        <c:axId val="17843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t" anchorCtr="0"/>
          <a:lstStyle/>
          <a:p>
            <a:pPr>
              <a:defRPr sz="1100" baseline="0">
                <a:latin typeface="Calibri Light" pitchFamily="34" charset="0"/>
              </a:defRPr>
            </a:pPr>
            <a:endParaRPr lang="sv-FI"/>
          </a:p>
        </c:txPr>
        <c:crossAx val="178446336"/>
        <c:crosses val="autoZero"/>
        <c:auto val="0"/>
        <c:lblAlgn val="ctr"/>
        <c:lblOffset val="100"/>
        <c:noMultiLvlLbl val="0"/>
      </c:catAx>
      <c:valAx>
        <c:axId val="178446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 Light" pitchFamily="34" charset="0"/>
              </a:defRPr>
            </a:pPr>
            <a:endParaRPr lang="sv-FI"/>
          </a:p>
        </c:txPr>
        <c:crossAx val="178436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169992990580651"/>
          <c:y val="0.41508408234270794"/>
          <c:w val="0.20830010692009016"/>
          <c:h val="0.18723618653526672"/>
        </c:manualLayout>
      </c:layout>
      <c:overlay val="0"/>
      <c:txPr>
        <a:bodyPr/>
        <a:lstStyle/>
        <a:p>
          <a:pPr>
            <a:defRPr sz="1550" baseline="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Ja, idrott i klubb/förening.</c:v>
                </c:pt>
                <c:pt idx="1">
                  <c:v>Ja, annan organiserad fritidsaktivitet.</c:v>
                </c:pt>
                <c:pt idx="2">
                  <c:v>Nej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46.9</c:v>
                </c:pt>
                <c:pt idx="1">
                  <c:v>17</c:v>
                </c:pt>
                <c:pt idx="2">
                  <c:v>39.1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Ja, idrott i klubb/förening.</c:v>
                </c:pt>
                <c:pt idx="1">
                  <c:v>Ja, annan organiserad fritidsaktivitet.</c:v>
                </c:pt>
                <c:pt idx="2">
                  <c:v>Nej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51</c:v>
                </c:pt>
                <c:pt idx="1">
                  <c:v>18.3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Ja, idrott i klubb/förening.</c:v>
                </c:pt>
                <c:pt idx="1">
                  <c:v>Ja, annan organiserad fritidsaktivitet.</c:v>
                </c:pt>
                <c:pt idx="2">
                  <c:v>Nej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42.6</c:v>
                </c:pt>
                <c:pt idx="1">
                  <c:v>15.7</c:v>
                </c:pt>
                <c:pt idx="2">
                  <c:v>44.3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CE-46AF-B660-71AB1F61D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033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 Light" pitchFamily="34" charset="0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Ja, idrott i klubb/förening.</c:v>
                </c:pt>
                <c:pt idx="1">
                  <c:v>Ja, annan organiserad fritidsaktivitet.</c:v>
                </c:pt>
                <c:pt idx="2">
                  <c:v>Nej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45.7</c:v>
                </c:pt>
                <c:pt idx="1">
                  <c:v>16.7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Ja, idrott i klubb/förening.</c:v>
                </c:pt>
                <c:pt idx="1">
                  <c:v>Ja, annan organiserad fritidsaktivitet.</c:v>
                </c:pt>
                <c:pt idx="2">
                  <c:v>Nej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48.1</c:v>
                </c:pt>
                <c:pt idx="1">
                  <c:v>17.3</c:v>
                </c:pt>
                <c:pt idx="2">
                  <c:v>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03308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Blad1!$A$2:$A$8</c:f>
              <c:strCache>
                <c:ptCount val="7"/>
                <c:pt idx="0">
                  <c:v>Förälder</c:v>
                </c:pt>
                <c:pt idx="1">
                  <c:v>Lärare/ skolpersonal</c:v>
                </c:pt>
                <c:pt idx="2">
                  <c:v>Fritidsgårds- personal</c:v>
                </c:pt>
                <c:pt idx="3">
                  <c:v>Annan vuxen</c:v>
                </c:pt>
                <c:pt idx="4">
                  <c:v>Syskon</c:v>
                </c:pt>
                <c:pt idx="5">
                  <c:v>Kompis</c:v>
                </c:pt>
                <c:pt idx="6">
                  <c:v>Ingen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73.900000000000006</c:v>
                </c:pt>
                <c:pt idx="1">
                  <c:v>18.3</c:v>
                </c:pt>
                <c:pt idx="2">
                  <c:v>2</c:v>
                </c:pt>
                <c:pt idx="3">
                  <c:v>19</c:v>
                </c:pt>
                <c:pt idx="4">
                  <c:v>35.299999999999997</c:v>
                </c:pt>
                <c:pt idx="5">
                  <c:v>86.3</c:v>
                </c:pt>
                <c:pt idx="6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2-4C8C-9195-0AFF0B9E2B4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Blad1!$A$2:$A$8</c:f>
              <c:strCache>
                <c:ptCount val="7"/>
                <c:pt idx="0">
                  <c:v>Förälder</c:v>
                </c:pt>
                <c:pt idx="1">
                  <c:v>Lärare/ skolpersonal</c:v>
                </c:pt>
                <c:pt idx="2">
                  <c:v>Fritidsgårds- personal</c:v>
                </c:pt>
                <c:pt idx="3">
                  <c:v>Annan vuxen</c:v>
                </c:pt>
                <c:pt idx="4">
                  <c:v>Syskon</c:v>
                </c:pt>
                <c:pt idx="5">
                  <c:v>Kompis</c:v>
                </c:pt>
                <c:pt idx="6">
                  <c:v>Ingen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74.599999999999994</c:v>
                </c:pt>
                <c:pt idx="1">
                  <c:v>13.2</c:v>
                </c:pt>
                <c:pt idx="2">
                  <c:v>0</c:v>
                </c:pt>
                <c:pt idx="3">
                  <c:v>9.6</c:v>
                </c:pt>
                <c:pt idx="4">
                  <c:v>31.6</c:v>
                </c:pt>
                <c:pt idx="5">
                  <c:v>70.2</c:v>
                </c:pt>
                <c:pt idx="6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12-4C8C-9195-0AFF0B9E2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512768"/>
        <c:axId val="236514304"/>
      </c:barChart>
      <c:catAx>
        <c:axId val="23651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236514304"/>
        <c:crosses val="autoZero"/>
        <c:auto val="1"/>
        <c:lblAlgn val="ctr"/>
        <c:lblOffset val="100"/>
        <c:noMultiLvlLbl val="0"/>
      </c:catAx>
      <c:valAx>
        <c:axId val="236514304"/>
        <c:scaling>
          <c:orientation val="minMax"/>
          <c:max val="10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23651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922340429637747"/>
          <c:y val="0.38390166866187048"/>
          <c:w val="0.10066112959375072"/>
          <c:h val="0.195984117418698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libri Light" pitchFamily="34" charset="0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Förälder</c:v>
                </c:pt>
                <c:pt idx="1">
                  <c:v>Lärare/ skolpersonal</c:v>
                </c:pt>
                <c:pt idx="2">
                  <c:v>Fritidsgårds- personal</c:v>
                </c:pt>
                <c:pt idx="3">
                  <c:v>Annan vuxen</c:v>
                </c:pt>
                <c:pt idx="4">
                  <c:v>Syskon</c:v>
                </c:pt>
                <c:pt idx="5">
                  <c:v>Kompis</c:v>
                </c:pt>
                <c:pt idx="6">
                  <c:v>Ingen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72.900000000000006</c:v>
                </c:pt>
                <c:pt idx="1">
                  <c:v>17.899999999999999</c:v>
                </c:pt>
                <c:pt idx="2">
                  <c:v>3.7</c:v>
                </c:pt>
                <c:pt idx="3">
                  <c:v>16.5</c:v>
                </c:pt>
                <c:pt idx="4">
                  <c:v>36.6</c:v>
                </c:pt>
                <c:pt idx="5">
                  <c:v>74.400000000000006</c:v>
                </c:pt>
                <c:pt idx="6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2-4C8C-9195-0AFF0B9E2B4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Förälder</c:v>
                </c:pt>
                <c:pt idx="1">
                  <c:v>Lärare/ skolpersonal</c:v>
                </c:pt>
                <c:pt idx="2">
                  <c:v>Fritidsgårds- personal</c:v>
                </c:pt>
                <c:pt idx="3">
                  <c:v>Annan vuxen</c:v>
                </c:pt>
                <c:pt idx="4">
                  <c:v>Syskon</c:v>
                </c:pt>
                <c:pt idx="5">
                  <c:v>Kompis</c:v>
                </c:pt>
                <c:pt idx="6">
                  <c:v>Ingen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73.7</c:v>
                </c:pt>
                <c:pt idx="1">
                  <c:v>16.3</c:v>
                </c:pt>
                <c:pt idx="2">
                  <c:v>1.1000000000000001</c:v>
                </c:pt>
                <c:pt idx="3">
                  <c:v>15.2</c:v>
                </c:pt>
                <c:pt idx="4">
                  <c:v>33.299999999999997</c:v>
                </c:pt>
                <c:pt idx="5">
                  <c:v>79.599999999999994</c:v>
                </c:pt>
                <c:pt idx="6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12-4C8C-9195-0AFF0B9E2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512768"/>
        <c:axId val="236514304"/>
      </c:barChart>
      <c:catAx>
        <c:axId val="23651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 Light" pitchFamily="34" charset="0"/>
              </a:defRPr>
            </a:pPr>
            <a:endParaRPr lang="sv-FI"/>
          </a:p>
        </c:txPr>
        <c:crossAx val="236514304"/>
        <c:crosses val="autoZero"/>
        <c:auto val="1"/>
        <c:lblAlgn val="ctr"/>
        <c:lblOffset val="100"/>
        <c:noMultiLvlLbl val="0"/>
      </c:catAx>
      <c:valAx>
        <c:axId val="236514304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236512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922340429637747"/>
          <c:y val="0.38390166866187048"/>
          <c:w val="0.10066112959375072"/>
          <c:h val="0.19598411741869881"/>
        </c:manualLayout>
      </c:layout>
      <c:overlay val="0"/>
      <c:txPr>
        <a:bodyPr/>
        <a:lstStyle/>
        <a:p>
          <a:pPr>
            <a:defRPr sz="16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Har rökt</c:v>
                </c:pt>
                <c:pt idx="1">
                  <c:v>Har snusat</c:v>
                </c:pt>
                <c:pt idx="2">
                  <c:v>Har rökt vattenpipa</c:v>
                </c:pt>
                <c:pt idx="3">
                  <c:v>Har rökt e-cig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44</c:v>
                </c:pt>
                <c:pt idx="1">
                  <c:v>36.5</c:v>
                </c:pt>
                <c:pt idx="2">
                  <c:v>11.899999999999999</c:v>
                </c:pt>
                <c:pt idx="3">
                  <c:v>39.799999999999997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Blad1!$A$2:$A$5</c:f>
              <c:strCache>
                <c:ptCount val="4"/>
                <c:pt idx="0">
                  <c:v>Har rökt</c:v>
                </c:pt>
                <c:pt idx="1">
                  <c:v>Har snusat</c:v>
                </c:pt>
                <c:pt idx="2">
                  <c:v>Har rökt vattenpipa</c:v>
                </c:pt>
                <c:pt idx="3">
                  <c:v>Har rökt e-cig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40.5</c:v>
                </c:pt>
                <c:pt idx="1">
                  <c:v>30.1</c:v>
                </c:pt>
                <c:pt idx="2">
                  <c:v>7.1999999999999993</c:v>
                </c:pt>
                <c:pt idx="3">
                  <c:v>31.200000000000003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Har rökt</c:v>
                </c:pt>
                <c:pt idx="1">
                  <c:v>Har snusat</c:v>
                </c:pt>
                <c:pt idx="2">
                  <c:v>Har rökt vattenpipa</c:v>
                </c:pt>
                <c:pt idx="3">
                  <c:v>Har rökt e-cig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47.8</c:v>
                </c:pt>
                <c:pt idx="1">
                  <c:v>44.3</c:v>
                </c:pt>
                <c:pt idx="2">
                  <c:v>18.2</c:v>
                </c:pt>
                <c:pt idx="3">
                  <c:v>50.5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BC-4B79-8F96-9074654B3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8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509599494507617"/>
          <c:y val="0.35505835995566026"/>
          <c:w val="0.11294400699912512"/>
          <c:h val="0.23364596661528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61565568192865"/>
          <c:y val="3.9249326607398251E-2"/>
          <c:w val="0.74516975308641975"/>
          <c:h val="0.781510586807713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Har rökt</c:v>
                </c:pt>
                <c:pt idx="1">
                  <c:v>Har snusat</c:v>
                </c:pt>
                <c:pt idx="2">
                  <c:v>Har rökt vattenpipa</c:v>
                </c:pt>
                <c:pt idx="3">
                  <c:v>Har rökt e-cig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40.200000000000003</c:v>
                </c:pt>
                <c:pt idx="1">
                  <c:v>33.9</c:v>
                </c:pt>
                <c:pt idx="2">
                  <c:v>13.7</c:v>
                </c:pt>
                <c:pt idx="3">
                  <c:v>35.700000000000003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Blad1!$A$2:$A$5</c:f>
              <c:strCache>
                <c:ptCount val="4"/>
                <c:pt idx="0">
                  <c:v>Har rökt</c:v>
                </c:pt>
                <c:pt idx="1">
                  <c:v>Har snusat</c:v>
                </c:pt>
                <c:pt idx="2">
                  <c:v>Har rökt vattenpipa</c:v>
                </c:pt>
                <c:pt idx="3">
                  <c:v>Har rökt e-cig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44</c:v>
                </c:pt>
                <c:pt idx="1">
                  <c:v>36.5</c:v>
                </c:pt>
                <c:pt idx="2">
                  <c:v>11.899999999999999</c:v>
                </c:pt>
                <c:pt idx="3">
                  <c:v>39.799999999999997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09599494507617"/>
          <c:y val="0.35505835995566026"/>
          <c:w val="0.11294400699912512"/>
          <c:h val="0.233645966615281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0.7625</cdr:x>
      <cdr:y>0.65863</cdr:y>
    </cdr:from>
    <cdr:to>
      <cdr:x>0.78</cdr:x>
      <cdr:y>0.70636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6275040" y="2980928"/>
          <a:ext cx="1440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0.745</cdr:x>
      <cdr:y>0.65863</cdr:y>
    </cdr:from>
    <cdr:to>
      <cdr:x>0.78</cdr:x>
      <cdr:y>0.72227</cdr:y>
    </cdr:to>
    <cdr:sp macro="" textlink="">
      <cdr:nvSpPr>
        <cdr:cNvPr id="5" name="textruta 4"/>
        <cdr:cNvSpPr txBox="1"/>
      </cdr:nvSpPr>
      <cdr:spPr>
        <a:xfrm xmlns:a="http://schemas.openxmlformats.org/drawingml/2006/main">
          <a:off x="6131024" y="2980928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0.7625</cdr:x>
      <cdr:y>0.65863</cdr:y>
    </cdr:from>
    <cdr:to>
      <cdr:x>0.78</cdr:x>
      <cdr:y>0.70636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6275040" y="2980928"/>
          <a:ext cx="1440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0.745</cdr:x>
      <cdr:y>0.65863</cdr:y>
    </cdr:from>
    <cdr:to>
      <cdr:x>0.78</cdr:x>
      <cdr:y>0.72227</cdr:y>
    </cdr:to>
    <cdr:sp macro="" textlink="">
      <cdr:nvSpPr>
        <cdr:cNvPr id="5" name="textruta 4"/>
        <cdr:cNvSpPr txBox="1"/>
      </cdr:nvSpPr>
      <cdr:spPr>
        <a:xfrm xmlns:a="http://schemas.openxmlformats.org/drawingml/2006/main">
          <a:off x="6131024" y="2980928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0.7625</cdr:x>
      <cdr:y>0.65863</cdr:y>
    </cdr:from>
    <cdr:to>
      <cdr:x>0.78</cdr:x>
      <cdr:y>0.70636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6275040" y="2980928"/>
          <a:ext cx="1440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0.745</cdr:x>
      <cdr:y>0.65863</cdr:y>
    </cdr:from>
    <cdr:to>
      <cdr:x>0.78</cdr:x>
      <cdr:y>0.72227</cdr:y>
    </cdr:to>
    <cdr:sp macro="" textlink="">
      <cdr:nvSpPr>
        <cdr:cNvPr id="5" name="textruta 4"/>
        <cdr:cNvSpPr txBox="1"/>
      </cdr:nvSpPr>
      <cdr:spPr>
        <a:xfrm xmlns:a="http://schemas.openxmlformats.org/drawingml/2006/main">
          <a:off x="6131024" y="2980928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0.7625</cdr:x>
      <cdr:y>0.65863</cdr:y>
    </cdr:from>
    <cdr:to>
      <cdr:x>0.78</cdr:x>
      <cdr:y>0.70636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6275040" y="2980928"/>
          <a:ext cx="1440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0.745</cdr:x>
      <cdr:y>0.65863</cdr:y>
    </cdr:from>
    <cdr:to>
      <cdr:x>0.78</cdr:x>
      <cdr:y>0.72227</cdr:y>
    </cdr:to>
    <cdr:sp macro="" textlink="">
      <cdr:nvSpPr>
        <cdr:cNvPr id="5" name="textruta 4"/>
        <cdr:cNvSpPr txBox="1"/>
      </cdr:nvSpPr>
      <cdr:spPr>
        <a:xfrm xmlns:a="http://schemas.openxmlformats.org/drawingml/2006/main">
          <a:off x="6131024" y="2980928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09386-3C23-4B83-9386-8BCBA532EB13}" type="datetimeFigureOut">
              <a:rPr lang="sv-FI" smtClean="0"/>
              <a:t>17-09-2020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26B55-AD3D-4C1F-B112-7F62A091186B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5353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/>
          </a:p>
        </p:txBody>
      </p:sp>
      <p:sp>
        <p:nvSpPr>
          <p:cNvPr id="5124" name="Platshållare för sidfot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Drogvaneundersökning 2016</a:t>
            </a:r>
          </a:p>
        </p:txBody>
      </p:sp>
      <p:sp>
        <p:nvSpPr>
          <p:cNvPr id="5125" name="Platshållare för bildnumm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494B3-48E8-44BE-BB2F-77C909FB44A1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849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7891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8037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9024-1929-440A-A3C2-962098AC9D99}" type="slidenum">
              <a:rPr lang="sv-SE" smtClean="0"/>
              <a:pPr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0928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9024-1929-440A-A3C2-962098AC9D99}" type="slidenum">
              <a:rPr lang="sv-SE" smtClean="0"/>
              <a:pPr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039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9024-1929-440A-A3C2-962098AC9D99}" type="slidenum">
              <a:rPr lang="sv-SE" smtClean="0"/>
              <a:pPr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9007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BA9AC-A1F5-4A63-BCB8-8D01A5F5302D}" type="slidenum">
              <a:rPr lang="sv-SE" smtClean="0"/>
              <a:pPr>
                <a:defRPr/>
              </a:pPr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1468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FA63C-9BC2-483E-84F8-19F4BC89E52C}" type="slidenum">
              <a:rPr lang="sv-FI" smtClean="0"/>
              <a:t>41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63278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Drogvaneundersökning 2016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FC336-34D8-4225-8150-3F7A74CBB837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068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9024-1929-440A-A3C2-962098AC9D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5875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9024-1929-440A-A3C2-962098AC9D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2000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99043-6DDD-4DBC-8305-43BFDBDFA455}" type="slidenum">
              <a:rPr lang="sv-SE" smtClean="0"/>
              <a:pPr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5843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99043-6DDD-4DBC-8305-43BFDBDFA455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1964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7590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6430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080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3219451" y="0"/>
            <a:ext cx="89725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4793" y="2274398"/>
            <a:ext cx="8009907" cy="1250579"/>
          </a:xfrm>
        </p:spPr>
        <p:txBody>
          <a:bodyPr lIns="0" rIns="0" anchor="t">
            <a:normAutofit/>
          </a:bodyPr>
          <a:lstStyle>
            <a:lvl1pPr algn="l">
              <a:defRPr sz="4800"/>
            </a:lvl1pPr>
          </a:lstStyle>
          <a:p>
            <a:r>
              <a:rPr lang="sv-SE"/>
              <a:t>Klicka här för att ändra format</a:t>
            </a:r>
            <a:endParaRPr lang="sv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4793" y="3602038"/>
            <a:ext cx="8009907" cy="1655762"/>
          </a:xfrm>
        </p:spPr>
        <p:txBody>
          <a:bodyPr lIns="0" rIns="0" bIns="0"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FI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667253" y="294633"/>
            <a:ext cx="2855913" cy="1685132"/>
          </a:xfrm>
        </p:spPr>
        <p:txBody>
          <a:bodyPr lIns="0" rIns="0">
            <a:normAutofit/>
          </a:bodyPr>
          <a:lstStyle>
            <a:lvl1pPr marL="0" indent="0">
              <a:lnSpc>
                <a:spcPts val="1700"/>
              </a:lnSpc>
              <a:buFontTx/>
              <a:buNone/>
              <a:defRPr sz="160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2pPr>
            <a:lvl3pPr marL="914377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371566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828754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innehåll</a:t>
            </a:r>
            <a:endParaRPr lang="en-US" dirty="0"/>
          </a:p>
        </p:txBody>
      </p:sp>
      <p:sp>
        <p:nvSpPr>
          <p:cNvPr id="7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767817"/>
            <a:ext cx="3219451" cy="6090183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10733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H="1">
            <a:off x="0" y="0"/>
            <a:ext cx="322483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054" y="1156392"/>
            <a:ext cx="1814841" cy="227260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längre</a:t>
            </a:r>
            <a:r>
              <a:rPr lang="en-US" dirty="0"/>
              <a:t> </a:t>
            </a:r>
            <a:r>
              <a:rPr lang="en-US" dirty="0" err="1"/>
              <a:t>rubrik</a:t>
            </a:r>
            <a:endParaRPr lang="sv-FI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224213" y="0"/>
            <a:ext cx="896778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993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A577-F42B-45A8-93AF-0BC66E1B3EAF}" type="datetime1">
              <a:rPr lang="sv-SE" smtClean="0"/>
              <a:t>2020-09-17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48678-B198-43E5-BD1D-F67603C47E7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6510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CC498-EE0F-42E0-BE36-A0BA672E1AA2}" type="datetime1">
              <a:rPr lang="sv-SE" smtClean="0"/>
              <a:t>2020-09-17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A7A79-16F1-4E6A-9971-8D25071642B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7866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19450" y="0"/>
            <a:ext cx="90725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971" y="2000739"/>
            <a:ext cx="6866261" cy="4160594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57971" y="656135"/>
            <a:ext cx="6866261" cy="1039808"/>
          </a:xfrm>
        </p:spPr>
        <p:txBody>
          <a:bodyPr tIns="0" bIns="0"/>
          <a:lstStyle/>
          <a:p>
            <a:r>
              <a:rPr lang="sv-SE"/>
              <a:t>Klicka här för att ändra format</a:t>
            </a:r>
            <a:endParaRPr lang="sv-FI" dirty="0"/>
          </a:p>
        </p:txBody>
      </p:sp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774303"/>
            <a:ext cx="3219451" cy="608369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14355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7254"/>
            <a:ext cx="12292048" cy="34307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1258637" y="2000739"/>
            <a:ext cx="2156561" cy="3213435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4237" y="656135"/>
            <a:ext cx="6866261" cy="1039808"/>
          </a:xfrm>
        </p:spPr>
        <p:txBody>
          <a:bodyPr tIns="0" bIns="0"/>
          <a:lstStyle/>
          <a:p>
            <a:r>
              <a:rPr lang="sv-SE"/>
              <a:t>Klicka här för att ändra format</a:t>
            </a:r>
            <a:endParaRPr lang="sv-FI" dirty="0"/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3766415" y="2000738"/>
            <a:ext cx="2156561" cy="3213435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6274193" y="2000738"/>
            <a:ext cx="2156561" cy="3213435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781971" y="2000737"/>
            <a:ext cx="2156561" cy="3213435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85350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0"/>
            <a:ext cx="32194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sv-SE"/>
              <a:t>Klicka här för att ändra format</a:t>
            </a:r>
            <a:endParaRPr lang="sv-F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36707" y="2000739"/>
            <a:ext cx="3119438" cy="2998787"/>
          </a:xfrm>
        </p:spPr>
        <p:txBody>
          <a:bodyPr/>
          <a:lstStyle>
            <a:lvl1pPr marL="0" indent="0">
              <a:buNone/>
              <a:defRPr sz="4400">
                <a:solidFill>
                  <a:schemeClr val="accent1"/>
                </a:solidFill>
                <a:latin typeface="CillaFHscript" pitchFamily="2" charset="-128"/>
                <a:ea typeface="CillaFHscript" pitchFamily="2" charset="-128"/>
                <a:cs typeface="CillaFHscript" pitchFamily="2" charset="-128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45565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73132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95943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84122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2891" y="1709742"/>
            <a:ext cx="10081847" cy="2852737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CillaFHscript" pitchFamily="2" charset="-128"/>
                <a:ea typeface="CillaFHscript" pitchFamily="2" charset="-128"/>
                <a:cs typeface="CillaFHscript" pitchFamily="2" charset="-128"/>
              </a:defRPr>
            </a:lvl1pPr>
          </a:lstStyle>
          <a:p>
            <a:r>
              <a:rPr lang="en-US" dirty="0"/>
              <a:t>Cilla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24290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H="1">
            <a:off x="0" y="0"/>
            <a:ext cx="322483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054" y="1156392"/>
            <a:ext cx="3251841" cy="227260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längre</a:t>
            </a:r>
            <a:r>
              <a:rPr lang="en-US" dirty="0"/>
              <a:t> </a:t>
            </a:r>
            <a:r>
              <a:rPr lang="en-US" dirty="0" err="1"/>
              <a:t>rubrik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7070" y="1156392"/>
            <a:ext cx="6140182" cy="4873625"/>
          </a:xfrm>
        </p:spPr>
        <p:txBody>
          <a:bodyPr wrap="square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20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7971" y="656135"/>
            <a:ext cx="6695831" cy="1039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7971" y="2000739"/>
            <a:ext cx="6695831" cy="41605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2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Segoe UI" panose="020B0502040204020203" pitchFamily="34" charset="0"/>
          <a:ea typeface="Roboto Medium" panose="02000000000000000000" pitchFamily="2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ts val="384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Roboto Light" panose="02000000000000000000" pitchFamily="2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Roboto Light" panose="02000000000000000000" pitchFamily="2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Roboto Light" panose="02000000000000000000" pitchFamily="2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Roboto Light" panose="02000000000000000000" pitchFamily="2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Roboto Light" panose="02000000000000000000" pitchFamily="2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erica.ostrom@folkhalsan.ax" TargetMode="External"/><Relationship Id="rId2" Type="http://schemas.openxmlformats.org/officeDocument/2006/relationships/hyperlink" Target="mailto:eleonore.hedman@folkhalsan.ax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/>
          <p:cNvSpPr>
            <a:spLocks noGrp="1"/>
          </p:cNvSpPr>
          <p:nvPr>
            <p:ph type="title"/>
          </p:nvPr>
        </p:nvSpPr>
        <p:spPr>
          <a:xfrm>
            <a:off x="3708400" y="2387600"/>
            <a:ext cx="7815832" cy="1337734"/>
          </a:xfrm>
        </p:spPr>
        <p:txBody>
          <a:bodyPr>
            <a:normAutofit/>
          </a:bodyPr>
          <a:lstStyle/>
          <a:p>
            <a:pPr algn="ctr"/>
            <a:r>
              <a:rPr lang="sv-FI" sz="4800" dirty="0"/>
              <a:t>Drogvaneundersökning Ålands Lyceum 2020</a:t>
            </a:r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09" y="5610395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24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4100" y="260649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Tobaksbruk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1-2</a:t>
            </a:r>
            <a:r>
              <a:rPr lang="sv-SE" sz="3200" dirty="0">
                <a:latin typeface="Calibri Light" pitchFamily="34" charset="0"/>
              </a:rPr>
              <a:t/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260921"/>
              </p:ext>
            </p:extLst>
          </p:nvPr>
        </p:nvGraphicFramePr>
        <p:xfrm>
          <a:off x="1981200" y="173905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:a16="http://schemas.microsoft.com/office/drawing/2014/main" id="{F093BE40-AF51-473C-9849-947B58E90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69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4100" y="260649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Tobaksbruk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1-2</a:t>
            </a:r>
            <a:r>
              <a:rPr lang="sv-SE" sz="3200" dirty="0">
                <a:latin typeface="Calibri Light" pitchFamily="34" charset="0"/>
              </a:rPr>
              <a:t/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407787"/>
              </p:ext>
            </p:extLst>
          </p:nvPr>
        </p:nvGraphicFramePr>
        <p:xfrm>
          <a:off x="1981200" y="173905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:a16="http://schemas.microsoft.com/office/drawing/2014/main" id="{5976AD0B-0895-4834-9DFD-EDF711F503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3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4100" y="260649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Röker du?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1-2</a:t>
            </a:r>
            <a:r>
              <a:rPr lang="sv-SE" sz="3200" dirty="0">
                <a:latin typeface="Calibri Light" pitchFamily="34" charset="0"/>
              </a:rPr>
              <a:t/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94101"/>
              </p:ext>
            </p:extLst>
          </p:nvPr>
        </p:nvGraphicFramePr>
        <p:xfrm>
          <a:off x="1981200" y="173905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:a16="http://schemas.microsoft.com/office/drawing/2014/main" id="{64A683A5-715E-4CC2-ADF4-AC80F658F8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25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4100" y="260649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Röker du?</a:t>
            </a:r>
            <a:r>
              <a:rPr lang="sv-SE" dirty="0">
                <a:latin typeface="Calibri Light" pitchFamily="34" charset="0"/>
              </a:rPr>
              <a:t/>
            </a:r>
            <a:br>
              <a:rPr lang="sv-SE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1-2</a:t>
            </a:r>
            <a:r>
              <a:rPr lang="sv-SE" sz="3200" dirty="0">
                <a:latin typeface="Calibri Light" pitchFamily="34" charset="0"/>
              </a:rPr>
              <a:t/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73905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AB1918B2-0CF9-4577-8890-3337F8A01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24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4100" y="260649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Röker du?</a:t>
            </a:r>
            <a:r>
              <a:rPr lang="sv-SE" dirty="0">
                <a:latin typeface="Calibri Light" pitchFamily="34" charset="0"/>
              </a:rPr>
              <a:t/>
            </a:r>
            <a:br>
              <a:rPr lang="sv-SE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1-2</a:t>
            </a:r>
            <a:r>
              <a:rPr lang="sv-SE" sz="3200" dirty="0">
                <a:latin typeface="Calibri Light" pitchFamily="34" charset="0"/>
              </a:rPr>
              <a:t/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73905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8D1D79D5-EEA2-483B-B1CB-291A08C5A5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09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4100" y="260649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Snusar du?</a:t>
            </a:r>
            <a:r>
              <a:rPr lang="sv-SE" dirty="0">
                <a:latin typeface="Calibri Light" pitchFamily="34" charset="0"/>
              </a:rPr>
              <a:t/>
            </a:r>
            <a:br>
              <a:rPr lang="sv-SE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1-2</a:t>
            </a:r>
            <a:r>
              <a:rPr lang="sv-SE" sz="3200" dirty="0">
                <a:latin typeface="Calibri Light" pitchFamily="34" charset="0"/>
              </a:rPr>
              <a:t/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214198"/>
              </p:ext>
            </p:extLst>
          </p:nvPr>
        </p:nvGraphicFramePr>
        <p:xfrm>
          <a:off x="1981200" y="173905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97A66027-0B10-44ED-902D-4EDA04A444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40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4100" y="260649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Snusar du?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1-2</a:t>
            </a:r>
            <a:r>
              <a:rPr lang="sv-SE" sz="3200" dirty="0">
                <a:latin typeface="Calibri Light" pitchFamily="34" charset="0"/>
              </a:rPr>
              <a:t/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73905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C81D3AF3-0A60-43A1-BB7E-FB039B6378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66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4100" y="260649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Snusar du?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1-2</a:t>
            </a:r>
            <a:r>
              <a:rPr lang="sv-SE" sz="3200" dirty="0">
                <a:latin typeface="Calibri Light" pitchFamily="34" charset="0"/>
              </a:rPr>
              <a:t/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73905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B2820750-2469-4845-996E-07EED4697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32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4100" y="260649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sv-SE" sz="3600" b="0" dirty="0">
                <a:latin typeface="Calibri Light" pitchFamily="34" charset="0"/>
              </a:rPr>
              <a:t>Har du någon gång använt e-cigarett?</a:t>
            </a:r>
            <a:r>
              <a:rPr lang="sv-SE" b="0" dirty="0">
                <a:latin typeface="Calibri Light" pitchFamily="34" charset="0"/>
              </a:rPr>
              <a:t/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1-2</a:t>
            </a:r>
            <a:r>
              <a:rPr lang="sv-SE" sz="3200" dirty="0">
                <a:latin typeface="Calibri Light" pitchFamily="34" charset="0"/>
              </a:rPr>
              <a:t/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952770"/>
              </p:ext>
            </p:extLst>
          </p:nvPr>
        </p:nvGraphicFramePr>
        <p:xfrm>
          <a:off x="1981200" y="173905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40675DBD-6258-412A-AFFD-A1810ED46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07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4100" y="260649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sv-SE" sz="3600" b="0" dirty="0">
                <a:latin typeface="Calibri Light" pitchFamily="34" charset="0"/>
              </a:rPr>
              <a:t>Har du någon gång använt e-cigarett?</a:t>
            </a:r>
            <a:r>
              <a:rPr lang="sv-SE" b="0" dirty="0">
                <a:latin typeface="Calibri Light" pitchFamily="34" charset="0"/>
              </a:rPr>
              <a:t/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1-2</a:t>
            </a:r>
            <a:r>
              <a:rPr lang="sv-SE" sz="3200" dirty="0">
                <a:latin typeface="Calibri Light" pitchFamily="34" charset="0"/>
              </a:rPr>
              <a:t/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73905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06FF3D8E-416E-4BA7-94D9-EA31AA581E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97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Platshållare för innehåll 2"/>
          <p:cNvSpPr>
            <a:spLocks noGrp="1"/>
          </p:cNvSpPr>
          <p:nvPr>
            <p:ph idx="1"/>
          </p:nvPr>
        </p:nvSpPr>
        <p:spPr>
          <a:xfrm>
            <a:off x="3584281" y="1218106"/>
            <a:ext cx="7961252" cy="4908397"/>
          </a:xfrm>
        </p:spPr>
        <p:txBody>
          <a:bodyPr/>
          <a:lstStyle/>
          <a:p>
            <a:pPr algn="ctr">
              <a:spcBef>
                <a:spcPct val="50000"/>
              </a:spcBef>
              <a:buNone/>
            </a:pPr>
            <a:endParaRPr lang="sv-SE" altLang="sv-SE" sz="2000" dirty="0">
              <a:latin typeface="Calibri Light" panose="020F0302020204030204" pitchFamily="34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sv-SE" altLang="sv-SE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Genomfördes i årskurs 1 och 2 på Ålands Lyceum under vecka 36 år 2020.</a:t>
            </a:r>
          </a:p>
          <a:p>
            <a:pPr algn="ctr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v-SE" altLang="sv-SE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Eleverna var ej förberedda </a:t>
            </a:r>
          </a:p>
          <a:p>
            <a:pPr algn="ctr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v-SE" altLang="sv-SE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Enkäten genomfördes digitalt</a:t>
            </a:r>
          </a:p>
          <a:p>
            <a:pPr algn="ctr">
              <a:spcBef>
                <a:spcPct val="50000"/>
              </a:spcBef>
              <a:buNone/>
            </a:pPr>
            <a:r>
              <a:rPr lang="sv-SE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På Ålands Lyceum deltog totalt 271 av 294 </a:t>
            </a:r>
            <a:r>
              <a:rPr lang="sv-SE" altLang="sv-SE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elever (externt bortfall 7,4 %)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sv-SE" altLang="sv-SE" sz="2000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9" y="564426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41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4100" y="260649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sv-SE" sz="3600" b="0" dirty="0">
                <a:latin typeface="Calibri Light" pitchFamily="34" charset="0"/>
              </a:rPr>
              <a:t>Har du någon gång använt e-cigarett?</a:t>
            </a:r>
            <a:r>
              <a:rPr lang="sv-SE" b="0" dirty="0">
                <a:latin typeface="Calibri Light" pitchFamily="34" charset="0"/>
              </a:rPr>
              <a:t/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1-2</a:t>
            </a:r>
            <a:r>
              <a:rPr lang="sv-SE" sz="3200" dirty="0">
                <a:latin typeface="Calibri Light" pitchFamily="34" charset="0"/>
              </a:rPr>
              <a:t/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73905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E0557E88-FE65-4006-BDBF-CECC9CCCD5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55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4100" y="260649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sv-SE" sz="3600" b="0" dirty="0">
                <a:latin typeface="Calibri Light" pitchFamily="34" charset="0"/>
              </a:rPr>
              <a:t>Har du någon gång rökt vattenpipa?</a:t>
            </a:r>
            <a:r>
              <a:rPr lang="sv-SE" b="0" dirty="0">
                <a:latin typeface="Calibri Light" pitchFamily="34" charset="0"/>
              </a:rPr>
              <a:t/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1-2</a:t>
            </a:r>
            <a:r>
              <a:rPr lang="sv-SE" sz="3200" dirty="0">
                <a:latin typeface="Calibri Light" pitchFamily="34" charset="0"/>
              </a:rPr>
              <a:t/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20231"/>
              </p:ext>
            </p:extLst>
          </p:nvPr>
        </p:nvGraphicFramePr>
        <p:xfrm>
          <a:off x="1981200" y="173905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5C051208-7741-4193-8C15-158B6028A9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57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4100" y="260649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sv-SE" sz="3600" b="0" dirty="0">
                <a:latin typeface="Calibri Light" pitchFamily="34" charset="0"/>
              </a:rPr>
              <a:t>Har du någon gång rökt vattenpipa?</a:t>
            </a:r>
            <a:r>
              <a:rPr lang="sv-SE" b="0" dirty="0">
                <a:latin typeface="Calibri Light" pitchFamily="34" charset="0"/>
              </a:rPr>
              <a:t/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1-2</a:t>
            </a:r>
            <a:r>
              <a:rPr lang="sv-SE" sz="3200" b="0" dirty="0">
                <a:latin typeface="Calibri Light" pitchFamily="34" charset="0"/>
              </a:rPr>
              <a:t/>
            </a:r>
            <a:br>
              <a:rPr lang="sv-SE" sz="3200" b="0" dirty="0">
                <a:latin typeface="Calibri Light" pitchFamily="34" charset="0"/>
              </a:rPr>
            </a:br>
            <a:endParaRPr lang="sv-SE" sz="1400" b="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73905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243FE7E3-C4FC-4245-B129-9EBF34787B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09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48084" y="622926"/>
            <a:ext cx="6695831" cy="1039808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Alkoholkonsumtion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985891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64CF596E-925E-4D84-B9E4-80CB4D5D9D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30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48084" y="560393"/>
            <a:ext cx="6695831" cy="1039808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Alkoholkonsumtion</a:t>
            </a:r>
            <a:r>
              <a:rPr lang="sv-SE" dirty="0">
                <a:latin typeface="Calibri Light" pitchFamily="34" charset="0"/>
              </a:rPr>
              <a:t/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093095E8-9024-43E0-B151-9E4241590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35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48084" y="279063"/>
            <a:ext cx="6695831" cy="1039808"/>
          </a:xfrm>
        </p:spPr>
        <p:txBody>
          <a:bodyPr>
            <a:normAutofit fontScale="90000"/>
          </a:bodyPr>
          <a:lstStyle/>
          <a:p>
            <a:pPr algn="ctr"/>
            <a:r>
              <a:rPr lang="sv-SE" sz="36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Var får du vanligtvis din alkohol ifrån?</a:t>
            </a:r>
            <a:r>
              <a:rPr lang="sv-SE" b="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v-SE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v-SE" sz="16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275006"/>
              </p:ext>
            </p:extLst>
          </p:nvPr>
        </p:nvGraphicFramePr>
        <p:xfrm>
          <a:off x="1981200" y="1318871"/>
          <a:ext cx="82296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2165546" y="6148050"/>
            <a:ext cx="2242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>
                <a:latin typeface="Calibri Light" pitchFamily="34" charset="0"/>
              </a:rPr>
              <a:t>Procenten avser endast de elever som uppgett att de druckit alkohol</a:t>
            </a:r>
            <a:r>
              <a:rPr lang="sv-SE" sz="1000" i="1" dirty="0">
                <a:latin typeface="Calibri Light" pitchFamily="34" charset="0"/>
              </a:rPr>
              <a:t>.</a:t>
            </a:r>
            <a:endParaRPr lang="sv-SE" sz="1000" i="1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09BEE5E-91B3-48FC-A195-C2D942A02C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16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48084" y="354477"/>
            <a:ext cx="6695831" cy="1039808"/>
          </a:xfrm>
        </p:spPr>
        <p:txBody>
          <a:bodyPr>
            <a:normAutofit/>
          </a:bodyPr>
          <a:lstStyle/>
          <a:p>
            <a:pPr algn="ctr"/>
            <a:r>
              <a:rPr lang="sv-SE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Var får du vanligtvis din alkohol ifrån?</a:t>
            </a:r>
            <a:br>
              <a:rPr lang="sv-SE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v-SE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618919"/>
              </p:ext>
            </p:extLst>
          </p:nvPr>
        </p:nvGraphicFramePr>
        <p:xfrm>
          <a:off x="1878360" y="1176039"/>
          <a:ext cx="843528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2165546" y="6072636"/>
            <a:ext cx="2242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>
                <a:latin typeface="Calibri Light" pitchFamily="34" charset="0"/>
              </a:rPr>
              <a:t>Procenten avser endast de elever som uppgett att de druckit alkohol</a:t>
            </a:r>
            <a:r>
              <a:rPr lang="sv-SE" sz="1000" i="1" dirty="0">
                <a:latin typeface="Calibri Light" pitchFamily="34" charset="0"/>
              </a:rPr>
              <a:t>.</a:t>
            </a:r>
            <a:endParaRPr lang="sv-SE" sz="1000" i="1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7904B4F-9DDA-4055-A199-5D5E4D1A2A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43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11524" y="463506"/>
            <a:ext cx="8352928" cy="936104"/>
          </a:xfrm>
        </p:spPr>
        <p:txBody>
          <a:bodyPr>
            <a:normAutofit/>
          </a:bodyPr>
          <a:lstStyle/>
          <a:p>
            <a:pPr algn="ctr"/>
            <a:r>
              <a:rPr lang="sv-SE" sz="3600" b="0" dirty="0">
                <a:latin typeface="Calibri Light" pitchFamily="34" charset="0"/>
              </a:rPr>
              <a:t>Vad drack du senaste berusningstillfället?</a:t>
            </a:r>
            <a:r>
              <a:rPr lang="sv-SE" sz="2800" b="0" dirty="0">
                <a:latin typeface="Calibri Light" pitchFamily="34" charset="0"/>
              </a:rPr>
              <a:t/>
            </a:r>
            <a:br>
              <a:rPr lang="sv-SE" sz="2800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1-2</a:t>
            </a:r>
            <a:endParaRPr lang="sv-SE" sz="600" b="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011515"/>
              </p:ext>
            </p:extLst>
          </p:nvPr>
        </p:nvGraphicFramePr>
        <p:xfrm>
          <a:off x="1703513" y="1268760"/>
          <a:ext cx="871296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2165546" y="6149578"/>
            <a:ext cx="2242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>
                <a:latin typeface="Calibri Light" pitchFamily="34" charset="0"/>
              </a:rPr>
              <a:t>Procenten avser endast de elever som uppgett att de druckit alkohol</a:t>
            </a:r>
            <a:r>
              <a:rPr lang="sv-SE" sz="1000" i="1" dirty="0">
                <a:latin typeface="Calibri Light" pitchFamily="34" charset="0"/>
              </a:rPr>
              <a:t>.</a:t>
            </a:r>
            <a:endParaRPr lang="sv-SE" sz="1000" i="1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9464CB2-05DF-4B95-81F0-F38C7349FA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84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48084" y="627855"/>
            <a:ext cx="6695831" cy="1039808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Alkohol i trafiken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/>
              <a:t>Årskurs 1-2</a:t>
            </a:r>
            <a:endParaRPr lang="sv-SE" sz="1400" b="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648679"/>
              </p:ext>
            </p:extLst>
          </p:nvPr>
        </p:nvGraphicFramePr>
        <p:xfrm>
          <a:off x="1919536" y="155679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:a16="http://schemas.microsoft.com/office/drawing/2014/main" id="{F34DDA57-E4EF-4E97-95E6-C8C23DD21C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44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3905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Tillåter dina föräldrar att du dricker alkohol?</a:t>
            </a:r>
            <a:br>
              <a:rPr lang="sv-SE" b="0" dirty="0">
                <a:latin typeface="Calibri Light" pitchFamily="34" charset="0"/>
              </a:rPr>
            </a:br>
            <a:r>
              <a:rPr lang="sv-SE" sz="1600" b="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1919536" y="15335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3E46EB9E-2C3A-4CB8-827C-0821968998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9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64637" y="614896"/>
            <a:ext cx="6047388" cy="1110209"/>
          </a:xfrm>
        </p:spPr>
        <p:txBody>
          <a:bodyPr>
            <a:normAutofit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Hur mår du rent allmänt?</a:t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123007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Bildobjekt 6">
            <a:extLst>
              <a:ext uri="{FF2B5EF4-FFF2-40B4-BE49-F238E27FC236}">
                <a16:creationId xmlns:a16="http://schemas.microsoft.com/office/drawing/2014/main" id="{8DB17E3B-92E3-4379-83E2-E2FB422DE8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9" y="564426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57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59316" y="706433"/>
            <a:ext cx="7886700" cy="986480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Restriktivitet hos föräldrar</a:t>
            </a:r>
            <a:br>
              <a:rPr lang="sv-SE" b="0" dirty="0">
                <a:latin typeface="Calibri Light" pitchFamily="34" charset="0"/>
              </a:rPr>
            </a:br>
            <a:r>
              <a:rPr lang="sv-SE" sz="1600" b="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209116"/>
              </p:ext>
            </p:extLst>
          </p:nvPr>
        </p:nvGraphicFramePr>
        <p:xfrm>
          <a:off x="1932868" y="1692913"/>
          <a:ext cx="8339596" cy="462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40406259-C49E-4CAA-88B1-3D177EE84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93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48084" y="646708"/>
            <a:ext cx="6695831" cy="1039808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Narkotika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760966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51E6BFD6-8640-4B8A-A256-8B523F0DF4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96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48084" y="627855"/>
            <a:ext cx="6695831" cy="1039808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Narkotika </a:t>
            </a:r>
            <a:r>
              <a:rPr lang="sv-SE" b="0" dirty="0">
                <a:solidFill>
                  <a:srgbClr val="FF0000"/>
                </a:solidFill>
                <a:latin typeface="Calibri Light" pitchFamily="34" charset="0"/>
              </a:rPr>
              <a:t/>
            </a:r>
            <a:br>
              <a:rPr lang="sv-SE" b="0" dirty="0">
                <a:solidFill>
                  <a:srgbClr val="FF0000"/>
                </a:solidFill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C89FE185-A4F5-416D-9BF4-7774D46E0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9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ubrik 1"/>
          <p:cNvSpPr>
            <a:spLocks noGrp="1"/>
          </p:cNvSpPr>
          <p:nvPr>
            <p:ph type="title"/>
          </p:nvPr>
        </p:nvSpPr>
        <p:spPr>
          <a:xfrm>
            <a:off x="1981200" y="359480"/>
            <a:ext cx="8229600" cy="1354137"/>
          </a:xfrm>
        </p:spPr>
        <p:txBody>
          <a:bodyPr/>
          <a:lstStyle/>
          <a:p>
            <a:pPr algn="ctr" eaLnBrk="1" hangingPunct="1"/>
            <a:r>
              <a:rPr lang="sv-SE" b="0" dirty="0">
                <a:latin typeface="Calibri Light" pitchFamily="34" charset="0"/>
              </a:rPr>
              <a:t>Samband mellan alkohol och narkotika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9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2" name="textruta 6"/>
          <p:cNvSpPr txBox="1">
            <a:spLocks noChangeArrowheads="1"/>
          </p:cNvSpPr>
          <p:nvPr/>
        </p:nvSpPr>
        <p:spPr bwMode="auto">
          <a:xfrm>
            <a:off x="6888163" y="5373688"/>
            <a:ext cx="36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76386E7-EA0F-4D95-A0CE-3A3FC808C4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9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categoryEl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ubrik 1"/>
          <p:cNvSpPr>
            <a:spLocks noGrp="1"/>
          </p:cNvSpPr>
          <p:nvPr>
            <p:ph type="title"/>
          </p:nvPr>
        </p:nvSpPr>
        <p:spPr>
          <a:xfrm>
            <a:off x="1981200" y="246064"/>
            <a:ext cx="8229600" cy="1354137"/>
          </a:xfrm>
        </p:spPr>
        <p:txBody>
          <a:bodyPr/>
          <a:lstStyle/>
          <a:p>
            <a:pPr algn="ctr" eaLnBrk="1" hangingPunct="1"/>
            <a:r>
              <a:rPr lang="sv-SE" b="0" dirty="0">
                <a:latin typeface="Calibri Light" pitchFamily="34" charset="0"/>
              </a:rPr>
              <a:t>Samband mellan rökning och narkotika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9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2" name="textruta 6"/>
          <p:cNvSpPr txBox="1">
            <a:spLocks noChangeArrowheads="1"/>
          </p:cNvSpPr>
          <p:nvPr/>
        </p:nvSpPr>
        <p:spPr bwMode="auto">
          <a:xfrm>
            <a:off x="6888163" y="5373688"/>
            <a:ext cx="36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7DE035-FC4E-4655-A5A1-F36DE9EDE9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9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categoryEl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ubrik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354137"/>
          </a:xfrm>
        </p:spPr>
        <p:txBody>
          <a:bodyPr/>
          <a:lstStyle/>
          <a:p>
            <a:pPr algn="ctr" eaLnBrk="1" hangingPunct="1"/>
            <a:r>
              <a:rPr lang="sv-SE" b="0" dirty="0">
                <a:latin typeface="Calibri Light" pitchFamily="34" charset="0"/>
              </a:rPr>
              <a:t>Samband mellan rökning och narkotika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9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2" name="textruta 6"/>
          <p:cNvSpPr txBox="1">
            <a:spLocks noChangeArrowheads="1"/>
          </p:cNvSpPr>
          <p:nvPr/>
        </p:nvSpPr>
        <p:spPr bwMode="auto">
          <a:xfrm>
            <a:off x="6888163" y="5373688"/>
            <a:ext cx="36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654DB14-65A0-43B8-BC6E-EEFF68C470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5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categoryEl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ubrik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354137"/>
          </a:xfrm>
        </p:spPr>
        <p:txBody>
          <a:bodyPr/>
          <a:lstStyle/>
          <a:p>
            <a:pPr algn="ctr" eaLnBrk="1" hangingPunct="1"/>
            <a:r>
              <a:rPr lang="sv-SE" b="0" dirty="0">
                <a:latin typeface="Calibri Light" pitchFamily="34" charset="0"/>
              </a:rPr>
              <a:t>Samband mellan rökning och narkotika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9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2" name="textruta 6"/>
          <p:cNvSpPr txBox="1">
            <a:spLocks noChangeArrowheads="1"/>
          </p:cNvSpPr>
          <p:nvPr/>
        </p:nvSpPr>
        <p:spPr bwMode="auto">
          <a:xfrm>
            <a:off x="6888163" y="5373688"/>
            <a:ext cx="36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EA2B3D7-1E24-4027-B922-EBE0376D59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3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categoryEl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457200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sv-SE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”Det är bra att det är olagligt att använda cannabis (marijuana/hasch)”</a:t>
            </a:r>
            <a:r>
              <a:rPr lang="en-US" dirty="0"/>
              <a:t/>
            </a:r>
            <a:br>
              <a:rPr lang="en-US" dirty="0"/>
            </a:br>
            <a:r>
              <a:rPr lang="sv-SE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Årskurs 1-2</a:t>
            </a:r>
          </a:p>
        </p:txBody>
      </p:sp>
      <p:graphicFrame>
        <p:nvGraphicFramePr>
          <p:cNvPr id="5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059353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Bildobjekt 6">
            <a:extLst>
              <a:ext uri="{FF2B5EF4-FFF2-40B4-BE49-F238E27FC236}">
                <a16:creationId xmlns:a16="http://schemas.microsoft.com/office/drawing/2014/main" id="{17854CC5-B149-4E84-8570-1417AC655B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684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457200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sv-SE" sz="31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”</a:t>
            </a:r>
            <a:r>
              <a:rPr lang="sv-SE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Det är bra att det är olagligt att använda cannabis (marijuana/hasch)”</a:t>
            </a:r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v-SE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Årskurs 1-2</a:t>
            </a:r>
          </a:p>
        </p:txBody>
      </p:sp>
      <p:graphicFrame>
        <p:nvGraphicFramePr>
          <p:cNvPr id="5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Bildobjekt 6">
            <a:extLst>
              <a:ext uri="{FF2B5EF4-FFF2-40B4-BE49-F238E27FC236}">
                <a16:creationId xmlns:a16="http://schemas.microsoft.com/office/drawing/2014/main" id="{8DFD873F-629E-4ABE-AE53-BB00156EAC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025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457200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sv-SE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”Det är bra att det är olagligt att använda cannabis (marijuana/hasch)”</a:t>
            </a:r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v-SE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Årskurs 1-2</a:t>
            </a:r>
          </a:p>
        </p:txBody>
      </p:sp>
      <p:graphicFrame>
        <p:nvGraphicFramePr>
          <p:cNvPr id="5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Bildobjekt 6">
            <a:extLst>
              <a:ext uri="{FF2B5EF4-FFF2-40B4-BE49-F238E27FC236}">
                <a16:creationId xmlns:a16="http://schemas.microsoft.com/office/drawing/2014/main" id="{EA998BF5-25C8-4B31-851B-97BEA2B050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4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42293" y="622926"/>
            <a:ext cx="6695831" cy="1039808"/>
          </a:xfrm>
        </p:spPr>
        <p:txBody>
          <a:bodyPr>
            <a:normAutofit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Hur mår du rent allmänt?</a:t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Bildobjekt 6">
            <a:extLst>
              <a:ext uri="{FF2B5EF4-FFF2-40B4-BE49-F238E27FC236}">
                <a16:creationId xmlns:a16="http://schemas.microsoft.com/office/drawing/2014/main" id="{532F620F-B15B-4865-A474-F41C245FAC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9" y="564426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894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24873" y="359053"/>
            <a:ext cx="6695831" cy="1039808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Normbrytande beteenden</a:t>
            </a:r>
            <a:endParaRPr lang="sv-SE" sz="1400" b="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34537"/>
              </p:ext>
            </p:extLst>
          </p:nvPr>
        </p:nvGraphicFramePr>
        <p:xfrm>
          <a:off x="1900679" y="1090915"/>
          <a:ext cx="8544217" cy="540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ruta 7"/>
          <p:cNvSpPr txBox="1">
            <a:spLocks noChangeArrowheads="1"/>
          </p:cNvSpPr>
          <p:nvPr/>
        </p:nvSpPr>
        <p:spPr bwMode="auto">
          <a:xfrm>
            <a:off x="2135561" y="1196753"/>
            <a:ext cx="1044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Procent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9F081E7-E334-4F5E-9A54-0902119140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9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El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57A1D4-1464-45CA-9080-13CB31036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99" y="2456900"/>
            <a:ext cx="3251841" cy="2272608"/>
          </a:xfrm>
        </p:spPr>
        <p:txBody>
          <a:bodyPr>
            <a:normAutofit/>
          </a:bodyPr>
          <a:lstStyle/>
          <a:p>
            <a:pPr>
              <a:lnSpc>
                <a:spcPts val="3840"/>
              </a:lnSpc>
              <a:spcBef>
                <a:spcPts val="0"/>
              </a:spcBef>
              <a:spcAft>
                <a:spcPts val="1200"/>
              </a:spcAft>
            </a:pPr>
            <a:r>
              <a:rPr lang="sv-FI" sz="5400" dirty="0">
                <a:solidFill>
                  <a:schemeClr val="accent1"/>
                </a:solidFill>
                <a:latin typeface="CillaFHscript" pitchFamily="2" charset="-128"/>
                <a:ea typeface="CillaFHscript" pitchFamily="2" charset="-128"/>
                <a:cs typeface="CillaFHscript" pitchFamily="2" charset="-128"/>
              </a:rPr>
              <a:t>Tips till dig som förälder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A36F30-D46F-40C5-B616-967EBD13E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159" y="1156391"/>
            <a:ext cx="6140182" cy="487362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sv-FI" dirty="0">
                <a:latin typeface="Calibri Light" panose="020F0302020204030204" pitchFamily="34" charset="0"/>
                <a:cs typeface="Calibri Light" panose="020F0302020204030204" pitchFamily="34" charset="0"/>
              </a:rPr>
              <a:t>Visa omtanke och intresse för ditt barn</a:t>
            </a:r>
          </a:p>
          <a:p>
            <a:pPr>
              <a:lnSpc>
                <a:spcPct val="150000"/>
              </a:lnSpc>
            </a:pPr>
            <a:r>
              <a:rPr lang="sv-FI" dirty="0">
                <a:latin typeface="Calibri Light" panose="020F0302020204030204" pitchFamily="34" charset="0"/>
                <a:cs typeface="Calibri Light" panose="020F0302020204030204" pitchFamily="34" charset="0"/>
              </a:rPr>
              <a:t>Se till att hålla koll på din alkohol och bjud inte på alkohol</a:t>
            </a:r>
          </a:p>
          <a:p>
            <a:pPr>
              <a:lnSpc>
                <a:spcPct val="150000"/>
              </a:lnSpc>
            </a:pPr>
            <a:r>
              <a:rPr lang="sv-FI" dirty="0">
                <a:latin typeface="Calibri Light" panose="020F0302020204030204" pitchFamily="34" charset="0"/>
                <a:cs typeface="Calibri Light" panose="020F0302020204030204" pitchFamily="34" charset="0"/>
              </a:rPr>
              <a:t>Prata med andra föräldrar och kom överens om gemensamma utetider</a:t>
            </a:r>
          </a:p>
          <a:p>
            <a:pPr>
              <a:lnSpc>
                <a:spcPct val="150000"/>
              </a:lnSpc>
            </a:pPr>
            <a:r>
              <a:rPr lang="sv-FI" dirty="0">
                <a:latin typeface="Calibri Light" panose="020F0302020204030204" pitchFamily="34" charset="0"/>
                <a:cs typeface="Calibri Light" panose="020F0302020204030204" pitchFamily="34" charset="0"/>
              </a:rPr>
              <a:t>Tillåt inte föräldrafria fester</a:t>
            </a:r>
          </a:p>
          <a:p>
            <a:pPr>
              <a:lnSpc>
                <a:spcPct val="150000"/>
              </a:lnSpc>
            </a:pPr>
            <a:r>
              <a:rPr lang="sv-FI" dirty="0">
                <a:latin typeface="Calibri Light" panose="020F0302020204030204" pitchFamily="34" charset="0"/>
                <a:cs typeface="Calibri Light" panose="020F0302020204030204" pitchFamily="34" charset="0"/>
              </a:rPr>
              <a:t>Kom ihåg att du är en förebild</a:t>
            </a:r>
          </a:p>
          <a:p>
            <a:pPr>
              <a:lnSpc>
                <a:spcPct val="150000"/>
              </a:lnSpc>
            </a:pPr>
            <a:r>
              <a:rPr lang="sv-FI" dirty="0">
                <a:latin typeface="Calibri Light" panose="020F0302020204030204" pitchFamily="34" charset="0"/>
                <a:cs typeface="Calibri Light" panose="020F0302020204030204" pitchFamily="34" charset="0"/>
              </a:rPr>
              <a:t>Visa kärlek</a:t>
            </a:r>
          </a:p>
          <a:p>
            <a:pPr marL="0" indent="0">
              <a:buNone/>
            </a:pPr>
            <a:endParaRPr lang="sv-FI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7775EEF-B641-42B6-8580-22C9710899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9" y="564426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09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3997235" y="975360"/>
            <a:ext cx="7356568" cy="5185973"/>
          </a:xfrm>
        </p:spPr>
        <p:txBody>
          <a:bodyPr/>
          <a:lstStyle/>
          <a:p>
            <a:pPr marL="0" indent="0" algn="ctr">
              <a:buNone/>
            </a:pPr>
            <a:r>
              <a:rPr lang="sv-FI" dirty="0"/>
              <a:t>Eleonore Hedman </a:t>
            </a:r>
          </a:p>
          <a:p>
            <a:pPr marL="0" indent="0" algn="ctr">
              <a:buNone/>
            </a:pPr>
            <a:r>
              <a:rPr lang="sv-FI" dirty="0"/>
              <a:t>018-52 70 61</a:t>
            </a:r>
          </a:p>
          <a:p>
            <a:pPr marL="0" indent="0" algn="ctr">
              <a:buNone/>
            </a:pPr>
            <a:r>
              <a:rPr lang="sv-FI" dirty="0">
                <a:hlinkClick r:id="rId2"/>
              </a:rPr>
              <a:t>eleonore.hedman@folkhalsan.ax</a:t>
            </a:r>
            <a:endParaRPr lang="sv-FI" dirty="0"/>
          </a:p>
          <a:p>
            <a:pPr marL="0" indent="0">
              <a:buNone/>
            </a:pPr>
            <a:endParaRPr lang="sv-FI" dirty="0"/>
          </a:p>
          <a:p>
            <a:pPr marL="0" indent="0" algn="ctr">
              <a:buNone/>
            </a:pPr>
            <a:r>
              <a:rPr lang="sv-FI" dirty="0"/>
              <a:t>Erica Öström</a:t>
            </a:r>
          </a:p>
          <a:p>
            <a:pPr marL="0" indent="0" algn="ctr">
              <a:buNone/>
            </a:pPr>
            <a:r>
              <a:rPr lang="sv-FI" dirty="0"/>
              <a:t>018-52 70 62</a:t>
            </a:r>
          </a:p>
          <a:p>
            <a:pPr marL="0" indent="0" algn="ctr">
              <a:buNone/>
            </a:pPr>
            <a:r>
              <a:rPr lang="sv-FI" dirty="0">
                <a:hlinkClick r:id="rId3"/>
              </a:rPr>
              <a:t>erica.ostrom@folkhalsan.ax</a:t>
            </a:r>
            <a:endParaRPr lang="sv-FI" dirty="0"/>
          </a:p>
          <a:p>
            <a:pPr marL="0" indent="0">
              <a:buNone/>
            </a:pPr>
            <a:endParaRPr lang="sv-FI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330926" y="1994263"/>
            <a:ext cx="3225219" cy="3005263"/>
          </a:xfrm>
        </p:spPr>
        <p:txBody>
          <a:bodyPr/>
          <a:lstStyle/>
          <a:p>
            <a:r>
              <a:rPr lang="sv-FI" sz="5400" dirty="0"/>
              <a:t>Vill du veta mer?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" y="5610414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04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48084" y="622926"/>
            <a:ext cx="6695831" cy="1039808"/>
          </a:xfrm>
        </p:spPr>
        <p:txBody>
          <a:bodyPr>
            <a:normAutofit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Hur mår du rent allmänt?</a:t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Bildobjekt 6">
            <a:extLst>
              <a:ext uri="{FF2B5EF4-FFF2-40B4-BE49-F238E27FC236}">
                <a16:creationId xmlns:a16="http://schemas.microsoft.com/office/drawing/2014/main" id="{AE232BCB-C450-48D5-A90F-3617316C9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9" y="564426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9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48084" y="597716"/>
            <a:ext cx="6695831" cy="1039808"/>
          </a:xfrm>
        </p:spPr>
        <p:txBody>
          <a:bodyPr>
            <a:normAutofit fontScale="90000"/>
          </a:bodyPr>
          <a:lstStyle/>
          <a:p>
            <a:pPr algn="ctr"/>
            <a:r>
              <a:rPr lang="sv-SE" sz="3600" dirty="0">
                <a:latin typeface="Calibri Light" pitchFamily="34" charset="0"/>
              </a:rPr>
              <a:t>Deltar du i någon organiserad fritidsaktivitet?</a:t>
            </a:r>
            <a:r>
              <a:rPr lang="sv-SE" dirty="0">
                <a:latin typeface="Calibri Light" pitchFamily="34" charset="0"/>
              </a:rPr>
              <a:t/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689690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C76A53EA-E954-4F24-A727-88F2340D02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9" y="564426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84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48084" y="665562"/>
            <a:ext cx="6695831" cy="1039808"/>
          </a:xfrm>
        </p:spPr>
        <p:txBody>
          <a:bodyPr>
            <a:normAutofit fontScale="90000"/>
          </a:bodyPr>
          <a:lstStyle/>
          <a:p>
            <a:pPr algn="ctr"/>
            <a:r>
              <a:rPr lang="sv-SE" sz="3600" dirty="0">
                <a:latin typeface="Calibri Light" pitchFamily="34" charset="0"/>
              </a:rPr>
              <a:t>Deltar du i någon organiserad fritidsaktivitet?</a:t>
            </a:r>
            <a:r>
              <a:rPr lang="sv-SE" dirty="0">
                <a:latin typeface="Calibri Light" pitchFamily="34" charset="0"/>
              </a:rPr>
              <a:t/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E31C2108-E783-4E2A-9F8F-60E8BBDFA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9" y="564426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40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916" y="377830"/>
            <a:ext cx="6695831" cy="1039808"/>
          </a:xfrm>
        </p:spPr>
        <p:txBody>
          <a:bodyPr>
            <a:normAutofit fontScale="90000"/>
          </a:bodyPr>
          <a:lstStyle/>
          <a:p>
            <a:pPr algn="ctr"/>
            <a:r>
              <a:rPr lang="sv-SE" sz="3100" b="0" dirty="0"/>
              <a:t>Har du någon att prata med om det du tycker är viktigt</a:t>
            </a:r>
            <a:r>
              <a:rPr lang="en-US" sz="3100" b="0" dirty="0"/>
              <a:t>?</a:t>
            </a:r>
            <a:r>
              <a:rPr lang="en-US" b="0" dirty="0"/>
              <a:t/>
            </a:r>
            <a:br>
              <a:rPr lang="en-US" b="0" dirty="0"/>
            </a:br>
            <a:r>
              <a:rPr lang="sv-SE" sz="1600" b="0" dirty="0"/>
              <a:t>Årskurs 1-2</a:t>
            </a:r>
          </a:p>
        </p:txBody>
      </p:sp>
      <p:graphicFrame>
        <p:nvGraphicFramePr>
          <p:cNvPr id="5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307306"/>
              </p:ext>
            </p:extLst>
          </p:nvPr>
        </p:nvGraphicFramePr>
        <p:xfrm>
          <a:off x="1981200" y="1417638"/>
          <a:ext cx="8291264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Bildobjekt 6">
            <a:extLst>
              <a:ext uri="{FF2B5EF4-FFF2-40B4-BE49-F238E27FC236}">
                <a16:creationId xmlns:a16="http://schemas.microsoft.com/office/drawing/2014/main" id="{A2F68326-6A02-44D9-B05C-AA62E7DBDE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87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916" y="515218"/>
            <a:ext cx="6695831" cy="1039808"/>
          </a:xfrm>
        </p:spPr>
        <p:txBody>
          <a:bodyPr>
            <a:normAutofit fontScale="90000"/>
          </a:bodyPr>
          <a:lstStyle/>
          <a:p>
            <a:pPr algn="ctr"/>
            <a:r>
              <a:rPr lang="sv-SE" sz="3100" b="0" dirty="0"/>
              <a:t>Har du någon att prata med om det du tycker är viktigt</a:t>
            </a:r>
            <a:r>
              <a:rPr lang="en-US" sz="3100" b="0" dirty="0"/>
              <a:t>?</a:t>
            </a:r>
            <a:r>
              <a:rPr lang="en-US" b="0" dirty="0"/>
              <a:t/>
            </a:r>
            <a:br>
              <a:rPr lang="en-US" b="0" dirty="0"/>
            </a:br>
            <a:r>
              <a:rPr lang="sv-SE" sz="1600" b="0" dirty="0"/>
              <a:t>Årskurs 1-2</a:t>
            </a:r>
          </a:p>
        </p:txBody>
      </p:sp>
      <p:graphicFrame>
        <p:nvGraphicFramePr>
          <p:cNvPr id="5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417638"/>
          <a:ext cx="8291264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50F1EE12-A399-4A4B-84E7-9280CA6FAB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5" y="561598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288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Folkhälsan2017">
      <a:dk1>
        <a:sysClr val="windowText" lastClr="000000"/>
      </a:dk1>
      <a:lt1>
        <a:sysClr val="window" lastClr="FFFFFF"/>
      </a:lt1>
      <a:dk2>
        <a:srgbClr val="343434"/>
      </a:dk2>
      <a:lt2>
        <a:srgbClr val="EEDFD0"/>
      </a:lt2>
      <a:accent1>
        <a:srgbClr val="E22D71"/>
      </a:accent1>
      <a:accent2>
        <a:srgbClr val="004A88"/>
      </a:accent2>
      <a:accent3>
        <a:srgbClr val="483122"/>
      </a:accent3>
      <a:accent4>
        <a:srgbClr val="CE7125"/>
      </a:accent4>
      <a:accent5>
        <a:srgbClr val="FFC12C"/>
      </a:accent5>
      <a:accent6>
        <a:srgbClr val="798F2C"/>
      </a:accent6>
      <a:hlink>
        <a:srgbClr val="004A88"/>
      </a:hlink>
      <a:folHlink>
        <a:srgbClr val="343434"/>
      </a:folHlink>
    </a:clrScheme>
    <a:fontScheme name="Folkhälsan 2017">
      <a:majorFont>
        <a:latin typeface="Roboto Black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H presentetasionsmall" id="{6B9FAE8B-3241-4CE3-9F29-12665901910C}" vid="{B0378F64-96B4-45F9-8907-35D265C6B27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fh-presentetasionsmall (1)</Template>
  <TotalTime>0</TotalTime>
  <Words>616</Words>
  <Application>Microsoft Office PowerPoint</Application>
  <PresentationFormat>Bredbild</PresentationFormat>
  <Paragraphs>118</Paragraphs>
  <Slides>42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42</vt:i4>
      </vt:variant>
    </vt:vector>
  </HeadingPairs>
  <TitlesOfParts>
    <vt:vector size="52" baseType="lpstr">
      <vt:lpstr>Georgia</vt:lpstr>
      <vt:lpstr>Segoe UI</vt:lpstr>
      <vt:lpstr>Calibri Light</vt:lpstr>
      <vt:lpstr>CillaFHscript</vt:lpstr>
      <vt:lpstr>Arial</vt:lpstr>
      <vt:lpstr>Roboto Light</vt:lpstr>
      <vt:lpstr>Calibri</vt:lpstr>
      <vt:lpstr>Wingdings</vt:lpstr>
      <vt:lpstr>Roboto Medium</vt:lpstr>
      <vt:lpstr>1_Office-tema</vt:lpstr>
      <vt:lpstr>Drogvaneundersökning Ålands Lyceum 2020</vt:lpstr>
      <vt:lpstr>PowerPoint-presentation</vt:lpstr>
      <vt:lpstr>Hur mår du rent allmänt? Årskurs 1-2</vt:lpstr>
      <vt:lpstr>Hur mår du rent allmänt? Årskurs 1-2</vt:lpstr>
      <vt:lpstr>Hur mår du rent allmänt? Årskurs 1-2</vt:lpstr>
      <vt:lpstr>Deltar du i någon organiserad fritidsaktivitet? Årskurs 1-2</vt:lpstr>
      <vt:lpstr>Deltar du i någon organiserad fritidsaktivitet? Årskurs 1-2</vt:lpstr>
      <vt:lpstr>Har du någon att prata med om det du tycker är viktigt? Årskurs 1-2</vt:lpstr>
      <vt:lpstr>Har du någon att prata med om det du tycker är viktigt? Årskurs 1-2</vt:lpstr>
      <vt:lpstr>Tobaksbruk Årskurs 1-2 </vt:lpstr>
      <vt:lpstr>Tobaksbruk Årskurs 1-2 </vt:lpstr>
      <vt:lpstr>Röker du? Årskurs 1-2 </vt:lpstr>
      <vt:lpstr>Röker du? Årskurs 1-2 </vt:lpstr>
      <vt:lpstr>Röker du? Årskurs 1-2 </vt:lpstr>
      <vt:lpstr>Snusar du? Årskurs 1-2 </vt:lpstr>
      <vt:lpstr>Snusar du? Årskurs 1-2 </vt:lpstr>
      <vt:lpstr>Snusar du? Årskurs 1-2 </vt:lpstr>
      <vt:lpstr>Har du någon gång använt e-cigarett? Årskurs 1-2 </vt:lpstr>
      <vt:lpstr>Har du någon gång använt e-cigarett? Årskurs 1-2 </vt:lpstr>
      <vt:lpstr>Har du någon gång använt e-cigarett? Årskurs 1-2 </vt:lpstr>
      <vt:lpstr>Har du någon gång rökt vattenpipa? Årskurs 1-2 </vt:lpstr>
      <vt:lpstr>Har du någon gång rökt vattenpipa? Årskurs 1-2 </vt:lpstr>
      <vt:lpstr>Alkoholkonsumtion Årskurs 1-2</vt:lpstr>
      <vt:lpstr>Alkoholkonsumtion Årskurs 1-2</vt:lpstr>
      <vt:lpstr>Var får du vanligtvis din alkohol ifrån? Årskurs 1-2</vt:lpstr>
      <vt:lpstr>Var får du vanligtvis din alkohol ifrån? Årskurs 1-2</vt:lpstr>
      <vt:lpstr>Vad drack du senaste berusningstillfället? Årskurs 1-2</vt:lpstr>
      <vt:lpstr>Alkohol i trafiken Årskurs 1-2</vt:lpstr>
      <vt:lpstr>Tillåter dina föräldrar att du dricker alkohol? Årskurs 1-2</vt:lpstr>
      <vt:lpstr>Restriktivitet hos föräldrar Årskurs 1-2</vt:lpstr>
      <vt:lpstr>Narkotika Årskurs 1-2</vt:lpstr>
      <vt:lpstr>Narkotika  Årskurs 1-2</vt:lpstr>
      <vt:lpstr>Samband mellan alkohol och narkotika Årskurs 1-2</vt:lpstr>
      <vt:lpstr>Samband mellan rökning och narkotika Årskurs 1-2</vt:lpstr>
      <vt:lpstr>Samband mellan rökning och narkotika Årskurs 1-2</vt:lpstr>
      <vt:lpstr>Samband mellan rökning och narkotika Årskurs 1-2</vt:lpstr>
      <vt:lpstr>”Det är bra att det är olagligt att använda cannabis (marijuana/hasch)” Årskurs 1-2</vt:lpstr>
      <vt:lpstr>”Det är bra att det är olagligt att använda cannabis (marijuana/hasch)” Årskurs 1-2</vt:lpstr>
      <vt:lpstr>”Det är bra att det är olagligt att använda cannabis (marijuana/hasch)” Årskurs 1-2</vt:lpstr>
      <vt:lpstr>Normbrytande beteenden</vt:lpstr>
      <vt:lpstr>Tips till dig som förälder</vt:lpstr>
      <vt:lpstr>PowerPoint-presentation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2020-09-17T10:45:21Z</dcterms:created>
  <dcterms:modified xsi:type="dcterms:W3CDTF">2020-09-17T18:24:15Z</dcterms:modified>
</cp:coreProperties>
</file>