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5"/>
  </p:notesMasterIdLst>
  <p:sldIdLst>
    <p:sldId id="256" r:id="rId2"/>
    <p:sldId id="260" r:id="rId3"/>
    <p:sldId id="474" r:id="rId4"/>
    <p:sldId id="381" r:id="rId5"/>
    <p:sldId id="525" r:id="rId6"/>
    <p:sldId id="492" r:id="rId7"/>
    <p:sldId id="545" r:id="rId8"/>
    <p:sldId id="465" r:id="rId9"/>
    <p:sldId id="499" r:id="rId10"/>
    <p:sldId id="538" r:id="rId11"/>
    <p:sldId id="477" r:id="rId12"/>
    <p:sldId id="563" r:id="rId13"/>
    <p:sldId id="500" r:id="rId14"/>
    <p:sldId id="565" r:id="rId15"/>
    <p:sldId id="568" r:id="rId16"/>
    <p:sldId id="487" r:id="rId17"/>
    <p:sldId id="569" r:id="rId18"/>
    <p:sldId id="466" r:id="rId19"/>
    <p:sldId id="463" r:id="rId20"/>
    <p:sldId id="570" r:id="rId21"/>
    <p:sldId id="544" r:id="rId22"/>
    <p:sldId id="558" r:id="rId23"/>
    <p:sldId id="453" r:id="rId24"/>
    <p:sldId id="552" r:id="rId25"/>
    <p:sldId id="553" r:id="rId26"/>
    <p:sldId id="549" r:id="rId27"/>
    <p:sldId id="441" r:id="rId28"/>
    <p:sldId id="482" r:id="rId29"/>
    <p:sldId id="581" r:id="rId30"/>
    <p:sldId id="582" r:id="rId31"/>
    <p:sldId id="577" r:id="rId32"/>
    <p:sldId id="583" r:id="rId33"/>
    <p:sldId id="584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32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5.6</c:v>
                </c:pt>
                <c:pt idx="1">
                  <c:v>27.8</c:v>
                </c:pt>
                <c:pt idx="2">
                  <c:v>34.1</c:v>
                </c:pt>
                <c:pt idx="3">
                  <c:v>25.4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10.9</c:v>
                </c:pt>
                <c:pt idx="1">
                  <c:v>29.5</c:v>
                </c:pt>
                <c:pt idx="2">
                  <c:v>39.5</c:v>
                </c:pt>
                <c:pt idx="3">
                  <c:v>13.2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63.1</c:v>
                </c:pt>
                <c:pt idx="1">
                  <c:v>24.1</c:v>
                </c:pt>
                <c:pt idx="2">
                  <c:v>2.1</c:v>
                </c:pt>
                <c:pt idx="3">
                  <c:v>9.1999999999999993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71.599999999999994</c:v>
                </c:pt>
                <c:pt idx="1">
                  <c:v>20.6</c:v>
                </c:pt>
                <c:pt idx="2">
                  <c:v>2.9</c:v>
                </c:pt>
                <c:pt idx="3">
                  <c:v>4.9000000000000004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2374647613492756"/>
          <c:h val="0.410426024251634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80.2</c:v>
                </c:pt>
                <c:pt idx="1">
                  <c:v>11.9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60.8</c:v>
                </c:pt>
                <c:pt idx="1">
                  <c:v>21.5</c:v>
                </c:pt>
                <c:pt idx="2">
                  <c:v>0.8</c:v>
                </c:pt>
                <c:pt idx="3">
                  <c:v>8.5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73.8</c:v>
                </c:pt>
                <c:pt idx="1">
                  <c:v>17</c:v>
                </c:pt>
                <c:pt idx="2">
                  <c:v>0</c:v>
                </c:pt>
                <c:pt idx="3">
                  <c:v>7.8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snusat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68.599999999999994</c:v>
                </c:pt>
                <c:pt idx="1">
                  <c:v>16.7</c:v>
                </c:pt>
                <c:pt idx="2">
                  <c:v>1</c:v>
                </c:pt>
                <c:pt idx="3">
                  <c:v>2.9</c:v>
                </c:pt>
                <c:pt idx="4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4102819665118783"/>
          <c:w val="0.12490400505492369"/>
          <c:h val="0.39358982828626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32.54</c:v>
                </c:pt>
                <c:pt idx="1">
                  <c:v>23.81</c:v>
                </c:pt>
                <c:pt idx="2">
                  <c:v>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61.54</c:v>
                </c:pt>
                <c:pt idx="1">
                  <c:v>53.08</c:v>
                </c:pt>
                <c:pt idx="2">
                  <c:v>34.619999999999997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072178477690289"/>
          <c:h val="0.25116908821393369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50.35</c:v>
                </c:pt>
                <c:pt idx="1">
                  <c:v>42.55</c:v>
                </c:pt>
                <c:pt idx="2">
                  <c:v>24.82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2-4041-8987-DCB3A59CF7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Druckit alkohol</c:v>
                </c:pt>
                <c:pt idx="1">
                  <c:v>Varit berusad</c:v>
                </c:pt>
                <c:pt idx="2">
                  <c:v>Intensivkonsumerat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31.37</c:v>
                </c:pt>
                <c:pt idx="2">
                  <c:v>18.63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2-4041-8987-DCB3A59CF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8976"/>
        <c:axId val="88211840"/>
      </c:barChart>
      <c:catAx>
        <c:axId val="881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211840"/>
        <c:crosses val="autoZero"/>
        <c:auto val="1"/>
        <c:lblAlgn val="ctr"/>
        <c:lblOffset val="100"/>
        <c:noMultiLvlLbl val="0"/>
      </c:catAx>
      <c:valAx>
        <c:axId val="8821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8815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73500534655389"/>
          <c:y val="0.32671279018410004"/>
          <c:w val="0.14072178477690289"/>
          <c:h val="0.25116908821393369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0652279576163"/>
          <c:y val="5.747995735276612E-2"/>
          <c:w val="0.76212452610090409"/>
          <c:h val="0.74967540919997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Blad1!$B$2:$B$11</c:f>
              <c:numCache>
                <c:formatCode>General</c:formatCode>
                <c:ptCount val="10"/>
                <c:pt idx="0">
                  <c:v>10</c:v>
                </c:pt>
                <c:pt idx="1">
                  <c:v>61.4</c:v>
                </c:pt>
                <c:pt idx="2">
                  <c:v>1.4</c:v>
                </c:pt>
                <c:pt idx="3">
                  <c:v>1.4</c:v>
                </c:pt>
                <c:pt idx="4">
                  <c:v>18.600000000000001</c:v>
                </c:pt>
                <c:pt idx="5">
                  <c:v>21.4</c:v>
                </c:pt>
                <c:pt idx="6">
                  <c:v>62.9</c:v>
                </c:pt>
                <c:pt idx="7">
                  <c:v>5.7</c:v>
                </c:pt>
                <c:pt idx="8">
                  <c:v>5.7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9B5-815B-6C1163A23D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Blad1!$A$2:$A$11</c:f>
              <c:strCache>
                <c:ptCount val="10"/>
                <c:pt idx="0">
                  <c:v>Syskon</c:v>
                </c:pt>
                <c:pt idx="1">
                  <c:v>Kamrater/ kamraters syskon</c:v>
                </c:pt>
                <c:pt idx="2">
                  <c:v>Blir bjuden av föräldrar</c:v>
                </c:pt>
                <c:pt idx="3">
                  <c:v>Föräldrar köper ut</c:v>
                </c:pt>
                <c:pt idx="4">
                  <c:v>Tar hemma utan lov</c:v>
                </c:pt>
                <c:pt idx="5">
                  <c:v>Från vuxen som bjuder</c:v>
                </c:pt>
                <c:pt idx="6">
                  <c:v>Från vuxen som köper ut </c:v>
                </c:pt>
                <c:pt idx="7">
                  <c:v>Köper själv på restaurang</c:v>
                </c:pt>
                <c:pt idx="8">
                  <c:v>Köper själv i affär</c:v>
                </c:pt>
                <c:pt idx="9">
                  <c:v>Köper själv på internet</c:v>
                </c:pt>
              </c:strCache>
            </c:strRef>
          </c:cat>
          <c:val>
            <c:numRef>
              <c:f>Blad1!$C$2:$C$11</c:f>
              <c:numCache>
                <c:formatCode>General</c:formatCode>
                <c:ptCount val="10"/>
                <c:pt idx="0">
                  <c:v>9.8000000000000007</c:v>
                </c:pt>
                <c:pt idx="1">
                  <c:v>41.5</c:v>
                </c:pt>
                <c:pt idx="2">
                  <c:v>4.9000000000000004</c:v>
                </c:pt>
                <c:pt idx="3">
                  <c:v>0</c:v>
                </c:pt>
                <c:pt idx="4">
                  <c:v>12.2</c:v>
                </c:pt>
                <c:pt idx="5">
                  <c:v>22</c:v>
                </c:pt>
                <c:pt idx="6">
                  <c:v>53.7</c:v>
                </c:pt>
                <c:pt idx="7">
                  <c:v>9.8000000000000007</c:v>
                </c:pt>
                <c:pt idx="8">
                  <c:v>2.4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5-4D11-9C1F-933804C3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55648"/>
        <c:axId val="99897344"/>
      </c:barChart>
      <c:catAx>
        <c:axId val="9375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Calibri Light" pitchFamily="34" charset="0"/>
              </a:defRPr>
            </a:pPr>
            <a:endParaRPr lang="sv-FI"/>
          </a:p>
        </c:txPr>
        <c:crossAx val="99897344"/>
        <c:crosses val="autoZero"/>
        <c:auto val="1"/>
        <c:lblAlgn val="ctr"/>
        <c:lblOffset val="100"/>
        <c:noMultiLvlLbl val="0"/>
      </c:catAx>
      <c:valAx>
        <c:axId val="9989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7556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930900651307474"/>
          <c:y val="0.42580586284063676"/>
          <c:w val="0.10690993486925246"/>
          <c:h val="0.13986184074785341"/>
        </c:manualLayout>
      </c:layout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980201892104E-2"/>
          <c:y val="5.1113290043796306E-2"/>
          <c:w val="0.74738480851970257"/>
          <c:h val="0.8287670703362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5.7</c:v>
                </c:pt>
                <c:pt idx="1">
                  <c:v>2.9</c:v>
                </c:pt>
                <c:pt idx="2">
                  <c:v>18.600000000000001</c:v>
                </c:pt>
                <c:pt idx="3">
                  <c:v>55.7</c:v>
                </c:pt>
                <c:pt idx="4">
                  <c:v>70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Blad1!$A$2:$A$7</c:f>
              <c:strCache>
                <c:ptCount val="6"/>
                <c:pt idx="0">
                  <c:v>Mellanöl</c:v>
                </c:pt>
                <c:pt idx="1">
                  <c:v>Starköl</c:v>
                </c:pt>
                <c:pt idx="2">
                  <c:v>Vin</c:v>
                </c:pt>
                <c:pt idx="3">
                  <c:v>Sprit</c:v>
                </c:pt>
                <c:pt idx="4">
                  <c:v>Alkoläsk/cider</c:v>
                </c:pt>
                <c:pt idx="5">
                  <c:v>Hembränt</c:v>
                </c:pt>
              </c:strCache>
            </c:strRef>
          </c:cat>
          <c:val>
            <c:numRef>
              <c:f>Blad1!$C$2:$C$7</c:f>
              <c:numCache>
                <c:formatCode>General</c:formatCode>
                <c:ptCount val="6"/>
                <c:pt idx="0">
                  <c:v>41.5</c:v>
                </c:pt>
                <c:pt idx="1">
                  <c:v>12.2</c:v>
                </c:pt>
                <c:pt idx="2">
                  <c:v>9.8000000000000007</c:v>
                </c:pt>
                <c:pt idx="3">
                  <c:v>41.5</c:v>
                </c:pt>
                <c:pt idx="4">
                  <c:v>48.8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aseline="0"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3168830644164"/>
          <c:y val="0.37708646850686628"/>
          <c:w val="0.15885462233887432"/>
          <c:h val="0.206475975136940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9.9</c:v>
                </c:pt>
                <c:pt idx="1">
                  <c:v>9.9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8-479B-94A0-747E6991FE2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Har kört moped berusad</c:v>
                </c:pt>
                <c:pt idx="1">
                  <c:v>Har åkt moped med berusad förare</c:v>
                </c:pt>
                <c:pt idx="2">
                  <c:v>Har åkt bil med berusad förare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6.9</c:v>
                </c:pt>
                <c:pt idx="1">
                  <c:v>2.9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4-44A6-A59A-46B2FAD50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44032"/>
        <c:axId val="107645568"/>
      </c:barChart>
      <c:catAx>
        <c:axId val="10764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5568"/>
        <c:crosses val="autoZero"/>
        <c:auto val="1"/>
        <c:lblAlgn val="ctr"/>
        <c:lblOffset val="100"/>
        <c:noMultiLvlLbl val="0"/>
      </c:catAx>
      <c:valAx>
        <c:axId val="1076455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0764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5281909205801"/>
          <c:y val="4.4861391929187831E-2"/>
          <c:w val="0.59491068824729876"/>
          <c:h val="0.773022448482234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Nej, mina föräldrar tillåter inte att jag dricker alkohol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Lyceum åk 1</c:v>
                </c:pt>
                <c:pt idx="1">
                  <c:v>Lyceum åk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84.9</c:v>
                </c:pt>
                <c:pt idx="1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9-4618-B4BB-C50F1295CA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Jag vet inte om de tillåter att jag dricker alkohol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Lyceum åk 1</c:v>
                </c:pt>
                <c:pt idx="1">
                  <c:v>Lyceum åk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11.9</c:v>
                </c:pt>
                <c:pt idx="1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E9-4618-B4BB-C50F1295CA6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Mina föräldrar tillåter att jag dricker alkohol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Lyceum åk 1</c:v>
                </c:pt>
                <c:pt idx="1">
                  <c:v>Lyceum åk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3.2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9-4618-B4BB-C50F129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866240"/>
        <c:axId val="93896704"/>
      </c:barChart>
      <c:catAx>
        <c:axId val="9386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60" baseline="0">
                <a:latin typeface="Calibri Light" pitchFamily="34" charset="0"/>
              </a:defRPr>
            </a:pPr>
            <a:endParaRPr lang="sv-FI"/>
          </a:p>
        </c:txPr>
        <c:crossAx val="93896704"/>
        <c:crosses val="autoZero"/>
        <c:auto val="1"/>
        <c:lblAlgn val="ctr"/>
        <c:lblOffset val="100"/>
        <c:noMultiLvlLbl val="0"/>
      </c:catAx>
      <c:valAx>
        <c:axId val="9389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938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4128511713804"/>
          <c:y val="9.4981112306927809E-2"/>
          <c:w val="0.23129945562360321"/>
          <c:h val="0.68376608469843903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46.8</c:v>
                </c:pt>
                <c:pt idx="1">
                  <c:v>14.3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48.8</c:v>
                </c:pt>
                <c:pt idx="1">
                  <c:v>20.9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2.9</c:v>
                </c:pt>
                <c:pt idx="1">
                  <c:v>27.1</c:v>
                </c:pt>
                <c:pt idx="2">
                  <c:v>37.1</c:v>
                </c:pt>
                <c:pt idx="3">
                  <c:v>22.9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15.7</c:v>
                </c:pt>
                <c:pt idx="1">
                  <c:v>32.4</c:v>
                </c:pt>
                <c:pt idx="2">
                  <c:v>37.299999999999997</c:v>
                </c:pt>
                <c:pt idx="3">
                  <c:v>12.7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46.099999999999994</c:v>
                </c:pt>
                <c:pt idx="1">
                  <c:v>15.6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3-4726-8419-0563196AF9B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Vet någon som kan ge eller sälja narkotika</c:v>
                </c:pt>
                <c:pt idx="1">
                  <c:v>Har blivit erbjuden narkotika</c:v>
                </c:pt>
                <c:pt idx="2">
                  <c:v>Har använt narkotika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50.5</c:v>
                </c:pt>
                <c:pt idx="1">
                  <c:v>17.8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3-4726-8419-0563196AF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3648"/>
        <c:axId val="124045184"/>
      </c:barChart>
      <c:catAx>
        <c:axId val="124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5184"/>
        <c:crosses val="autoZero"/>
        <c:auto val="1"/>
        <c:lblAlgn val="ctr"/>
        <c:lblOffset val="100"/>
        <c:noMultiLvlLbl val="0"/>
      </c:catAx>
      <c:valAx>
        <c:axId val="12404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404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47.9</c:v>
                </c:pt>
                <c:pt idx="1">
                  <c:v>39.299999999999997</c:v>
                </c:pt>
                <c:pt idx="2">
                  <c:v>64.3</c:v>
                </c:pt>
                <c:pt idx="3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6</c:v>
                </c:pt>
                <c:pt idx="2">
                  <c:v>40.200000000000003</c:v>
                </c:pt>
                <c:pt idx="3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rökt</c:v>
                </c:pt>
                <c:pt idx="2">
                  <c:v>Har rökt någon gång</c:v>
                </c:pt>
                <c:pt idx="3">
                  <c:v>Röker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6.2</c:v>
                </c:pt>
                <c:pt idx="1">
                  <c:v>0</c:v>
                </c:pt>
                <c:pt idx="2">
                  <c:v>18.399999999999999</c:v>
                </c:pt>
                <c:pt idx="3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6825119082337"/>
          <c:y val="4.4861391929187353E-2"/>
          <c:w val="0.67650797122581896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47.9</c:v>
                </c:pt>
                <c:pt idx="1">
                  <c:v>38.5</c:v>
                </c:pt>
                <c:pt idx="2">
                  <c:v>69.8</c:v>
                </c:pt>
                <c:pt idx="3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8.9</c:v>
                </c:pt>
                <c:pt idx="2">
                  <c:v>38.200000000000003</c:v>
                </c:pt>
                <c:pt idx="3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Alla elever</c:v>
                </c:pt>
                <c:pt idx="1">
                  <c:v>Har ej snusat</c:v>
                </c:pt>
                <c:pt idx="2">
                  <c:v>Har snusat någon gång</c:v>
                </c:pt>
                <c:pt idx="3">
                  <c:v>Snusar ibland eller dagligen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6.2</c:v>
                </c:pt>
                <c:pt idx="1">
                  <c:v>1.1000000000000001</c:v>
                </c:pt>
                <c:pt idx="2">
                  <c:v>18.399999999999999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827622241664241"/>
          <c:y val="0.14923475954178153"/>
          <c:w val="0.21018056770681443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546709439098"/>
          <c:y val="5.0473457250976198E-2"/>
          <c:w val="0.6687919218431029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Vet någon som kan ge eller sälja narkotika till mig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47.9</c:v>
                </c:pt>
                <c:pt idx="1">
                  <c:v>38.1</c:v>
                </c:pt>
                <c:pt idx="2">
                  <c:v>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2-4CA7-A55C-34DFE70E8A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Har blivit erbjuden att prova narkotika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7.5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2-4CA7-A55C-34DFE70E8A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Har använt narkotika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Alla elever</c:v>
                </c:pt>
                <c:pt idx="1">
                  <c:v>Ej druckit alkohol </c:v>
                </c:pt>
                <c:pt idx="2">
                  <c:v>Druckit alkohol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6.2</c:v>
                </c:pt>
                <c:pt idx="1">
                  <c:v>0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2-4CA7-A55C-34DFE70E8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94080"/>
        <c:axId val="125295616"/>
      </c:barChart>
      <c:catAx>
        <c:axId val="1252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 Light" pitchFamily="34" charset="0"/>
              </a:defRPr>
            </a:pPr>
            <a:endParaRPr lang="sv-FI"/>
          </a:p>
        </c:txPr>
        <c:crossAx val="125295616"/>
        <c:crosses val="autoZero"/>
        <c:auto val="1"/>
        <c:lblAlgn val="ctr"/>
        <c:lblOffset val="100"/>
        <c:noMultiLvlLbl val="0"/>
      </c:catAx>
      <c:valAx>
        <c:axId val="125295616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529408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867330125400992"/>
          <c:y val="0.14923475954178153"/>
          <c:w val="0.21172377758335764"/>
          <c:h val="0.63699150876841015"/>
        </c:manualLayout>
      </c:layout>
      <c:overlay val="0"/>
      <c:txPr>
        <a:bodyPr/>
        <a:lstStyle/>
        <a:p>
          <a:pPr>
            <a:defRPr sz="14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19.3</c:v>
                </c:pt>
                <c:pt idx="2">
                  <c:v>9.3000000000000007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49.5</c:v>
                </c:pt>
                <c:pt idx="1">
                  <c:v>21.8</c:v>
                </c:pt>
                <c:pt idx="2">
                  <c:v>21.8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62817147856532"/>
          <c:y val="0.35545032073837102"/>
          <c:w val="0.1014153786332264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57.7</c:v>
                </c:pt>
                <c:pt idx="1">
                  <c:v>23.6</c:v>
                </c:pt>
                <c:pt idx="2">
                  <c:v>13</c:v>
                </c:pt>
                <c:pt idx="3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57.4</c:v>
                </c:pt>
                <c:pt idx="1">
                  <c:v>18.600000000000001</c:v>
                </c:pt>
                <c:pt idx="2">
                  <c:v>17.8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5039370078753"/>
          <c:y val="0.27688140623332502"/>
          <c:w val="0.13845241567026345"/>
          <c:h val="0.22169867495602597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58.6</c:v>
                </c:pt>
                <c:pt idx="1">
                  <c:v>20.399999999999999</c:v>
                </c:pt>
                <c:pt idx="2">
                  <c:v>14.8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A-4935-A3BE-8995372FC31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58.8</c:v>
                </c:pt>
                <c:pt idx="1">
                  <c:v>16.100000000000001</c:v>
                </c:pt>
                <c:pt idx="2">
                  <c:v>18.3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A-4935-A3BE-8995372FC31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Håller med helt och hållet</c:v>
                </c:pt>
                <c:pt idx="1">
                  <c:v>Håller med om delvis</c:v>
                </c:pt>
                <c:pt idx="2">
                  <c:v>Håller inte med om</c:v>
                </c:pt>
                <c:pt idx="3">
                  <c:v>Ingen uppfattning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56.8</c:v>
                </c:pt>
                <c:pt idx="1">
                  <c:v>21.2</c:v>
                </c:pt>
                <c:pt idx="2">
                  <c:v>14.5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A-4C7B-A6AF-50B2A102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12608"/>
        <c:axId val="150875520"/>
      </c:barChart>
      <c:catAx>
        <c:axId val="1506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 Light" pitchFamily="34" charset="0"/>
              </a:defRPr>
            </a:pPr>
            <a:endParaRPr lang="sv-FI"/>
          </a:p>
        </c:txPr>
        <c:crossAx val="150875520"/>
        <c:crosses val="autoZero"/>
        <c:auto val="1"/>
        <c:lblAlgn val="ctr"/>
        <c:lblOffset val="100"/>
        <c:noMultiLvlLbl val="0"/>
      </c:catAx>
      <c:valAx>
        <c:axId val="1508755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5061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931952950325667"/>
          <c:y val="0.27688140623332536"/>
          <c:w val="8.6445999805579862E-2"/>
          <c:h val="0.21326952960066178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1429607179159E-2"/>
          <c:y val="0.10548579179427825"/>
          <c:w val="0.75274317737920715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62.043795620437962</c:v>
                </c:pt>
                <c:pt idx="1">
                  <c:v>53.284671532846716</c:v>
                </c:pt>
                <c:pt idx="2">
                  <c:v>29.197080291970799</c:v>
                </c:pt>
                <c:pt idx="3">
                  <c:v>11</c:v>
                </c:pt>
                <c:pt idx="4">
                  <c:v>35.700000000000003</c:v>
                </c:pt>
                <c:pt idx="5">
                  <c:v>14.2</c:v>
                </c:pt>
                <c:pt idx="6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55.719557195571959</c:v>
                </c:pt>
                <c:pt idx="1">
                  <c:v>46.863468634686342</c:v>
                </c:pt>
                <c:pt idx="2">
                  <c:v>28.782287822878228</c:v>
                </c:pt>
                <c:pt idx="3">
                  <c:v>17.8</c:v>
                </c:pt>
                <c:pt idx="4">
                  <c:v>39.799999999999997</c:v>
                </c:pt>
                <c:pt idx="5">
                  <c:v>16.600000000000001</c:v>
                </c:pt>
                <c:pt idx="6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47.265625</c:v>
                </c:pt>
                <c:pt idx="1">
                  <c:v>38.671875</c:v>
                </c:pt>
                <c:pt idx="2">
                  <c:v>21.875</c:v>
                </c:pt>
                <c:pt idx="3">
                  <c:v>8.1999999999999993</c:v>
                </c:pt>
                <c:pt idx="4">
                  <c:v>27.299999999999997</c:v>
                </c:pt>
                <c:pt idx="5">
                  <c:v>12.4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5-4808-A8E3-4977F31A1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2772455804949"/>
          <c:y val="0.25651088519186094"/>
          <c:w val="0.12672381609744493"/>
          <c:h val="0.19534147947077193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27104948133875E-2"/>
          <c:y val="0.10022100431002114"/>
          <c:w val="0.68855115754868057"/>
          <c:h val="0.77905533018853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Ålands gymnasium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57.420494699999999</c:v>
                </c:pt>
                <c:pt idx="1">
                  <c:v>46.643109539999998</c:v>
                </c:pt>
                <c:pt idx="2">
                  <c:v>27.385159009999999</c:v>
                </c:pt>
                <c:pt idx="3">
                  <c:v>18</c:v>
                </c:pt>
                <c:pt idx="4">
                  <c:v>39.1</c:v>
                </c:pt>
                <c:pt idx="5">
                  <c:v>20.8</c:v>
                </c:pt>
                <c:pt idx="6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5-4CB4-8ABE-4070F91018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Ålands Lyceum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47.265625</c:v>
                </c:pt>
                <c:pt idx="1">
                  <c:v>38.671875</c:v>
                </c:pt>
                <c:pt idx="2">
                  <c:v>21.875</c:v>
                </c:pt>
                <c:pt idx="3">
                  <c:v>8.1999999999999993</c:v>
                </c:pt>
                <c:pt idx="4">
                  <c:v>27.3</c:v>
                </c:pt>
                <c:pt idx="5">
                  <c:v>12.4</c:v>
                </c:pt>
                <c:pt idx="6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5-4CB4-8ABE-4070F91018E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Yrkesgymnasiet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Druckit alkohol</c:v>
                </c:pt>
                <c:pt idx="1">
                  <c:v>Varit berusad</c:v>
                </c:pt>
                <c:pt idx="2">
                  <c:v>Intensiv- konsumerar</c:v>
                </c:pt>
                <c:pt idx="3">
                  <c:v>Röker ibland eller dagligen</c:v>
                </c:pt>
                <c:pt idx="4">
                  <c:v>Rökt e-cig</c:v>
                </c:pt>
                <c:pt idx="5">
                  <c:v>Snusar ibland eller dagligen</c:v>
                </c:pt>
                <c:pt idx="6">
                  <c:v>Har använt narkotika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65.806451612903231</c:v>
                </c:pt>
                <c:pt idx="1">
                  <c:v>53.225806451612897</c:v>
                </c:pt>
                <c:pt idx="2">
                  <c:v>31.93548387096774</c:v>
                </c:pt>
                <c:pt idx="3">
                  <c:v>26.1</c:v>
                </c:pt>
                <c:pt idx="4">
                  <c:v>48.9</c:v>
                </c:pt>
                <c:pt idx="5">
                  <c:v>27.7</c:v>
                </c:pt>
                <c:pt idx="6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5-4CB4-8ABE-4070F910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6352"/>
        <c:axId val="178446336"/>
      </c:barChart>
      <c:catAx>
        <c:axId val="1784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100" baseline="0">
                <a:latin typeface="Calibri Light" pitchFamily="34" charset="0"/>
              </a:defRPr>
            </a:pPr>
            <a:endParaRPr lang="sv-FI"/>
          </a:p>
        </c:txPr>
        <c:crossAx val="178446336"/>
        <c:crosses val="autoZero"/>
        <c:auto val="0"/>
        <c:lblAlgn val="ctr"/>
        <c:lblOffset val="100"/>
        <c:noMultiLvlLbl val="0"/>
      </c:catAx>
      <c:valAx>
        <c:axId val="17844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 Light" pitchFamily="34" charset="0"/>
              </a:defRPr>
            </a:pPr>
            <a:endParaRPr lang="sv-FI"/>
          </a:p>
        </c:txPr>
        <c:crossAx val="17843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9989307990973"/>
          <c:y val="0.39268309527169654"/>
          <c:w val="0.20830010692009016"/>
          <c:h val="0.18723618653526672"/>
        </c:manualLayout>
      </c:layout>
      <c:overlay val="0"/>
      <c:txPr>
        <a:bodyPr/>
        <a:lstStyle/>
        <a:p>
          <a:pPr>
            <a:defRPr sz="1550" baseline="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10.6</c:v>
                </c:pt>
                <c:pt idx="1">
                  <c:v>32.6</c:v>
                </c:pt>
                <c:pt idx="2">
                  <c:v>35.200000000000003</c:v>
                </c:pt>
                <c:pt idx="3">
                  <c:v>16.5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7.4</c:v>
                </c:pt>
                <c:pt idx="1">
                  <c:v>35.4</c:v>
                </c:pt>
                <c:pt idx="2">
                  <c:v>33.200000000000003</c:v>
                </c:pt>
                <c:pt idx="3">
                  <c:v>19.2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Utmärkt</c:v>
                </c:pt>
                <c:pt idx="1">
                  <c:v>Mycket bra</c:v>
                </c:pt>
                <c:pt idx="2">
                  <c:v>Bra</c:v>
                </c:pt>
                <c:pt idx="3">
                  <c:v>Ganska bra</c:v>
                </c:pt>
                <c:pt idx="4">
                  <c:v>Dåligt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28.6</c:v>
                </c:pt>
                <c:pt idx="2">
                  <c:v>36.9</c:v>
                </c:pt>
                <c:pt idx="3">
                  <c:v>19.2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9-4154-97ED-4C2FDF98B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50.4</c:v>
                </c:pt>
                <c:pt idx="1">
                  <c:v>12.8</c:v>
                </c:pt>
                <c:pt idx="2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D66-921B-89CA62BF59B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Ja, idrott i klubb/förening.</c:v>
                </c:pt>
                <c:pt idx="1">
                  <c:v>Ja, annan organiserad fritidsaktivitet.</c:v>
                </c:pt>
                <c:pt idx="2">
                  <c:v>Nej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44.1</c:v>
                </c:pt>
                <c:pt idx="1">
                  <c:v>12.7</c:v>
                </c:pt>
                <c:pt idx="2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6-4D66-921B-89CA62BF5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30880"/>
        <c:axId val="135952640"/>
      </c:barChart>
      <c:catAx>
        <c:axId val="12033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35952640"/>
        <c:crosses val="autoZero"/>
        <c:auto val="1"/>
        <c:lblAlgn val="ctr"/>
        <c:lblOffset val="100"/>
        <c:noMultiLvlLbl val="0"/>
      </c:catAx>
      <c:valAx>
        <c:axId val="13595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0330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71.599999999999994</c:v>
                </c:pt>
                <c:pt idx="1">
                  <c:v>19.899999999999999</c:v>
                </c:pt>
                <c:pt idx="2">
                  <c:v>1.4</c:v>
                </c:pt>
                <c:pt idx="3">
                  <c:v>22</c:v>
                </c:pt>
                <c:pt idx="4">
                  <c:v>39.700000000000003</c:v>
                </c:pt>
                <c:pt idx="5">
                  <c:v>87.2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77.5</c:v>
                </c:pt>
                <c:pt idx="1">
                  <c:v>20.6</c:v>
                </c:pt>
                <c:pt idx="2">
                  <c:v>2</c:v>
                </c:pt>
                <c:pt idx="3">
                  <c:v>11.8</c:v>
                </c:pt>
                <c:pt idx="4">
                  <c:v>29.4</c:v>
                </c:pt>
                <c:pt idx="5">
                  <c:v>64.7</c:v>
                </c:pt>
                <c:pt idx="6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0.1006611295937507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72.900000000000006</c:v>
                </c:pt>
                <c:pt idx="1">
                  <c:v>17.899999999999999</c:v>
                </c:pt>
                <c:pt idx="2">
                  <c:v>3.7</c:v>
                </c:pt>
                <c:pt idx="3">
                  <c:v>16.5</c:v>
                </c:pt>
                <c:pt idx="4">
                  <c:v>36.6</c:v>
                </c:pt>
                <c:pt idx="5">
                  <c:v>74.400000000000006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2-4C8C-9195-0AFF0B9E2B4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73.7</c:v>
                </c:pt>
                <c:pt idx="1">
                  <c:v>16.3</c:v>
                </c:pt>
                <c:pt idx="2">
                  <c:v>1.1000000000000001</c:v>
                </c:pt>
                <c:pt idx="3">
                  <c:v>15.2</c:v>
                </c:pt>
                <c:pt idx="4">
                  <c:v>33.299999999999997</c:v>
                </c:pt>
                <c:pt idx="5">
                  <c:v>79.599999999999994</c:v>
                </c:pt>
                <c:pt idx="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2-4C8C-9195-0AFF0B9E2B4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Blad1!$A$2:$A$8</c:f>
              <c:strCache>
                <c:ptCount val="7"/>
                <c:pt idx="0">
                  <c:v>Förälder</c:v>
                </c:pt>
                <c:pt idx="1">
                  <c:v>Lärare/ skolpersonal</c:v>
                </c:pt>
                <c:pt idx="2">
                  <c:v>Fritidsgårds- personal</c:v>
                </c:pt>
                <c:pt idx="3">
                  <c:v>Annan vuxen</c:v>
                </c:pt>
                <c:pt idx="4">
                  <c:v>Syskon</c:v>
                </c:pt>
                <c:pt idx="5">
                  <c:v>Kompis</c:v>
                </c:pt>
                <c:pt idx="6">
                  <c:v>Ingen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72.3</c:v>
                </c:pt>
                <c:pt idx="1">
                  <c:v>19.5</c:v>
                </c:pt>
                <c:pt idx="2">
                  <c:v>2</c:v>
                </c:pt>
                <c:pt idx="3">
                  <c:v>17.600000000000001</c:v>
                </c:pt>
                <c:pt idx="4">
                  <c:v>34.4</c:v>
                </c:pt>
                <c:pt idx="5">
                  <c:v>78.099999999999994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B-4599-9C6A-54690ECF4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2768"/>
        <c:axId val="236514304"/>
      </c:barChart>
      <c:catAx>
        <c:axId val="2365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itchFamily="34" charset="0"/>
              </a:defRPr>
            </a:pPr>
            <a:endParaRPr lang="sv-FI"/>
          </a:p>
        </c:txPr>
        <c:crossAx val="236514304"/>
        <c:crosses val="autoZero"/>
        <c:auto val="1"/>
        <c:lblAlgn val="ctr"/>
        <c:lblOffset val="100"/>
        <c:noMultiLvlLbl val="0"/>
      </c:catAx>
      <c:valAx>
        <c:axId val="23651430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23651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22340429637747"/>
          <c:y val="0.38390166866187048"/>
          <c:w val="8.5803081411953599E-2"/>
          <c:h val="0.19598411741869881"/>
        </c:manualLayout>
      </c:layout>
      <c:overlay val="0"/>
      <c:txPr>
        <a:bodyPr/>
        <a:lstStyle/>
        <a:p>
          <a:pPr>
            <a:defRPr sz="1600">
              <a:latin typeface="Calibri Light" pitchFamily="34" charset="0"/>
            </a:defRPr>
          </a:pPr>
          <a:endParaRPr lang="sv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Flickor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36.800000000000004</c:v>
                </c:pt>
                <c:pt idx="1">
                  <c:v>26.2</c:v>
                </c:pt>
                <c:pt idx="2">
                  <c:v>5.6</c:v>
                </c:pt>
                <c:pt idx="3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Pojkar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28.4</c:v>
                </c:pt>
                <c:pt idx="1">
                  <c:v>31.4</c:v>
                </c:pt>
                <c:pt idx="2">
                  <c:v>5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0.12490400505492369"/>
          <c:h val="0.36272346901642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40.200000000000003</c:v>
                </c:pt>
                <c:pt idx="1">
                  <c:v>33.9</c:v>
                </c:pt>
                <c:pt idx="2">
                  <c:v>13.7</c:v>
                </c:pt>
                <c:pt idx="3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44</c:v>
                </c:pt>
                <c:pt idx="1">
                  <c:v>36.5</c:v>
                </c:pt>
                <c:pt idx="2">
                  <c:v>11.899999999999999</c:v>
                </c:pt>
                <c:pt idx="3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Har rökt</c:v>
                </c:pt>
                <c:pt idx="1">
                  <c:v>Har snusat</c:v>
                </c:pt>
                <c:pt idx="2">
                  <c:v>Har rökt vattenpipa</c:v>
                </c:pt>
                <c:pt idx="3">
                  <c:v>Har rökt e-cig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33.9</c:v>
                </c:pt>
                <c:pt idx="1">
                  <c:v>29.6</c:v>
                </c:pt>
                <c:pt idx="2">
                  <c:v>5.8</c:v>
                </c:pt>
                <c:pt idx="3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C-4824-975E-E1EBABB70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09599494507617"/>
          <c:y val="0.35505835995566026"/>
          <c:w val="9.6107465733449984E-2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Årskurs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76.2</c:v>
                </c:pt>
                <c:pt idx="1">
                  <c:v>16.7</c:v>
                </c:pt>
                <c:pt idx="2">
                  <c:v>2.4</c:v>
                </c:pt>
                <c:pt idx="3">
                  <c:v>4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C-4CFC-B19C-07B7E363ED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Årskurs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954-41D8-A282-6911715880BE}"/>
              </c:ext>
            </c:extLst>
          </c:dPt>
          <c:cat>
            <c:strRef>
              <c:f>Blad1!$A$2:$A$6</c:f>
              <c:strCache>
                <c:ptCount val="5"/>
                <c:pt idx="0">
                  <c:v>Nej, har aldrig rökt</c:v>
                </c:pt>
                <c:pt idx="1">
                  <c:v>Nej, men har provat</c:v>
                </c:pt>
                <c:pt idx="2">
                  <c:v>Nej, har slutat</c:v>
                </c:pt>
                <c:pt idx="3">
                  <c:v>Ja, ibland</c:v>
                </c:pt>
                <c:pt idx="4">
                  <c:v>Ja, dagligen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56.2</c:v>
                </c:pt>
                <c:pt idx="1">
                  <c:v>29.2</c:v>
                </c:pt>
                <c:pt idx="2">
                  <c:v>3.1</c:v>
                </c:pt>
                <c:pt idx="3">
                  <c:v>10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A-4E1D-AA20-3FEBEEEAE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8608"/>
        <c:axId val="123590144"/>
      </c:barChart>
      <c:catAx>
        <c:axId val="12358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90144"/>
        <c:crosses val="autoZero"/>
        <c:auto val="1"/>
        <c:lblAlgn val="ctr"/>
        <c:lblOffset val="100"/>
        <c:noMultiLvlLbl val="0"/>
      </c:catAx>
      <c:valAx>
        <c:axId val="1235901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2000" b="0" dirty="0">
                    <a:latin typeface="Calibri Light" pitchFamily="34" charset="0"/>
                  </a:rPr>
                  <a:t>Andel i procent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itchFamily="34" charset="0"/>
              </a:defRPr>
            </a:pPr>
            <a:endParaRPr lang="sv-FI"/>
          </a:p>
        </c:txPr>
        <c:crossAx val="12358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8611840186644"/>
          <c:y val="0.3269980333467154"/>
          <c:w val="0.16386993292505103"/>
          <c:h val="0.18663033701336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0.7625</cdr:x>
      <cdr:y>0.65863</cdr:y>
    </cdr:from>
    <cdr:to>
      <cdr:x>0.78</cdr:x>
      <cdr:y>0.70636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275040" y="2980928"/>
          <a:ext cx="1440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0.745</cdr:x>
      <cdr:y>0.65863</cdr:y>
    </cdr:from>
    <cdr:to>
      <cdr:x>0.78</cdr:x>
      <cdr:y>0.72227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6131024" y="298092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8805-AE8F-4F5D-A841-DF53A5294EF6}" type="datetimeFigureOut">
              <a:rPr lang="sv-FI" smtClean="0"/>
              <a:t>30-09-2021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86CA-532A-4CCF-A8AF-1B5B322021E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7306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87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46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91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70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7BA9AC-A1F5-4A63-BCB8-8D01A5F5302D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6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32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1768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00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FF34F-174E-4222-9465-0354DE78DCF5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691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99043-6DDD-4DBC-8305-43BFDBDFA455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84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59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11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05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75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9024-1929-440A-A3C2-962098AC9D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55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blipFill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514903"/>
            <a:ext cx="4310936" cy="1828193"/>
          </a:xfrm>
        </p:spPr>
        <p:txBody>
          <a:bodyPr lIns="0" rIns="0" anchor="ctr" anchorCtr="0">
            <a:spAutoFit/>
          </a:bodyPr>
          <a:lstStyle>
            <a:lvl1pPr algn="l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4129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FD98EB-05C1-4FF7-AEAD-AF1AD2EF83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4" y="847113"/>
            <a:ext cx="2702631" cy="2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16" y="2000739"/>
            <a:ext cx="10065872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Edit </a:t>
            </a:r>
            <a:r>
              <a:rPr lang="en-US" dirty="0" err="1"/>
              <a:t>sdMaster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16" y="656135"/>
            <a:ext cx="10065872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828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55D9-291F-4BC1-B9C8-6C3B71C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0" y="656135"/>
            <a:ext cx="10064620" cy="1039808"/>
          </a:xfr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611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701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4679577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4679577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45561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782" y="2242786"/>
            <a:ext cx="6824383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9782" y="898182"/>
            <a:ext cx="6824383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933265" cy="6857999"/>
          </a:xfrm>
          <a:blipFill>
            <a:blip r:embed="rId2"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0690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8CD84-8670-465F-B975-72CF9904B578}"/>
              </a:ext>
            </a:extLst>
          </p:cNvPr>
          <p:cNvSpPr/>
          <p:nvPr userDrawn="1"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8C150-7E7C-4BD0-9EE4-47D09BFF6A51}"/>
              </a:ext>
            </a:extLst>
          </p:cNvPr>
          <p:cNvSpPr/>
          <p:nvPr/>
        </p:nvSpPr>
        <p:spPr>
          <a:xfrm>
            <a:off x="2" y="0"/>
            <a:ext cx="356347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242786"/>
            <a:ext cx="5069644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898182"/>
            <a:ext cx="506964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28649" y="898182"/>
            <a:ext cx="5069645" cy="3559518"/>
          </a:xfrm>
          <a:blipFill dpi="0" rotWithShape="1">
            <a:blip r:embed="rId2"/>
            <a:srcRect/>
            <a:stretch>
              <a:fillRect l="-50000" r="-50000"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105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EA5AB-4EF7-481A-BCE1-F49C03DFBB7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4FC314-FAEF-4336-BBEC-8778BB345035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B36FD-9CAA-4678-AB12-D11FEF782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8437734" cy="1039808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7911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96EC40-ED7E-45EA-838D-315763796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174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96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7355E-CEC4-498C-8179-38377B13F5CC}"/>
              </a:ext>
            </a:extLst>
          </p:cNvPr>
          <p:cNvSpPr/>
          <p:nvPr userDrawn="1"/>
        </p:nvSpPr>
        <p:spPr>
          <a:xfrm>
            <a:off x="6096000" y="0"/>
            <a:ext cx="6095999" cy="527561"/>
          </a:xfrm>
          <a:prstGeom prst="rect">
            <a:avLst/>
          </a:prstGeom>
          <a:solidFill>
            <a:srgbClr val="F5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53" y="174212"/>
            <a:ext cx="1697778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4" r:id="rId4"/>
    <p:sldLayoutId id="2147483695" r:id="rId5"/>
    <p:sldLayoutId id="2147483688" r:id="rId6"/>
    <p:sldLayoutId id="2147483697" r:id="rId7"/>
    <p:sldLayoutId id="2147483689" r:id="rId8"/>
    <p:sldLayoutId id="2147483690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Segoe UI" panose="020B0502040204020203" pitchFamily="34" charset="0"/>
          <a:ea typeface="Roboto Medium" panose="02000000000000000000" pitchFamily="2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Roboto Light" panose="02000000000000000000" pitchFamily="2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obakskampen@ahs.a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n.walk.stenman@folkhalsan.ax" TargetMode="External"/><Relationship Id="rId2" Type="http://schemas.openxmlformats.org/officeDocument/2006/relationships/hyperlink" Target="mailto:erica.ostrom@folkhalsan.ax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21E0E4B-2B5C-40C5-887E-840A77D993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7450" y="2930402"/>
            <a:ext cx="6095999" cy="997196"/>
          </a:xfrm>
        </p:spPr>
        <p:txBody>
          <a:bodyPr wrap="square" anchor="ctr" anchorCtr="0">
            <a:spAutoFit/>
          </a:bodyPr>
          <a:lstStyle/>
          <a:p>
            <a:r>
              <a:rPr lang="sv-FI" sz="3600" dirty="0">
                <a:ea typeface="Roboto Black" panose="02000000000000000000" pitchFamily="2" charset="0"/>
              </a:rPr>
              <a:t>Drogvaneundersökningen Ålands lyceum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448649"/>
          </a:xfrm>
        </p:spPr>
        <p:txBody>
          <a:bodyPr/>
          <a:lstStyle/>
          <a:p>
            <a:r>
              <a:rPr lang="sv-FI" sz="2800" dirty="0"/>
              <a:t>2021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9C1EF3-5DDB-45B7-81F4-67AE41F60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87" y="5955332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Tobaksbruk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1484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Röker du?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789626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2"/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32000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882351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400" dirty="0">
                <a:latin typeface="Calibri Light" pitchFamily="34" charset="0"/>
              </a:rPr>
              <a:t>Röker du?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63768"/>
              </p:ext>
            </p:extLst>
          </p:nvPr>
        </p:nvGraphicFramePr>
        <p:xfrm>
          <a:off x="1981200" y="147533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46003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Snusar du?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181611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2"/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22473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815676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400" dirty="0">
                <a:latin typeface="Calibri Light" pitchFamily="34" charset="0"/>
              </a:rPr>
              <a:t>Snusar du?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951785"/>
              </p:ext>
            </p:extLst>
          </p:nvPr>
        </p:nvGraphicFramePr>
        <p:xfrm>
          <a:off x="1981200" y="153349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3EAEF30A-E9D8-4623-B42D-C4E5A51D44A3}"/>
              </a:ext>
            </a:extLst>
          </p:cNvPr>
          <p:cNvSpPr txBox="1">
            <a:spLocks/>
          </p:cNvSpPr>
          <p:nvPr/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94703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C1C1CA-C67D-4ADB-B8B5-524F898E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/>
              <a:t>Tobakskampen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866EC8-FC11-4A55-8D21-703ED457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/>
              <a:t>Erbjuder professionell hjälp till dig som är tobaksanvändare eller har en ungdom som använder tobaksprodukter</a:t>
            </a:r>
          </a:p>
          <a:p>
            <a:endParaRPr lang="sv-FI" dirty="0"/>
          </a:p>
          <a:p>
            <a:r>
              <a:rPr lang="sv-FI" dirty="0"/>
              <a:t>Tel. 0457 530 2037 eller </a:t>
            </a:r>
            <a:r>
              <a:rPr lang="sv-FI" dirty="0">
                <a:hlinkClick r:id="rId3"/>
              </a:rPr>
              <a:t>tobakskampen@ahs.ax</a:t>
            </a:r>
            <a:r>
              <a:rPr lang="sv-FI" dirty="0"/>
              <a:t> </a:t>
            </a:r>
          </a:p>
          <a:p>
            <a:endParaRPr lang="sv-FI" dirty="0"/>
          </a:p>
          <a:p>
            <a:r>
              <a:rPr lang="sv-FI" dirty="0"/>
              <a:t>Besöken är avgiftsfria, ingen remiss krävs</a:t>
            </a:r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2050" name="Picture 2" descr="Ingen Rökning, Tecken, Förbjuden">
            <a:extLst>
              <a:ext uri="{FF2B5EF4-FFF2-40B4-BE49-F238E27FC236}">
                <a16:creationId xmlns:a16="http://schemas.microsoft.com/office/drawing/2014/main" id="{12898A33-3664-47FC-A56F-A4FD94BD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284">
            <a:off x="8083997" y="2430781"/>
            <a:ext cx="359664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4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Alkoholkonsumtion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50517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89793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Alkoholkonsumtion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6224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6297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Var får du vanligtvis din alkohol ifrån?</a:t>
            </a:r>
            <a:b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  <a:endParaRPr lang="sv-SE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00738"/>
              </p:ext>
            </p:extLst>
          </p:nvPr>
        </p:nvGraphicFramePr>
        <p:xfrm>
          <a:off x="1775520" y="1241031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1362075" y="5826679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24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442520" y="63422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09411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11524" y="463506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Vad drack du senaste berusningstillfället?</a:t>
            </a:r>
            <a:br>
              <a:rPr lang="sv-SE" sz="2800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endParaRPr lang="sv-SE" sz="6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86312"/>
              </p:ext>
            </p:extLst>
          </p:nvPr>
        </p:nvGraphicFramePr>
        <p:xfrm>
          <a:off x="1703513" y="126876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8" name="Platshållare för sidfot 2"/>
          <p:cNvSpPr txBox="1">
            <a:spLocks/>
          </p:cNvSpPr>
          <p:nvPr/>
        </p:nvSpPr>
        <p:spPr>
          <a:xfrm>
            <a:off x="4648200" y="63422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27795" y="5750857"/>
            <a:ext cx="22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latin typeface="Calibri Light" pitchFamily="34" charset="0"/>
              </a:rPr>
              <a:t>Procenten avser endast de elever som uppgett att de druckit alkohol</a:t>
            </a:r>
            <a:r>
              <a:rPr lang="sv-SE" sz="1000" i="1" dirty="0">
                <a:latin typeface="Calibri Light" pitchFamily="34" charset="0"/>
              </a:rPr>
              <a:t>.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429118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90E7A-07E1-4FDD-A4E9-4215E8F4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3200" dirty="0">
                <a:latin typeface="Calibri Light" panose="020F0302020204030204" pitchFamily="34" charset="0"/>
              </a:rPr>
              <a:t>Genomfördes i årskurs 1 och 2 på Ålands Lyceum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v-SE" altLang="sv-SE" sz="3200" dirty="0">
                <a:latin typeface="Calibri Light" panose="020F0302020204030204" pitchFamily="34" charset="0"/>
              </a:rPr>
              <a:t> under vecka 35</a:t>
            </a:r>
            <a:endParaRPr lang="sv-SE" altLang="sv-SE" sz="9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3200" dirty="0">
                <a:latin typeface="Calibri Light" panose="020F0302020204030204" pitchFamily="34" charset="0"/>
              </a:rPr>
              <a:t>Eleverna var ej förberedda 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v-SE" altLang="sv-SE" sz="3200" dirty="0">
                <a:latin typeface="Calibri Light" panose="020F0302020204030204" pitchFamily="34" charset="0"/>
              </a:rPr>
              <a:t>Enkäten genomfördes digitalt</a:t>
            </a:r>
            <a:endParaRPr lang="sv-SE" altLang="sv-SE" sz="900" dirty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sv-SE" sz="2000" dirty="0"/>
              <a:t>På Ålands lyceum deltog totalt 255 av 278 elever (externt bortfall 8,2 %)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AF9D5-096E-4503-9634-C511440D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/>
              <a:t>Drogvaneundersökningen 2021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2C5026-62A3-4F5E-8A70-FD18285C2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87" y="5955332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Alkohol i trafiken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386315"/>
              </p:ext>
            </p:extLst>
          </p:nvPr>
        </p:nvGraphicFramePr>
        <p:xfrm>
          <a:off x="1919536" y="155679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586536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v-SE" dirty="0"/>
              <a:t>Drogvaneundersökning 2021                Ålands Lyceum</a:t>
            </a:r>
            <a:endParaRPr lang="sv-SE" sz="1200" dirty="0">
              <a:solidFill>
                <a:prstClr val="black">
                  <a:tint val="75000"/>
                </a:prst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008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6" y="5595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Tillåter dina föräldrar att du dricker alkohol?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5335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4117094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Narkotika </a:t>
            </a:r>
            <a:br>
              <a:rPr lang="sv-SE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0874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36079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3716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49245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31814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dirty="0">
                <a:latin typeface="Calibri Light" pitchFamily="34" charset="0"/>
              </a:rPr>
              <a:t>Samband mellan rökning och 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98188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31814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dirty="0">
                <a:latin typeface="Calibri Light" pitchFamily="34" charset="0"/>
              </a:rPr>
              <a:t>Samband mellan snusning och 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6105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ubrik 1"/>
          <p:cNvSpPr>
            <a:spLocks noGrp="1"/>
          </p:cNvSpPr>
          <p:nvPr>
            <p:ph type="title"/>
          </p:nvPr>
        </p:nvSpPr>
        <p:spPr>
          <a:xfrm>
            <a:off x="1981200" y="522289"/>
            <a:ext cx="8229600" cy="1354137"/>
          </a:xfrm>
        </p:spPr>
        <p:txBody>
          <a:bodyPr/>
          <a:lstStyle/>
          <a:p>
            <a:pPr algn="ctr" eaLnBrk="1" hangingPunct="1"/>
            <a:r>
              <a:rPr lang="sv-SE" dirty="0">
                <a:latin typeface="Calibri Light" pitchFamily="34" charset="0"/>
              </a:rPr>
              <a:t>Samband mellan alkohol och narkotika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2" name="textruta 6"/>
          <p:cNvSpPr txBox="1">
            <a:spLocks noChangeArrowheads="1"/>
          </p:cNvSpPr>
          <p:nvPr/>
        </p:nvSpPr>
        <p:spPr bwMode="auto">
          <a:xfrm>
            <a:off x="6888163" y="53736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Calibri" pitchFamily="34" charset="0"/>
              </a:rPr>
              <a:t>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55843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1121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68398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851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89656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1253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18419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457200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”Det är bra att det är olagligt att använda cannabis (marijuana/hasch)”</a:t>
            </a:r>
            <a:br>
              <a:rPr lang="en-US" dirty="0"/>
            </a:br>
            <a:r>
              <a:rPr lang="sv-SE" sz="1400" dirty="0">
                <a:latin typeface="Calibri Light" pitchFamily="34" charset="0"/>
              </a:rPr>
              <a:t>Ålands gymnasium (Lyceum + YG) årskurs 1-2</a:t>
            </a:r>
            <a:endParaRPr lang="sv-SE" sz="1400" dirty="0"/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76069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149338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Normbrytande beteenden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 Åk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2063552" y="1345496"/>
          <a:ext cx="85072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52B486-3597-4C47-8079-9F82103C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218590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Normbrytande beteenden</a:t>
            </a:r>
            <a:br>
              <a:rPr lang="sv-SE" dirty="0">
                <a:latin typeface="Calibri Light" pitchFamily="34" charset="0"/>
              </a:rPr>
            </a:br>
            <a:r>
              <a:rPr lang="sv-SE" sz="1600" dirty="0">
                <a:latin typeface="Calibri Light" pitchFamily="34" charset="0"/>
              </a:rPr>
              <a:t>Årskurs 1-2</a:t>
            </a: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19536" y="1124744"/>
          <a:ext cx="85072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ruta 7"/>
          <p:cNvSpPr txBox="1">
            <a:spLocks noChangeArrowheads="1"/>
          </p:cNvSpPr>
          <p:nvPr/>
        </p:nvSpPr>
        <p:spPr bwMode="auto">
          <a:xfrm>
            <a:off x="2135561" y="1196753"/>
            <a:ext cx="104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Procent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4067"/>
            <a:ext cx="1425960" cy="7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9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5D8762-86A2-45A8-94C8-5066873CC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pic>
        <p:nvPicPr>
          <p:cNvPr id="3074" name="Picture 2" descr="Blommor, Växt, Trädgård, Löv, Gräs, Grönska, Lövverk">
            <a:extLst>
              <a:ext uri="{FF2B5EF4-FFF2-40B4-BE49-F238E27FC236}">
                <a16:creationId xmlns:a16="http://schemas.microsoft.com/office/drawing/2014/main" id="{047257B5-6063-461E-A264-47653407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775" y="2951628"/>
            <a:ext cx="3559139" cy="39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2B327CD-691A-4942-AD4D-7B44C7F8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>
                <a:latin typeface="Calibri Light" panose="020F0302020204030204" pitchFamily="34" charset="0"/>
                <a:cs typeface="Calibri Light" panose="020F0302020204030204" pitchFamily="34" charset="0"/>
              </a:rPr>
              <a:t>Tips till dig som förälder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54B2FA-E914-4511-A605-39BBBFBD8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v-FI" dirty="0"/>
              <a:t>Visa omtanke och intresse för ditt barn</a:t>
            </a:r>
          </a:p>
          <a:p>
            <a:pPr>
              <a:lnSpc>
                <a:spcPct val="150000"/>
              </a:lnSpc>
            </a:pPr>
            <a:r>
              <a:rPr lang="sv-FI" dirty="0"/>
              <a:t>Se till att hålla koll på din alkohol och bjud inte på alkohol</a:t>
            </a:r>
          </a:p>
          <a:p>
            <a:pPr>
              <a:lnSpc>
                <a:spcPct val="150000"/>
              </a:lnSpc>
            </a:pPr>
            <a:r>
              <a:rPr lang="sv-FI" dirty="0"/>
              <a:t>Prata med andra föräldrar och kom överens om gemensamma utetider</a:t>
            </a:r>
          </a:p>
          <a:p>
            <a:pPr>
              <a:lnSpc>
                <a:spcPct val="150000"/>
              </a:lnSpc>
            </a:pPr>
            <a:r>
              <a:rPr lang="sv-FI" dirty="0"/>
              <a:t>Tillåt inte föräldrafria fester och var tillgänglig ifall det skulle hända något</a:t>
            </a:r>
          </a:p>
          <a:p>
            <a:pPr>
              <a:lnSpc>
                <a:spcPct val="150000"/>
              </a:lnSpc>
            </a:pPr>
            <a:r>
              <a:rPr lang="sv-FI" dirty="0"/>
              <a:t>Kom ihåg att du är en förebild. </a:t>
            </a:r>
          </a:p>
        </p:txBody>
      </p:sp>
    </p:spTree>
    <p:extLst>
      <p:ext uri="{BB962C8B-B14F-4D97-AF65-F5344CB8AC3E}">
        <p14:creationId xmlns:p14="http://schemas.microsoft.com/office/powerpoint/2010/main" val="3277702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4577F8-FA40-4AAD-BAD4-BCBAE602DC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A9D3BA-60E5-430C-BD68-F7AA25C0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Kontakta oss gärna om du vill veta mer</a:t>
            </a:r>
            <a:br>
              <a:rPr lang="sv-FI" dirty="0"/>
            </a:br>
            <a:endParaRPr lang="sv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866B26-DD29-4B81-9DFA-7843B08D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700484" cy="1563683"/>
          </a:xfrm>
        </p:spPr>
        <p:txBody>
          <a:bodyPr/>
          <a:lstStyle/>
          <a:p>
            <a:r>
              <a:rPr lang="sv-FI" dirty="0"/>
              <a:t>Erica Öström, Folkhälsan på Åland 	Josefin Walk Stenman, </a:t>
            </a:r>
            <a:r>
              <a:rPr lang="sv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erica.ostrom@folkhalsan.ax</a:t>
            </a:r>
            <a:r>
              <a:rPr lang="sv-FI" dirty="0"/>
              <a:t>		</a:t>
            </a:r>
            <a:r>
              <a:rPr lang="sv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josefin.walk.stenman@folkhalsan.ax</a:t>
            </a:r>
            <a:r>
              <a:rPr lang="sv-FI" dirty="0"/>
              <a:t> </a:t>
            </a:r>
            <a:br>
              <a:rPr lang="sv-FI" dirty="0"/>
            </a:br>
            <a:r>
              <a:rPr lang="sv-FI" dirty="0"/>
              <a:t> 018-527 061					018-527 062</a:t>
            </a:r>
          </a:p>
        </p:txBody>
      </p:sp>
    </p:spTree>
    <p:extLst>
      <p:ext uri="{BB962C8B-B14F-4D97-AF65-F5344CB8AC3E}">
        <p14:creationId xmlns:p14="http://schemas.microsoft.com/office/powerpoint/2010/main" val="124544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0706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12385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Hur mår du rent allmänt?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1261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Deltar du i någon organiserad fritidsaktivitet?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9958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6015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85268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38360"/>
              </p:ext>
            </p:extLst>
          </p:nvPr>
        </p:nvGraphicFramePr>
        <p:xfrm>
          <a:off x="1962320" y="1351024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54388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Har du någon att prata med om det du tycker är viktigt</a:t>
            </a: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Årskurs 1-2</a:t>
            </a:r>
          </a:p>
        </p:txBody>
      </p:sp>
      <p:graphicFrame>
        <p:nvGraphicFramePr>
          <p:cNvPr id="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16468"/>
              </p:ext>
            </p:extLst>
          </p:nvPr>
        </p:nvGraphicFramePr>
        <p:xfrm>
          <a:off x="1981200" y="1301202"/>
          <a:ext cx="8291264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40" y="6059462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79032" y="62761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62772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4100" y="592984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latin typeface="Calibri Light" pitchFamily="34" charset="0"/>
              </a:rPr>
              <a:t>Tobaksbruk</a:t>
            </a:r>
            <a:br>
              <a:rPr lang="sv-SE" dirty="0">
                <a:latin typeface="Calibri Light" pitchFamily="34" charset="0"/>
              </a:rPr>
            </a:br>
            <a:r>
              <a:rPr lang="sv-SE" sz="1400" dirty="0">
                <a:latin typeface="Calibri Light" pitchFamily="34" charset="0"/>
              </a:rPr>
              <a:t>Årskurs 1-2</a:t>
            </a:r>
            <a:br>
              <a:rPr lang="sv-SE" sz="3200" dirty="0">
                <a:latin typeface="Calibri Light" pitchFamily="34" charset="0"/>
              </a:rPr>
            </a:br>
            <a:endParaRPr lang="sv-SE" sz="1400" dirty="0">
              <a:latin typeface="Calibri Light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6314"/>
              </p:ext>
            </p:extLst>
          </p:nvPr>
        </p:nvGraphicFramePr>
        <p:xfrm>
          <a:off x="1981200" y="17390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840" y="6062637"/>
            <a:ext cx="1425960" cy="798538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648200" y="62793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v-SE" dirty="0"/>
              <a:t>Drogvaneundersökning 2021                Ålands Lyceum</a:t>
            </a:r>
          </a:p>
        </p:txBody>
      </p:sp>
    </p:spTree>
    <p:extLst>
      <p:ext uri="{BB962C8B-B14F-4D97-AF65-F5344CB8AC3E}">
        <p14:creationId xmlns:p14="http://schemas.microsoft.com/office/powerpoint/2010/main" val="3544869975"/>
      </p:ext>
    </p:extLst>
  </p:cSld>
  <p:clrMapOvr>
    <a:masterClrMapping/>
  </p:clrMapOvr>
</p:sld>
</file>

<file path=ppt/theme/theme1.xml><?xml version="1.0" encoding="utf-8"?>
<a:theme xmlns:a="http://schemas.openxmlformats.org/drawingml/2006/main" name="Fh grund">
  <a:themeElements>
    <a:clrScheme name="Folkhälsan RGB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004A88"/>
      </a:accent1>
      <a:accent2>
        <a:srgbClr val="D31D63"/>
      </a:accent2>
      <a:accent3>
        <a:srgbClr val="798F2C"/>
      </a:accent3>
      <a:accent4>
        <a:srgbClr val="CE7125"/>
      </a:accent4>
      <a:accent5>
        <a:srgbClr val="FFC12C"/>
      </a:accent5>
      <a:accent6>
        <a:srgbClr val="9B0057"/>
      </a:accent6>
      <a:hlink>
        <a:srgbClr val="004A88"/>
      </a:hlink>
      <a:folHlink>
        <a:srgbClr val="343434"/>
      </a:folHlink>
    </a:clrScheme>
    <a:fontScheme name="Folkhälsan powerpoi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 presentationsmall" id="{9A34EA56-9E01-4021-9E78-E779B0A8AA9E}" vid="{F2250492-6C65-4D25-B4DF-59016A7A7D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fh-presentationsmall2021 (8)</Template>
  <TotalTime>242</TotalTime>
  <Words>663</Words>
  <Application>Microsoft Office PowerPoint</Application>
  <PresentationFormat>Bredbild</PresentationFormat>
  <Paragraphs>120</Paragraphs>
  <Slides>33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40" baseType="lpstr">
      <vt:lpstr>Segoe UI</vt:lpstr>
      <vt:lpstr>Georgia</vt:lpstr>
      <vt:lpstr>Calibri Light</vt:lpstr>
      <vt:lpstr>Wingdings</vt:lpstr>
      <vt:lpstr>Arial</vt:lpstr>
      <vt:lpstr>Calibri</vt:lpstr>
      <vt:lpstr>Fh grund</vt:lpstr>
      <vt:lpstr>Drogvaneundersökningen Ålands lyceum</vt:lpstr>
      <vt:lpstr>Drogvaneundersökningen 2021</vt:lpstr>
      <vt:lpstr>Hur mår du rent allmänt? Årskurs 1-2</vt:lpstr>
      <vt:lpstr>Hur mår du rent allmänt? Årskurs 1-2</vt:lpstr>
      <vt:lpstr>Hur mår du rent allmänt? Årskurs 1-2</vt:lpstr>
      <vt:lpstr>Deltar du i någon organiserad fritidsaktivitet? Årskurs 1-2</vt:lpstr>
      <vt:lpstr>Har du någon att prata med om det du tycker är viktigt? Årskurs 1-2</vt:lpstr>
      <vt:lpstr>Har du någon att prata med om det du tycker är viktigt? Årskurs 1-2</vt:lpstr>
      <vt:lpstr>Tobaksbruk Årskurs 1-2 </vt:lpstr>
      <vt:lpstr>Tobaksbruk Årskurs 1-2 </vt:lpstr>
      <vt:lpstr>Röker du? Årskurs 1-2 </vt:lpstr>
      <vt:lpstr>Röker du? Årskurs 1-2 </vt:lpstr>
      <vt:lpstr>Snusar du? Årskurs 1-2 </vt:lpstr>
      <vt:lpstr>Snusar du? Årskurs 1-2 </vt:lpstr>
      <vt:lpstr>Tobakskampen</vt:lpstr>
      <vt:lpstr>Alkoholkonsumtion Årskurs 1-2</vt:lpstr>
      <vt:lpstr>Alkoholkonsumtion Årskurs 1-2</vt:lpstr>
      <vt:lpstr>Var får du vanligtvis din alkohol ifrån? Årskurs 1-2</vt:lpstr>
      <vt:lpstr>Vad drack du senaste berusningstillfället? Årskurs 1-2</vt:lpstr>
      <vt:lpstr>Alkohol i trafiken Årskurs 1-2</vt:lpstr>
      <vt:lpstr>Tillåter dina föräldrar att du dricker alkohol? Årskurs 1-2</vt:lpstr>
      <vt:lpstr>Narkotika  Årskurs 1-2</vt:lpstr>
      <vt:lpstr>Narkotika Årskurs 1-2</vt:lpstr>
      <vt:lpstr>Samband mellan rökning och narkotika Årskurs 1-2</vt:lpstr>
      <vt:lpstr>Samband mellan snusning och narkotika Årskurs 1-2</vt:lpstr>
      <vt:lpstr>Samband mellan alkohol och narkotika Årskurs 1-2</vt:lpstr>
      <vt:lpstr>”Det är bra att det är olagligt att använda cannabis (marijuana/hasch)” Årskurs 1-2</vt:lpstr>
      <vt:lpstr>”Det är bra att det är olagligt att använda cannabis (marijuana/hasch)” Årskurs 1-2</vt:lpstr>
      <vt:lpstr>”Det är bra att det är olagligt att använda cannabis (marijuana/hasch)” Ålands gymnasium (Lyceum + YG) årskurs 1-2</vt:lpstr>
      <vt:lpstr>Normbrytande beteenden  Åk 1-2</vt:lpstr>
      <vt:lpstr>Normbrytande beteenden Årskurs 1-2</vt:lpstr>
      <vt:lpstr>Tips till dig som förälder</vt:lpstr>
      <vt:lpstr>Kontakta oss gärna om du vill veta mer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Drogvaneundersökningen Ålands lyceum</dc:title>
  <dc:creator>Erica Öström</dc:creator>
  <cp:lastModifiedBy>Erica Öström</cp:lastModifiedBy>
  <cp:revision>2</cp:revision>
  <dcterms:created xsi:type="dcterms:W3CDTF">2021-09-28T09:46:21Z</dcterms:created>
  <dcterms:modified xsi:type="dcterms:W3CDTF">2021-09-30T08:58:20Z</dcterms:modified>
</cp:coreProperties>
</file>