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1"/>
  </p:sldMasterIdLst>
  <p:notesMasterIdLst>
    <p:notesMasterId r:id="rId49"/>
  </p:notesMasterIdLst>
  <p:sldIdLst>
    <p:sldId id="281" r:id="rId2"/>
    <p:sldId id="330" r:id="rId3"/>
    <p:sldId id="344" r:id="rId4"/>
    <p:sldId id="351" r:id="rId5"/>
    <p:sldId id="291" r:id="rId6"/>
    <p:sldId id="292" r:id="rId7"/>
    <p:sldId id="379" r:id="rId8"/>
    <p:sldId id="365" r:id="rId9"/>
    <p:sldId id="366" r:id="rId10"/>
    <p:sldId id="350" r:id="rId11"/>
    <p:sldId id="294" r:id="rId12"/>
    <p:sldId id="361" r:id="rId13"/>
    <p:sldId id="295" r:id="rId14"/>
    <p:sldId id="345" r:id="rId15"/>
    <p:sldId id="349" r:id="rId16"/>
    <p:sldId id="316" r:id="rId17"/>
    <p:sldId id="296" r:id="rId18"/>
    <p:sldId id="367" r:id="rId19"/>
    <p:sldId id="297" r:id="rId20"/>
    <p:sldId id="319" r:id="rId21"/>
    <p:sldId id="368" r:id="rId22"/>
    <p:sldId id="321" r:id="rId23"/>
    <p:sldId id="369" r:id="rId24"/>
    <p:sldId id="370" r:id="rId25"/>
    <p:sldId id="375" r:id="rId26"/>
    <p:sldId id="322" r:id="rId27"/>
    <p:sldId id="299" r:id="rId28"/>
    <p:sldId id="371" r:id="rId29"/>
    <p:sldId id="372" r:id="rId30"/>
    <p:sldId id="373" r:id="rId31"/>
    <p:sldId id="374" r:id="rId32"/>
    <p:sldId id="362" r:id="rId33"/>
    <p:sldId id="312" r:id="rId34"/>
    <p:sldId id="313" r:id="rId35"/>
    <p:sldId id="331" r:id="rId36"/>
    <p:sldId id="303" r:id="rId37"/>
    <p:sldId id="309" r:id="rId38"/>
    <p:sldId id="363" r:id="rId39"/>
    <p:sldId id="307" r:id="rId40"/>
    <p:sldId id="323" r:id="rId41"/>
    <p:sldId id="311" r:id="rId42"/>
    <p:sldId id="347" r:id="rId43"/>
    <p:sldId id="356" r:id="rId44"/>
    <p:sldId id="381" r:id="rId45"/>
    <p:sldId id="380" r:id="rId46"/>
    <p:sldId id="327" r:id="rId47"/>
    <p:sldId id="289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Montserrat" panose="00000500000000000000" pitchFamily="2" charset="0"/>
      <p:regular r:id="rId54"/>
      <p:bold r:id="rId55"/>
      <p:italic r:id="rId56"/>
      <p:boldItalic r:id="rId57"/>
    </p:embeddedFont>
    <p:embeddedFont>
      <p:font typeface="Montserrat Medium" panose="00000600000000000000" pitchFamily="2" charset="0"/>
      <p:regular r:id="rId58"/>
      <p:italic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73913" autoAdjust="0"/>
  </p:normalViewPr>
  <p:slideViewPr>
    <p:cSldViewPr snapToGrid="0" snapToObjects="1" showGuides="1">
      <p:cViewPr varScale="1">
        <p:scale>
          <a:sx n="49" d="100"/>
          <a:sy n="49" d="100"/>
        </p:scale>
        <p:origin x="1260" y="48"/>
      </p:cViewPr>
      <p:guideLst>
        <p:guide orient="horz" pos="414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A38A3-8BE6-41FE-95DC-396DAC381D11}" type="datetimeFigureOut">
              <a:rPr lang="sv-FI" smtClean="0"/>
              <a:t>02-10-2023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D082-C5A6-41BF-9436-AB0F7EAC4DF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552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Något större andel flickor 2023:</a:t>
            </a:r>
          </a:p>
          <a:p>
            <a:r>
              <a:rPr lang="sv-FI" dirty="0"/>
              <a:t>59 % flickor</a:t>
            </a:r>
          </a:p>
          <a:p>
            <a:r>
              <a:rPr lang="sv-FI" dirty="0"/>
              <a:t>41 % pojkar</a:t>
            </a:r>
          </a:p>
          <a:p>
            <a:endParaRPr lang="sv-FI" dirty="0"/>
          </a:p>
          <a:p>
            <a:r>
              <a:rPr lang="sv-FI" dirty="0"/>
              <a:t>2023:</a:t>
            </a:r>
          </a:p>
          <a:p>
            <a:r>
              <a:rPr lang="sv-FI" dirty="0"/>
              <a:t>56 % flickor</a:t>
            </a:r>
          </a:p>
          <a:p>
            <a:r>
              <a:rPr lang="sv-FI" dirty="0"/>
              <a:t>44 % pojkar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6141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Totalt 114 svar. Den allra vanligaste orsaken är trötthet eller fysisk/psykisk illamående. Endast få svarande uppger att de skolkar för att t.ex. vara med vänner eller annat.</a:t>
            </a:r>
          </a:p>
          <a:p>
            <a:r>
              <a:rPr lang="sv-FI" dirty="0"/>
              <a:t>ENDAST LYCÉET:</a:t>
            </a:r>
          </a:p>
          <a:p>
            <a:r>
              <a:rPr lang="sv-FI" dirty="0"/>
              <a:t>2023: 18% har någon gång skolkat</a:t>
            </a:r>
          </a:p>
          <a:p>
            <a:r>
              <a:rPr lang="sv-FI" dirty="0"/>
              <a:t>2022: 14% har någon gång skolkat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6335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dirty="0"/>
              <a:t>Ja: 59%</a:t>
            </a:r>
          </a:p>
          <a:p>
            <a:r>
              <a:rPr lang="sv-FI" dirty="0"/>
              <a:t>För det mesta: 36%</a:t>
            </a:r>
          </a:p>
          <a:p>
            <a:r>
              <a:rPr lang="sv-FI" dirty="0"/>
              <a:t>Ibland: 4%</a:t>
            </a:r>
          </a:p>
          <a:p>
            <a:r>
              <a:rPr lang="sv-FI" dirty="0"/>
              <a:t>Nej: 1%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64402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</a:t>
            </a:r>
            <a:r>
              <a:rPr lang="sv-FI" dirty="0"/>
              <a:t> 46%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Ja, de flesta</a:t>
            </a:r>
            <a:r>
              <a:rPr lang="sv-FI" dirty="0"/>
              <a:t> 45%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Ja, åtminstone några</a:t>
            </a:r>
            <a:r>
              <a:rPr lang="sv-FI" dirty="0"/>
              <a:t> 8%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</a:t>
            </a:r>
            <a:r>
              <a:rPr lang="sv-FI" dirty="0"/>
              <a:t> 2%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47685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</a:t>
            </a:r>
            <a:r>
              <a:rPr lang="sv-FI" dirty="0"/>
              <a:t> 46%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Ja, de flesta</a:t>
            </a:r>
            <a:r>
              <a:rPr lang="sv-FI" dirty="0"/>
              <a:t> 45%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Ja, åtminstone några</a:t>
            </a:r>
            <a:r>
              <a:rPr lang="sv-FI" dirty="0"/>
              <a:t> 8%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</a:t>
            </a:r>
            <a:r>
              <a:rPr lang="sv-FI" dirty="0"/>
              <a:t> 2%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03835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Svarsalternativen var: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mamma/pappa/min vårdnadshavare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syskon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min kompis/kompisar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en vuxen som är viktig för mig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en vuxen på skolan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NY SEDAN 2022: Jag kan prata med andra på internet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har ingen jag kan prata med</a:t>
            </a:r>
            <a:r>
              <a:rPr lang="sv-SE" dirty="0"/>
              <a:t> </a:t>
            </a:r>
            <a:endParaRPr lang="sv-FI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43688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Svarsalternativen var: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mamma/pappa/min vårdnadshavare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syskon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min kompis/kompisar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en vuxen som är viktig för mig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en vuxen på skolan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NY SEDAN 2022: Jag kan prata med andra på internet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har ingen jag kan prata med</a:t>
            </a:r>
            <a:r>
              <a:rPr lang="sv-SE" dirty="0"/>
              <a:t> 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89649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”Andra på internet” lades till 2022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63445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0" dirty="0"/>
              <a:t>Generellt lägre andel som har rökt/snusat/e-cigg, men större skillnader mellan könen 2023 jämfört med 2022.</a:t>
            </a:r>
          </a:p>
          <a:p>
            <a:endParaRPr lang="sv-FI" b="0" dirty="0"/>
          </a:p>
          <a:p>
            <a:r>
              <a:rPr lang="sv-FI" b="0" dirty="0"/>
              <a:t>Svarsalternativen är från och med 2023 desamma för alla tre (röker du, snusar du, har du använt e-cig/</a:t>
            </a:r>
            <a:r>
              <a:rPr lang="sv-FI" b="0" dirty="0" err="1"/>
              <a:t>vape</a:t>
            </a:r>
            <a:r>
              <a:rPr lang="sv-FI" b="0" dirty="0"/>
              <a:t>?)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jag har slutat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men jag har provat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ibland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varje dag</a:t>
            </a:r>
            <a:r>
              <a:rPr lang="sv-FI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/>
              <a:t>Fet stil = Har rökt/snusat/använt </a:t>
            </a:r>
            <a:r>
              <a:rPr lang="sv-FI" b="1" dirty="0" err="1"/>
              <a:t>ecig</a:t>
            </a:r>
            <a:r>
              <a:rPr lang="sv-FI" b="1" dirty="0"/>
              <a:t>/</a:t>
            </a:r>
            <a:r>
              <a:rPr lang="sv-FI" b="1" dirty="0" err="1"/>
              <a:t>vape</a:t>
            </a:r>
            <a:endParaRPr lang="sv-FI" b="1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522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2022: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</a:t>
            </a:r>
            <a:r>
              <a:rPr lang="sv-FI" dirty="0"/>
              <a:t> 76%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Nej, jag har slutat</a:t>
            </a:r>
            <a:r>
              <a:rPr lang="sv-FI" dirty="0"/>
              <a:t> 1%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Nej, men jag har provat</a:t>
            </a:r>
            <a:r>
              <a:rPr lang="sv-FI" dirty="0"/>
              <a:t> 13%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Ja, ibland</a:t>
            </a:r>
            <a:r>
              <a:rPr lang="sv-FI" dirty="0"/>
              <a:t> 8%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Ja, varje dag</a:t>
            </a:r>
            <a:r>
              <a:rPr lang="sv-FI" dirty="0"/>
              <a:t> 2%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20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1668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21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1758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dirty="0"/>
              <a:t>Mycket bra: 12%</a:t>
            </a:r>
          </a:p>
          <a:p>
            <a:r>
              <a:rPr lang="sv-FI" dirty="0"/>
              <a:t>Bra: 63%</a:t>
            </a:r>
          </a:p>
          <a:p>
            <a:r>
              <a:rPr lang="sv-FI" dirty="0"/>
              <a:t>Varken eller: 21%</a:t>
            </a:r>
          </a:p>
          <a:p>
            <a:r>
              <a:rPr lang="sv-FI" dirty="0"/>
              <a:t>Dåligt: 5%</a:t>
            </a:r>
          </a:p>
          <a:p>
            <a:r>
              <a:rPr lang="sv-FI" dirty="0"/>
              <a:t>Mycket dåligt: 0%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74765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2022: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</a:t>
            </a:r>
            <a:r>
              <a:rPr lang="sv-FI" dirty="0"/>
              <a:t> 76%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Nej, jag har slutat</a:t>
            </a:r>
            <a:r>
              <a:rPr lang="sv-FI" dirty="0"/>
              <a:t> 1%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Nej, men jag har provat</a:t>
            </a:r>
            <a:r>
              <a:rPr lang="sv-FI" dirty="0"/>
              <a:t> 14%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Ja, ibland</a:t>
            </a:r>
            <a:r>
              <a:rPr lang="sv-FI" dirty="0"/>
              <a:t> 4%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Ja, varje dag</a:t>
            </a:r>
            <a:r>
              <a:rPr lang="sv-FI" dirty="0"/>
              <a:t> 6%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22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13323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0" dirty="0"/>
              <a:t>Svarsalternativen är från och med 2023 desamma för alla tre (röker du, snusar du, har du använt e-cig/</a:t>
            </a:r>
            <a:r>
              <a:rPr lang="sv-FI" b="0" dirty="0" err="1"/>
              <a:t>vape</a:t>
            </a:r>
            <a:r>
              <a:rPr lang="sv-FI" b="0" dirty="0"/>
              <a:t>?)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jag har slutat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men jag har provat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ibland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varje dag</a:t>
            </a:r>
            <a:r>
              <a:rPr lang="sv-FI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/>
              <a:t>Fet stil = Har rökt/snusat/använt </a:t>
            </a:r>
            <a:r>
              <a:rPr lang="sv-FI" b="1" dirty="0" err="1"/>
              <a:t>ecig</a:t>
            </a:r>
            <a:r>
              <a:rPr lang="sv-FI" b="1" dirty="0"/>
              <a:t>/</a:t>
            </a:r>
            <a:r>
              <a:rPr lang="sv-FI" b="1" dirty="0" err="1"/>
              <a:t>vape</a:t>
            </a:r>
            <a:endParaRPr lang="sv-FI" b="1" dirty="0"/>
          </a:p>
          <a:p>
            <a:endParaRPr lang="sv-FI" dirty="0"/>
          </a:p>
          <a:p>
            <a:r>
              <a:rPr lang="sv-FI" dirty="0"/>
              <a:t>Tidigare var svarsalternativen för e-cigg: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  <a:r>
              <a:rPr lang="sv-FI" dirty="0"/>
              <a:t> 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en gång</a:t>
            </a:r>
            <a:r>
              <a:rPr lang="sv-FI" b="1" dirty="0"/>
              <a:t> 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flera gånger</a:t>
            </a:r>
            <a:r>
              <a:rPr lang="sv-FI" b="1" dirty="0"/>
              <a:t> 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24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370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25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11489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2022: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</a:t>
            </a:r>
            <a:r>
              <a:rPr lang="sv-FI" dirty="0"/>
              <a:t> 46%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Ja, en-två gånger</a:t>
            </a:r>
            <a:r>
              <a:rPr lang="sv-FI" dirty="0"/>
              <a:t> 19%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Ja, flera gånger</a:t>
            </a:r>
            <a:r>
              <a:rPr lang="sv-FI" dirty="0"/>
              <a:t> 35%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31447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Avser alla svarande. Diagrammet visar de som uppgett svarsalternativen i </a:t>
            </a:r>
            <a:r>
              <a:rPr lang="sv-SE" b="1" dirty="0"/>
              <a:t>fet stil </a:t>
            </a:r>
            <a:r>
              <a:rPr lang="sv-SE" dirty="0"/>
              <a:t>nedan.</a:t>
            </a:r>
          </a:p>
          <a:p>
            <a:r>
              <a:rPr lang="sv-SE" dirty="0"/>
              <a:t>Resultat 2022: </a:t>
            </a:r>
          </a:p>
          <a:p>
            <a:r>
              <a:rPr lang="sv-SE" dirty="0"/>
              <a:t>Druckit alkohol: 54%</a:t>
            </a:r>
          </a:p>
          <a:p>
            <a:r>
              <a:rPr lang="sv-SE" dirty="0"/>
              <a:t>Varit berusad: 38%</a:t>
            </a:r>
          </a:p>
          <a:p>
            <a:r>
              <a:rPr lang="sv-SE" dirty="0" err="1"/>
              <a:t>Intensivkonsumerat</a:t>
            </a:r>
            <a:r>
              <a:rPr lang="sv-SE" dirty="0"/>
              <a:t>: 12%</a:t>
            </a:r>
          </a:p>
          <a:p>
            <a:endParaRPr lang="sv-FI" sz="12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DRUCKIT ALKOHOL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Fråga: Har du druckit alkoholhaltiga drycker?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  <a:r>
              <a:rPr lang="sv-FI" dirty="0"/>
              <a:t> 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en-två gånger</a:t>
            </a:r>
            <a:r>
              <a:rPr lang="sv-FI" b="1" dirty="0"/>
              <a:t> 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flera gånger</a:t>
            </a:r>
            <a:r>
              <a:rPr lang="sv-FI" b="1" dirty="0"/>
              <a:t> </a:t>
            </a:r>
          </a:p>
          <a:p>
            <a:endParaRPr lang="sv-FI" dirty="0"/>
          </a:p>
          <a:p>
            <a:r>
              <a:rPr lang="sv-SE" dirty="0"/>
              <a:t>VARIT BERUSAD/PÅVERKAD</a:t>
            </a:r>
          </a:p>
          <a:p>
            <a:r>
              <a:rPr lang="sv-SE" dirty="0"/>
              <a:t>Fråga: </a:t>
            </a:r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Har du blivit berusad/påverkad av alkohol?</a:t>
            </a:r>
            <a:r>
              <a:rPr lang="sv-FI" dirty="0"/>
              <a:t> </a:t>
            </a:r>
          </a:p>
          <a:p>
            <a:r>
              <a:rPr lang="sv-FI" dirty="0"/>
              <a:t>Nej</a:t>
            </a:r>
          </a:p>
          <a:p>
            <a:r>
              <a:rPr lang="sv-FI" b="1" dirty="0"/>
              <a:t>Ja</a:t>
            </a:r>
          </a:p>
          <a:p>
            <a:endParaRPr lang="sv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”</a:t>
            </a:r>
            <a:r>
              <a:rPr lang="sv-SE" dirty="0" err="1"/>
              <a:t>Intensivkonsumerat</a:t>
            </a:r>
            <a:r>
              <a:rPr lang="sv-SE" dirty="0"/>
              <a:t>”: Under de senaste 12 månaderna vid samma tillfälle druckit alkohol som motsvarar 2,5 dl starksprit, fyra stora burkar öl eller en flaska vin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Varje vecka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Ungefär varannan vecka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En gång i månaden</a:t>
            </a:r>
          </a:p>
          <a:p>
            <a:pPr algn="l"/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Mer sällan </a:t>
            </a:r>
          </a:p>
          <a:p>
            <a:pPr algn="l"/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Aldrig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28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70506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/>
              <a:t>Avser alla svarande. Diagrammet visar de som uppgett svarsalternativen i </a:t>
            </a:r>
            <a:r>
              <a:rPr lang="sv-SE" sz="1800" b="1" dirty="0"/>
              <a:t>fet stil </a:t>
            </a:r>
            <a:r>
              <a:rPr lang="sv-SE" sz="1800" dirty="0"/>
              <a:t>nedan.</a:t>
            </a:r>
          </a:p>
          <a:p>
            <a:r>
              <a:rPr lang="sv-SE" sz="1800" dirty="0"/>
              <a:t>Resultat 2022: </a:t>
            </a:r>
          </a:p>
          <a:p>
            <a:r>
              <a:rPr lang="sv-SE" sz="1800" dirty="0"/>
              <a:t>Druckit alkohol: 54%</a:t>
            </a:r>
          </a:p>
          <a:p>
            <a:r>
              <a:rPr lang="sv-SE" sz="1800" dirty="0"/>
              <a:t>Varit berusad: 38%</a:t>
            </a:r>
          </a:p>
          <a:p>
            <a:r>
              <a:rPr lang="sv-SE" sz="1800" dirty="0" err="1"/>
              <a:t>Intensivkonsumerat</a:t>
            </a:r>
            <a:r>
              <a:rPr lang="sv-SE" sz="1800" dirty="0"/>
              <a:t>: 12%</a:t>
            </a:r>
          </a:p>
          <a:p>
            <a:endParaRPr lang="sv-FI" sz="18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DRUCKIT ALKOHOL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Fråga: Har du druckit alkoholhaltiga drycker?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  <a:r>
              <a:rPr lang="sv-FI" sz="1800" dirty="0"/>
              <a:t> 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en-två gånger</a:t>
            </a:r>
            <a:r>
              <a:rPr lang="sv-FI" sz="1800" b="1" dirty="0"/>
              <a:t> 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flera gånger</a:t>
            </a:r>
            <a:r>
              <a:rPr lang="sv-FI" sz="1800" b="1" dirty="0"/>
              <a:t> </a:t>
            </a:r>
          </a:p>
          <a:p>
            <a:endParaRPr lang="sv-FI" sz="1800" dirty="0"/>
          </a:p>
          <a:p>
            <a:r>
              <a:rPr lang="sv-SE" sz="1800" dirty="0"/>
              <a:t>VARIT BERUSAD/PÅVERKAD</a:t>
            </a:r>
          </a:p>
          <a:p>
            <a:r>
              <a:rPr lang="sv-SE" sz="1800" dirty="0"/>
              <a:t>Fråga: </a:t>
            </a:r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Har du blivit berusad/påverkad av alkohol?</a:t>
            </a:r>
            <a:r>
              <a:rPr lang="sv-FI" sz="1800" dirty="0"/>
              <a:t> </a:t>
            </a:r>
          </a:p>
          <a:p>
            <a:r>
              <a:rPr lang="sv-FI" sz="1800" dirty="0"/>
              <a:t>Nej</a:t>
            </a:r>
          </a:p>
          <a:p>
            <a:r>
              <a:rPr lang="sv-FI" sz="1800" b="1" dirty="0"/>
              <a:t>Ja</a:t>
            </a:r>
          </a:p>
          <a:p>
            <a:endParaRPr lang="sv-FI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/>
              <a:t>”</a:t>
            </a:r>
            <a:r>
              <a:rPr lang="sv-SE" sz="1800" dirty="0" err="1"/>
              <a:t>Intensivkonsumerat</a:t>
            </a:r>
            <a:r>
              <a:rPr lang="sv-SE" sz="1800" dirty="0"/>
              <a:t>”: Under de senaste 12 månaderna vid samma tillfälle druckit alkohol som motsvarar 2,5 dl starksprit, fyra stora burkar öl eller en flaska vin</a:t>
            </a:r>
          </a:p>
          <a:p>
            <a:pPr algn="l"/>
            <a:r>
              <a:rPr lang="sv-SE" sz="1800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Varje vecka</a:t>
            </a:r>
          </a:p>
          <a:p>
            <a:pPr algn="l"/>
            <a:r>
              <a:rPr lang="sv-SE" sz="1800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Ungefär varannan vecka</a:t>
            </a:r>
          </a:p>
          <a:p>
            <a:pPr algn="l"/>
            <a:r>
              <a:rPr lang="sv-SE" sz="1800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En gång i månaden</a:t>
            </a:r>
          </a:p>
          <a:p>
            <a:pPr algn="l"/>
            <a:r>
              <a:rPr lang="sv-SE" sz="1800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Mer sällan </a:t>
            </a:r>
          </a:p>
          <a:p>
            <a:pPr algn="l"/>
            <a:r>
              <a:rPr lang="sv-SE" sz="1800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Aldrig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29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03229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30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72938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Vanligaste orsakerna: </a:t>
            </a:r>
          </a:p>
          <a:p>
            <a:pPr marL="171450" indent="-171450">
              <a:buFontTx/>
              <a:buChar char="-"/>
            </a:pPr>
            <a:r>
              <a:rPr lang="sv-FI" dirty="0"/>
              <a:t>Måste hem/hade inget val (ca 30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Visste inte att föraren berusad (ca 8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Förälder berusad (4 svar)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32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44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dirty="0"/>
              <a:t>Nej: 77%</a:t>
            </a:r>
          </a:p>
          <a:p>
            <a:r>
              <a:rPr lang="sv-FI" dirty="0"/>
              <a:t>Ja, ibland: 21%</a:t>
            </a:r>
          </a:p>
          <a:p>
            <a:r>
              <a:rPr lang="sv-FI" dirty="0"/>
              <a:t>Ja, rätt ofta: 2 %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33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68217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dirty="0"/>
              <a:t>Tillåter inte att jag röker:94%</a:t>
            </a:r>
          </a:p>
          <a:p>
            <a:r>
              <a:rPr lang="sv-FI" dirty="0"/>
              <a:t>Tillåter inte att jag snusar:92%</a:t>
            </a:r>
          </a:p>
          <a:p>
            <a:r>
              <a:rPr lang="sv-FI" dirty="0"/>
              <a:t>Tillåter inte att jag dricker:71%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35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9247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00103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/>
              <a:t>Fråga: Du som valt att inte dricka dig berusad/inte dricka alls - hur viktiga är följande orsaker enligt dig? </a:t>
            </a:r>
          </a:p>
          <a:p>
            <a:r>
              <a:rPr lang="sv-SE" sz="1800" dirty="0"/>
              <a:t>Svarsalternativen: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dirty="0"/>
              <a:t>Mycket viktig orsak</a:t>
            </a:r>
            <a:endParaRPr lang="sv-FI" sz="1800" b="1" dirty="0"/>
          </a:p>
          <a:p>
            <a:r>
              <a:rPr lang="sv-SE" sz="1800" dirty="0"/>
              <a:t>Ganska viktig</a:t>
            </a:r>
          </a:p>
          <a:p>
            <a:r>
              <a:rPr lang="sv-SE" sz="1800" dirty="0"/>
              <a:t>Inte så viktig</a:t>
            </a:r>
          </a:p>
          <a:p>
            <a:r>
              <a:rPr lang="sv-SE" sz="1800" dirty="0"/>
              <a:t>Inte alls viktig orsak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37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394361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Den vanligaste orsaken handlar om att man helt enkelt inte vill dricka alkohol p.g.a. smak, pengar, religion/lag eller liknande.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38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61111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Fråga: Om du spelar spel, ingår det pengar i ditt spelande?</a:t>
            </a:r>
          </a:p>
          <a:p>
            <a:r>
              <a:rPr lang="sv-FI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Frågan omformulerad 2023. </a:t>
            </a:r>
          </a:p>
          <a:p>
            <a:r>
              <a:rPr lang="sv-FI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Tidigare fanns en fråga ”spelar du spel” och frågan om pengar ingår i spel ställdes bara till dem som uppgett att de spelar spel.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39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16366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2022: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Vet ngn: 47%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Erbjuden: 13%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Använt: 6%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40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511224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Främst marijuana/hasch rapporteras av de svarande 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41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4927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Intensivkonsumtion = </a:t>
            </a:r>
            <a:r>
              <a:rPr lang="sv-SE" dirty="0"/>
              <a:t>Tänk tillbaka på det senaste året, de senaste 12 månaderna. Hur ofta har du "</a:t>
            </a:r>
            <a:r>
              <a:rPr lang="sv-SE" dirty="0" err="1"/>
              <a:t>intensivkonsumerat</a:t>
            </a:r>
            <a:r>
              <a:rPr lang="sv-SE" dirty="0"/>
              <a:t>" alkohol, vid samma tillfälle druckit alkohol som motsvarar  2,5 dl starksprit, fyra stora burkar öl eller en flaska vin? </a:t>
            </a:r>
            <a:r>
              <a:rPr lang="sv-FI" dirty="0"/>
              <a:t>Svarsalternativen:</a:t>
            </a:r>
          </a:p>
          <a:p>
            <a:pPr marL="171450" indent="-171450">
              <a:buFontTx/>
              <a:buChar char="-"/>
            </a:pPr>
            <a:r>
              <a:rPr lang="sv-FI" b="1" dirty="0"/>
              <a:t>Varje vecka</a:t>
            </a:r>
          </a:p>
          <a:p>
            <a:pPr marL="171450" indent="-171450">
              <a:buFontTx/>
              <a:buChar char="-"/>
            </a:pPr>
            <a:r>
              <a:rPr lang="sv-FI" b="1" dirty="0"/>
              <a:t>Ungefär varannan vecka</a:t>
            </a:r>
          </a:p>
          <a:p>
            <a:pPr marL="171450" indent="-171450">
              <a:buFontTx/>
              <a:buChar char="-"/>
            </a:pPr>
            <a:r>
              <a:rPr lang="sv-FI" b="1" dirty="0"/>
              <a:t>En gång i månaden</a:t>
            </a:r>
          </a:p>
          <a:p>
            <a:pPr marL="171450" indent="-171450">
              <a:buFontTx/>
              <a:buChar char="-"/>
            </a:pPr>
            <a:r>
              <a:rPr lang="sv-FI" dirty="0"/>
              <a:t>Mer sällan</a:t>
            </a:r>
          </a:p>
          <a:p>
            <a:pPr marL="171450" indent="-171450">
              <a:buFontTx/>
              <a:buChar char="-"/>
            </a:pPr>
            <a:r>
              <a:rPr lang="sv-FI" dirty="0"/>
              <a:t>Aldrig</a:t>
            </a:r>
          </a:p>
          <a:p>
            <a:pPr marL="171450" indent="-171450">
              <a:buFontTx/>
              <a:buChar char="-"/>
            </a:pPr>
            <a:endParaRPr lang="sv-FI" dirty="0"/>
          </a:p>
          <a:p>
            <a:pPr marL="0" indent="0">
              <a:buFontTx/>
              <a:buNone/>
            </a:pPr>
            <a:r>
              <a:rPr lang="sv-FI" b="1" dirty="0"/>
              <a:t>Minst en gång i månaden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42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7088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Obs, inkluderar alla åldrar</a:t>
            </a:r>
          </a:p>
          <a:p>
            <a:r>
              <a:rPr lang="sv-FI" dirty="0"/>
              <a:t>Cirka 6 % av alla svarande använder någon gång </a:t>
            </a:r>
            <a:r>
              <a:rPr lang="sv-SE" dirty="0"/>
              <a:t>receptbelagd medicin som inte är utskriven till personen. 0,7 % gör det rätt ofta. 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43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588574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44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172181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Fråga: </a:t>
            </a:r>
            <a:r>
              <a:rPr lang="sv-FI" dirty="0"/>
              <a:t>Hur skadligt för hälsan tror du att det är om man...</a:t>
            </a:r>
            <a:endParaRPr lang="sv-SE" dirty="0"/>
          </a:p>
          <a:p>
            <a:r>
              <a:rPr lang="sv-SE" dirty="0"/>
              <a:t>Svarsalternativen: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0" dirty="0"/>
              <a:t>Ingen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0" dirty="0"/>
              <a:t>Liten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0" dirty="0"/>
              <a:t>Måttlig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/>
              <a:t>Stor risk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45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68073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Intensivkonsumtion = </a:t>
            </a:r>
            <a:r>
              <a:rPr lang="sv-SE" dirty="0"/>
              <a:t>Tänk tillbaka på det senaste året, de senaste 12 månaderna. Hur ofta har du "</a:t>
            </a:r>
            <a:r>
              <a:rPr lang="sv-SE" dirty="0" err="1"/>
              <a:t>intensivkonsumerat</a:t>
            </a:r>
            <a:r>
              <a:rPr lang="sv-SE" dirty="0"/>
              <a:t>" alkohol, typ vid samma tillfälle druckit alkohol som motsvarar  2,5 dl starksprit, fyra stora burkar öl eller en flaska vin? (minst en gång i månaden)</a:t>
            </a:r>
            <a:endParaRPr lang="sv-FI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46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5478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Svar ”Nej” </a:t>
            </a:r>
          </a:p>
          <a:p>
            <a:r>
              <a:rPr lang="sv-FI" dirty="0"/>
              <a:t>2021: 42 %</a:t>
            </a:r>
          </a:p>
          <a:p>
            <a:r>
              <a:rPr lang="sv-FI" dirty="0"/>
              <a:t>2022: 44 %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0287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832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Resultaten kommer att kompletteras med andra fritidsaktiviteter.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832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 </a:t>
            </a:r>
          </a:p>
          <a:p>
            <a:r>
              <a:rPr lang="sv-FI" dirty="0"/>
              <a:t>Mycket bra 22 %</a:t>
            </a:r>
          </a:p>
          <a:p>
            <a:r>
              <a:rPr lang="sv-FI" dirty="0"/>
              <a:t>Ganska bra 61 %</a:t>
            </a:r>
          </a:p>
          <a:p>
            <a:r>
              <a:rPr lang="sv-FI" dirty="0"/>
              <a:t>Varken bra eller dåligt 14 %</a:t>
            </a:r>
          </a:p>
          <a:p>
            <a:r>
              <a:rPr lang="sv-FI" dirty="0"/>
              <a:t>Ganska dåligt 2 %</a:t>
            </a:r>
          </a:p>
          <a:p>
            <a:r>
              <a:rPr lang="sv-FI" dirty="0"/>
              <a:t>Mycket dåligt 0 %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488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 </a:t>
            </a:r>
          </a:p>
          <a:p>
            <a:r>
              <a:rPr lang="sv-FI" dirty="0"/>
              <a:t>Mycket bra 22 %</a:t>
            </a:r>
          </a:p>
          <a:p>
            <a:r>
              <a:rPr lang="sv-FI" dirty="0"/>
              <a:t>Ganska bra 61 %</a:t>
            </a:r>
          </a:p>
          <a:p>
            <a:r>
              <a:rPr lang="sv-FI" dirty="0"/>
              <a:t>Varken bra eller dåligt 14 %</a:t>
            </a:r>
          </a:p>
          <a:p>
            <a:r>
              <a:rPr lang="sv-FI" dirty="0"/>
              <a:t>Ganska dåligt 2 %</a:t>
            </a:r>
          </a:p>
          <a:p>
            <a:r>
              <a:rPr lang="sv-FI" dirty="0"/>
              <a:t>Mycket dåligt 0 %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488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dirty="0"/>
              <a:t>Nej: 86%</a:t>
            </a:r>
          </a:p>
          <a:p>
            <a:r>
              <a:rPr lang="sv-FI" dirty="0"/>
              <a:t>Ja, enstaka gång: 11%</a:t>
            </a:r>
          </a:p>
          <a:p>
            <a:r>
              <a:rPr lang="sv-FI" dirty="0"/>
              <a:t>Ja, några gånger/termin: 3%</a:t>
            </a:r>
          </a:p>
          <a:p>
            <a:r>
              <a:rPr lang="sv-FI" dirty="0"/>
              <a:t>Ja, rätt så ofta: 0%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3819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61336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startsida</a:t>
            </a:r>
            <a:endParaRPr lang="en-A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CCA25-854D-5341-971A-A96337B588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399077"/>
            <a:ext cx="9144000" cy="657225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Underrubrik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7AC4AC-E66B-AA48-8280-0947E3AD7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056302"/>
            <a:ext cx="9144000" cy="385762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NAMN OCH DATUM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D9520-C20B-B942-B273-861ED5C4D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4014585"/>
            <a:ext cx="5760720" cy="2860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8DA36-B503-4EA6-9705-51C58A01D3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8616" y="5720867"/>
            <a:ext cx="698421" cy="7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51F4AD-EA66-6745-8A59-EC1E613B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C11277-560D-C646-BCB3-E4685AE819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9629566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597856D-BE5B-448C-9515-524D989C1265}"/>
              </a:ext>
            </a:extLst>
          </p:cNvPr>
          <p:cNvSpPr txBox="1"/>
          <p:nvPr userDrawn="1"/>
        </p:nvSpPr>
        <p:spPr>
          <a:xfrm>
            <a:off x="10919791" y="6298513"/>
            <a:ext cx="1040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>
                <a:solidFill>
                  <a:schemeClr val="bg1"/>
                </a:solidFill>
                <a:latin typeface="Montserrat" panose="00000500000000000000" pitchFamily="2" charset="0"/>
              </a:rPr>
              <a:t>www.asub.ax</a:t>
            </a:r>
          </a:p>
        </p:txBody>
      </p:sp>
    </p:spTree>
    <p:extLst>
      <p:ext uri="{BB962C8B-B14F-4D97-AF65-F5344CB8AC3E}">
        <p14:creationId xmlns:p14="http://schemas.microsoft.com/office/powerpoint/2010/main" val="244788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6562" userDrawn="1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51F4AD-EA66-6745-8A59-EC1E613B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781E6D9-55E5-4CC3-9325-860957E52F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0264C41-8A26-4B95-9CA2-9900E86D0F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96571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60135B6-1C8B-4613-8D25-A6FCAAFB3007}"/>
              </a:ext>
            </a:extLst>
          </p:cNvPr>
          <p:cNvSpPr txBox="1"/>
          <p:nvPr userDrawn="1"/>
        </p:nvSpPr>
        <p:spPr>
          <a:xfrm>
            <a:off x="10919791" y="6298513"/>
            <a:ext cx="1040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>
                <a:solidFill>
                  <a:schemeClr val="bg1"/>
                </a:solidFill>
                <a:latin typeface="Montserrat" panose="00000500000000000000" pitchFamily="2" charset="0"/>
              </a:rPr>
              <a:t>www.asub.ax</a:t>
            </a:r>
          </a:p>
        </p:txBody>
      </p:sp>
    </p:spTree>
    <p:extLst>
      <p:ext uri="{BB962C8B-B14F-4D97-AF65-F5344CB8AC3E}">
        <p14:creationId xmlns:p14="http://schemas.microsoft.com/office/powerpoint/2010/main" val="138235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6562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06292-4A6D-7C4D-BBBD-4360FEFB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9052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423C08A-749C-1C45-AA15-100F1EF70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CE7B617-C340-4F8E-836D-7954F992C3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9629566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57298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06292-4A6D-7C4D-BBBD-4360FEFB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9052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423C08A-749C-1C45-AA15-100F1EF70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0EF6B2D-F14F-1144-8F43-E62B05BD08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8536A44-0B16-0343-8E56-2664928528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96571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24991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5F6743-D2EA-4F48-8E3B-A6A26A0F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3997960"/>
            <a:ext cx="5760720" cy="2860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B5EDC3-8C41-B443-B24E-CDF0E1C7F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8617" y="5723119"/>
            <a:ext cx="687600" cy="766581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19DEB1E-50E2-4E94-B944-5B8C7C76B1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139718"/>
            <a:ext cx="9144000" cy="657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AX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3CC91DD-E9D7-4EFE-BF37-D84289276CCF}"/>
              </a:ext>
            </a:extLst>
          </p:cNvPr>
          <p:cNvSpPr txBox="1"/>
          <p:nvPr userDrawn="1"/>
        </p:nvSpPr>
        <p:spPr>
          <a:xfrm>
            <a:off x="757238" y="379694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chemeClr val="tx2"/>
                </a:solidFill>
                <a:latin typeface="Montserrat" panose="00000500000000000000" pitchFamily="2" charset="0"/>
              </a:rPr>
              <a:t>www.asub.ax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A90BECF-BB16-449A-A031-014802B047C9}"/>
              </a:ext>
            </a:extLst>
          </p:cNvPr>
          <p:cNvSpPr txBox="1"/>
          <p:nvPr userDrawn="1"/>
        </p:nvSpPr>
        <p:spPr>
          <a:xfrm>
            <a:off x="757238" y="24318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Tack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för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visat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intresse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!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6620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3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5F6743-D2EA-4F48-8E3B-A6A26A0F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3997960"/>
            <a:ext cx="5760720" cy="2860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5B0DF21-8E2E-4C7F-9E18-9EFB6DFFABDD}"/>
              </a:ext>
            </a:extLst>
          </p:cNvPr>
          <p:cNvSpPr txBox="1"/>
          <p:nvPr userDrawn="1"/>
        </p:nvSpPr>
        <p:spPr>
          <a:xfrm>
            <a:off x="757238" y="379694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chemeClr val="tx2"/>
                </a:solidFill>
                <a:latin typeface="Montserrat" panose="00000500000000000000" pitchFamily="2" charset="0"/>
              </a:rPr>
              <a:t>www.asub.ax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635D2F5-594C-4516-8E42-B4FE1BEFC41F}"/>
              </a:ext>
            </a:extLst>
          </p:cNvPr>
          <p:cNvSpPr txBox="1"/>
          <p:nvPr userDrawn="1"/>
        </p:nvSpPr>
        <p:spPr>
          <a:xfrm>
            <a:off x="757238" y="24318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Tack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för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visat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intresse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!</a:t>
            </a:r>
            <a:endParaRPr lang="sv-F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F6553C-2F2D-45BA-B495-A42191544C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139718"/>
            <a:ext cx="9144000" cy="657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AX" dirty="0"/>
          </a:p>
        </p:txBody>
      </p:sp>
    </p:spTree>
    <p:extLst>
      <p:ext uri="{BB962C8B-B14F-4D97-AF65-F5344CB8AC3E}">
        <p14:creationId xmlns:p14="http://schemas.microsoft.com/office/powerpoint/2010/main" val="2073069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61341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startsida</a:t>
            </a:r>
            <a:endParaRPr lang="en-A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CCA25-854D-5341-971A-A96337B588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399082"/>
            <a:ext cx="9144000" cy="657225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Underrubrik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7AC4AC-E66B-AA48-8280-0947E3AD7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056307"/>
            <a:ext cx="9144000" cy="385762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NAMN OCH DATUM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D9520-C20B-B942-B273-861ED5C4D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3997960"/>
            <a:ext cx="5760720" cy="28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llan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BEBA71-0792-4C87-B273-01CD4C80D8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8D8FF3D5-B113-4928-8A85-CAB54F3692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24531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llan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4B9A61-509F-4313-B719-71A3EDF21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8067984-20EE-4D0D-B7BE-7D325381D1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bg1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3005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llansida">
    <p:bg>
      <p:bgPr>
        <a:solidFill>
          <a:srgbClr val="464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719D5E-DF55-477E-A60B-419A1F8F8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1B8838-CA60-42A7-88A2-A5A15D8E37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bg1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572901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llan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29BE8B-C1AB-412D-BBEF-21962A3F06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87A89FC1-1600-4249-B87B-CC2A6465BA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bg1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24838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llan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C3E9E-14E0-6D46-8B14-DD21B2DAC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2880"/>
            <a:ext cx="5770880" cy="28651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ABCD30A-0C9A-429D-8856-9E563D5143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2DDE4C3-13AE-4970-A405-B4BED854C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tx2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148239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A3A66-90A9-5E41-AAFD-F086C43E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3496" y="6057443"/>
            <a:ext cx="513177" cy="57212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F1CD328-F8A9-4A9F-B283-9AFE0F99BE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9629566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14945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5E3711-27BC-D74D-B225-D71DC387F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A3A66-90A9-5E41-AAFD-F086C43E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3496" y="6057443"/>
            <a:ext cx="513177" cy="572122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2A57624-C89D-1F4C-A469-DB8E6D7D99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96571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369044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0" r:id="rId2"/>
    <p:sldLayoutId id="2147483662" r:id="rId3"/>
    <p:sldLayoutId id="2147483687" r:id="rId4"/>
    <p:sldLayoutId id="2147483663" r:id="rId5"/>
    <p:sldLayoutId id="2147483665" r:id="rId6"/>
    <p:sldLayoutId id="2147483692" r:id="rId7"/>
    <p:sldLayoutId id="2147483691" r:id="rId8"/>
    <p:sldLayoutId id="2147483668" r:id="rId9"/>
    <p:sldLayoutId id="2147483688" r:id="rId10"/>
    <p:sldLayoutId id="2147483693" r:id="rId11"/>
    <p:sldLayoutId id="2147483690" r:id="rId12"/>
    <p:sldLayoutId id="2147483664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1EEFEC-331C-4178-AEEC-A488CD37C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878" y="1365315"/>
            <a:ext cx="7137522" cy="1037741"/>
          </a:xfrm>
        </p:spPr>
        <p:txBody>
          <a:bodyPr>
            <a:normAutofit fontScale="90000"/>
          </a:bodyPr>
          <a:lstStyle/>
          <a:p>
            <a:r>
              <a:rPr lang="sv-FI" dirty="0"/>
              <a:t>Ungdomsundersökning 2023</a:t>
            </a:r>
            <a:br>
              <a:rPr lang="sv-FI" dirty="0"/>
            </a:br>
            <a:r>
              <a:rPr lang="sv-FI" sz="2200" dirty="0"/>
              <a:t>ANDTS-vanorna bland unga på Åland</a:t>
            </a:r>
            <a:br>
              <a:rPr lang="sv-FI" dirty="0"/>
            </a:br>
            <a:endParaRPr lang="sv-FI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1D7D9A-0B76-4904-92C8-B601D93D5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3778831"/>
            <a:ext cx="9144000" cy="836039"/>
          </a:xfrm>
        </p:spPr>
        <p:txBody>
          <a:bodyPr>
            <a:normAutofit/>
          </a:bodyPr>
          <a:lstStyle/>
          <a:p>
            <a:r>
              <a:rPr lang="sv-FI" dirty="0"/>
              <a:t>Ålands lyceum årskurs I och II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658F8D-6905-4C3E-A431-94EFA9A31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4624196"/>
            <a:ext cx="9144000" cy="385762"/>
          </a:xfrm>
        </p:spPr>
        <p:txBody>
          <a:bodyPr/>
          <a:lstStyle/>
          <a:p>
            <a:r>
              <a:rPr lang="sv-FI" dirty="0"/>
              <a:t>September 2023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904778-5C4A-2333-AED2-954CF8413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3" y="5778869"/>
            <a:ext cx="1339763" cy="750267"/>
          </a:xfrm>
          <a:prstGeom prst="rect">
            <a:avLst/>
          </a:prstGeom>
        </p:spPr>
      </p:pic>
      <p:pic>
        <p:nvPicPr>
          <p:cNvPr id="7" name="Bildobjekt 6" descr="En bild som visar text, silhuett&#10;&#10;Automatiskt genererad beskrivning">
            <a:extLst>
              <a:ext uri="{FF2B5EF4-FFF2-40B4-BE49-F238E27FC236}">
                <a16:creationId xmlns:a16="http://schemas.microsoft.com/office/drawing/2014/main" id="{A236A200-4182-C387-6275-798E9C3D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189" y="332199"/>
            <a:ext cx="3239804" cy="274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211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746F5A-15BF-B6FB-5EAB-BF97FADB2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Hur trivs du i skolan?</a:t>
            </a:r>
            <a:br>
              <a:rPr lang="sv-FI" sz="3600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FDCE53-A2B6-F4F7-0251-A098C380A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C522C7E-5060-E2B6-1863-637108A9E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602" y="1694966"/>
            <a:ext cx="8948796" cy="46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C8CAD2-E9C7-DF96-CCD7-20A28BE1A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Händer det att du skolkar?</a:t>
            </a:r>
            <a:br>
              <a:rPr lang="sv-FI" sz="3600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F14D7F2-3B1F-EBC1-950B-708466BF1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E50CF6F-FC89-67CD-FB29-4C90E005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274" y="1526882"/>
            <a:ext cx="8784648" cy="46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CF1346-E837-CF10-5723-D0235763D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Varför har du skolkat?</a:t>
            </a:r>
            <a:br>
              <a:rPr lang="sv-FI" sz="3600" dirty="0"/>
            </a:br>
            <a:r>
              <a:rPr lang="sv-SE" sz="1600" dirty="0"/>
              <a:t>Årskurs I och II i skolorna vid Ålands gymnasium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663C89-002B-0784-90C1-AE46E31CB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045B8B7B-2D51-4E4F-4CF2-C379C2AA8BF6}"/>
              </a:ext>
            </a:extLst>
          </p:cNvPr>
          <p:cNvSpPr/>
          <p:nvPr/>
        </p:nvSpPr>
        <p:spPr>
          <a:xfrm>
            <a:off x="457483" y="2030819"/>
            <a:ext cx="2389992" cy="1951932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Blir för mycket för en så man vill nara vara ifred och vila.</a:t>
            </a:r>
          </a:p>
          <a:p>
            <a:pPr algn="ctr"/>
            <a:r>
              <a:rPr lang="sv-FI" dirty="0"/>
              <a:t>- Pojke åk I</a:t>
            </a:r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A62A4D60-0698-5DB1-B781-EBFA601516CA}"/>
              </a:ext>
            </a:extLst>
          </p:cNvPr>
          <p:cNvSpPr/>
          <p:nvPr/>
        </p:nvSpPr>
        <p:spPr>
          <a:xfrm>
            <a:off x="1731952" y="3878165"/>
            <a:ext cx="2799752" cy="2569738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Jag har bara legat i sängen och sovit, har varit vaken hela natten och därför inte orkat vara i skolan.</a:t>
            </a:r>
          </a:p>
          <a:p>
            <a:pPr algn="ctr"/>
            <a:r>
              <a:rPr lang="sv-SE" dirty="0"/>
              <a:t>- Flicka åk II</a:t>
            </a:r>
            <a:endParaRPr lang="sv-FI" dirty="0"/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55F2BCC2-0C60-9BDE-BA4B-A178670128E7}"/>
              </a:ext>
            </a:extLst>
          </p:cNvPr>
          <p:cNvSpPr/>
          <p:nvPr/>
        </p:nvSpPr>
        <p:spPr>
          <a:xfrm flipH="1">
            <a:off x="8853452" y="628410"/>
            <a:ext cx="2857487" cy="2378375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Jag lyssnar på </a:t>
            </a:r>
            <a:r>
              <a:rPr lang="sv-FI" dirty="0" err="1"/>
              <a:t>Poddar</a:t>
            </a:r>
            <a:r>
              <a:rPr lang="sv-FI" dirty="0"/>
              <a:t> eller Musik. Skolkar därför skolan är stressig.</a:t>
            </a:r>
          </a:p>
          <a:p>
            <a:pPr algn="ctr"/>
            <a:r>
              <a:rPr lang="sv-FI" dirty="0"/>
              <a:t>- Pojke åk I</a:t>
            </a:r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40463B1C-D66A-553E-AC13-596B2C89A592}"/>
              </a:ext>
            </a:extLst>
          </p:cNvPr>
          <p:cNvSpPr/>
          <p:nvPr/>
        </p:nvSpPr>
        <p:spPr>
          <a:xfrm flipH="1">
            <a:off x="5237990" y="3498768"/>
            <a:ext cx="2695075" cy="2408440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Bara vilar, ofta hemma p.g.a. att jag är ledsen eller nere.</a:t>
            </a:r>
          </a:p>
          <a:p>
            <a:pPr algn="ctr"/>
            <a:r>
              <a:rPr lang="sv-FI" dirty="0"/>
              <a:t>- Flicka åk II</a:t>
            </a:r>
          </a:p>
        </p:txBody>
      </p:sp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9AA8ECEA-1B6D-072A-6E5D-7F0DDF1CEC45}"/>
              </a:ext>
            </a:extLst>
          </p:cNvPr>
          <p:cNvSpPr/>
          <p:nvPr/>
        </p:nvSpPr>
        <p:spPr>
          <a:xfrm>
            <a:off x="3360380" y="1694966"/>
            <a:ext cx="2389992" cy="19519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För trött för att klara av att sitta i klassen. </a:t>
            </a:r>
          </a:p>
          <a:p>
            <a:pPr algn="ctr"/>
            <a:r>
              <a:rPr lang="sv-FI" dirty="0"/>
              <a:t>- Flicka åk II </a:t>
            </a:r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CA5B32F3-E2DC-384F-7FD1-D3083953B3B4}"/>
              </a:ext>
            </a:extLst>
          </p:cNvPr>
          <p:cNvSpPr/>
          <p:nvPr/>
        </p:nvSpPr>
        <p:spPr>
          <a:xfrm flipH="1">
            <a:off x="8405472" y="3646898"/>
            <a:ext cx="2389992" cy="2308608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Hänger med kompisar eller för att skippa en jobbig lektion.</a:t>
            </a:r>
          </a:p>
          <a:p>
            <a:pPr algn="ctr"/>
            <a:r>
              <a:rPr lang="sv-FI" dirty="0"/>
              <a:t>- Pojke åk II</a:t>
            </a:r>
          </a:p>
        </p:txBody>
      </p:sp>
    </p:spTree>
    <p:extLst>
      <p:ext uri="{BB962C8B-B14F-4D97-AF65-F5344CB8AC3E}">
        <p14:creationId xmlns:p14="http://schemas.microsoft.com/office/powerpoint/2010/main" val="368989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59EC4-757B-1DFE-D880-4485B6FD2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657225"/>
            <a:ext cx="11050100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Vet dina föräldrar var du är på kvällarna?</a:t>
            </a:r>
            <a:br>
              <a:rPr lang="sv-FI" sz="1800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B5FA34B-8C0A-8518-AEB0-78AE2EF98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F933A62-49D1-A484-ABAF-9ED3EB9EA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084" y="1604828"/>
            <a:ext cx="8957108" cy="46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59EC4-757B-1DFE-D880-4485B6FD2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841" y="657225"/>
            <a:ext cx="9629567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Vet dina föräldrar vem du umgås med?</a:t>
            </a:r>
            <a:br>
              <a:rPr lang="sv-FI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B5FA34B-8C0A-8518-AEB0-78AE2EF98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70B8B63-EF00-F1FF-5590-3578CCA0B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21" y="1816769"/>
            <a:ext cx="9143987" cy="47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5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59EC4-757B-1DFE-D880-4485B6FD2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841" y="657225"/>
            <a:ext cx="9629567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Vet dina föräldrar vem du umgås med?</a:t>
            </a:r>
            <a:br>
              <a:rPr lang="sv-FI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B5FA34B-8C0A-8518-AEB0-78AE2EF98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5E91A0A-1F60-5737-1DA1-ACB6AE98D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228" y="1854698"/>
            <a:ext cx="9081544" cy="46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7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C42C4-F1DE-CF3C-939F-C9C754F23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Vem kan du prata med om det som är viktigt för dig?</a:t>
            </a:r>
            <a:br>
              <a:rPr lang="sv-FI" sz="1800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9D1853C-7868-BD5E-FCB4-689420CBC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56071FE-7456-5FAB-213E-0ABA739EE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392" y="1762437"/>
            <a:ext cx="9629567" cy="50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C42C4-F1DE-CF3C-939F-C9C754F23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Vem kan du prata med om det som är viktigt för dig?</a:t>
            </a:r>
            <a:br>
              <a:rPr lang="sv-FI" sz="1800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757C05D-656D-0730-1265-152012EEA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FF5B852-2016-A17D-D458-A33FBAD82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763" y="2069341"/>
            <a:ext cx="9625890" cy="45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C42C4-F1DE-CF3C-939F-C9C754F23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Vem kan du prata med om det som är viktigt för dig?</a:t>
            </a:r>
            <a:br>
              <a:rPr lang="sv-FI" sz="1800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9D1853C-7868-BD5E-FCB4-689420CBC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EE7AE48-E61C-6474-41DC-33DFB3FFF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20" y="1827173"/>
            <a:ext cx="8936070" cy="5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6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Tobaksbruk</a:t>
            </a:r>
            <a:br>
              <a:rPr lang="sv-FI" sz="3600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CBB61B0-FC30-0534-1BF5-251990728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4FC1B7F-4146-AC65-88BF-C295CB3B1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345" y="1573548"/>
            <a:ext cx="9609154" cy="49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3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426C0-E767-48B8-895A-389E942FA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CFAB5E-C02F-400E-BF5A-6BB7BCCBBD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2" y="1532746"/>
            <a:ext cx="9110662" cy="4668029"/>
          </a:xfrm>
        </p:spPr>
        <p:txBody>
          <a:bodyPr>
            <a:normAutofit/>
          </a:bodyPr>
          <a:lstStyle/>
          <a:p>
            <a:r>
              <a:rPr lang="sv-FI" dirty="0"/>
              <a:t>Årlig ungdomsundersökning på Åland för åk 7-9 i högstadiet och Åk I och II i gymnasiet</a:t>
            </a:r>
          </a:p>
          <a:p>
            <a:r>
              <a:rPr lang="sv-FI" dirty="0"/>
              <a:t>ÅSUB sammanställer och analyserar svaren 2023</a:t>
            </a:r>
          </a:p>
          <a:p>
            <a:pPr marL="0" indent="0">
              <a:buNone/>
            </a:pPr>
            <a:endParaRPr lang="sv-FI" dirty="0"/>
          </a:p>
          <a:p>
            <a:r>
              <a:rPr lang="sv-FI" dirty="0"/>
              <a:t>Ett verktyg för skola, föräldrar, </a:t>
            </a:r>
            <a:r>
              <a:rPr lang="sv-FI" dirty="0" err="1"/>
              <a:t>Fältare</a:t>
            </a:r>
            <a:r>
              <a:rPr lang="sv-FI" dirty="0"/>
              <a:t>, politiker och andra intresserade</a:t>
            </a:r>
          </a:p>
          <a:p>
            <a:r>
              <a:rPr lang="sv-FI" dirty="0"/>
              <a:t>En lokal och aktuell bild av läget</a:t>
            </a:r>
          </a:p>
          <a:p>
            <a:r>
              <a:rPr lang="sv-FI" dirty="0"/>
              <a:t>Stort stöd i Ålands landskapsregerings alkoholpolitiskt program 2022-2024</a:t>
            </a:r>
          </a:p>
          <a:p>
            <a:endParaRPr lang="sv-FI" dirty="0"/>
          </a:p>
          <a:p>
            <a:r>
              <a:rPr lang="sv-FI" dirty="0"/>
              <a:t>ANDTS = Alkohol, Narkotika, Doping, Tobak, Spelande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2ACEA0-B0F3-A042-3E60-162E1418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9121" y="2187037"/>
            <a:ext cx="1211669" cy="314591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4" name="Platshållare för innehåll 4" descr="En bild som visar clipart&#10;&#10;Automatiskt genererad beskrivning">
            <a:extLst>
              <a:ext uri="{FF2B5EF4-FFF2-40B4-BE49-F238E27FC236}">
                <a16:creationId xmlns:a16="http://schemas.microsoft.com/office/drawing/2014/main" id="{674B737F-1ACC-500A-C6B2-B4C5F7CF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4956" y="2155303"/>
            <a:ext cx="1513964" cy="324059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72A94D7-7F9B-290C-19CD-39CE0CD60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8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Röker du? </a:t>
            </a:r>
            <a:br>
              <a:rPr lang="sv-FI" sz="1800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0AA34E-B76B-9413-FC63-00DCDEF5A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4824A60-71C3-A6D7-FDA3-CC030EEBB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428" y="1500601"/>
            <a:ext cx="9957810" cy="49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8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Röker du? </a:t>
            </a:r>
            <a:br>
              <a:rPr lang="sv-FI" sz="1800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56CAF03-9250-991A-CD59-AB24DFA1D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C6C43CD-6F0D-C70B-0E7D-354E2E458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22" y="1440180"/>
            <a:ext cx="10050574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Snusar du? </a:t>
            </a:r>
            <a:br>
              <a:rPr lang="sv-FI" sz="1800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EC7B3B-2977-2711-DB41-D9BAF7EA1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57ED1F2-94E7-E449-CE25-ECE01D2F3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70" y="1580854"/>
            <a:ext cx="9761690" cy="49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8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Snusar du?</a:t>
            </a:r>
            <a:br>
              <a:rPr lang="sv-FI" sz="1800" dirty="0"/>
            </a:br>
            <a:r>
              <a:rPr lang="sv-SE" sz="1800" dirty="0"/>
              <a:t>Årskurs I och II i lyceet</a:t>
            </a:r>
            <a:r>
              <a:rPr lang="sv-FI" sz="1800" dirty="0"/>
              <a:t>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A9E444-FBC5-8F2C-E2CB-F4CFADE4E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4D91C4A-2D73-8459-C880-17BB02F5A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76" y="1694966"/>
            <a:ext cx="9276848" cy="47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0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Tobaksbruk</a:t>
            </a:r>
            <a:br>
              <a:rPr lang="sv-FI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4136B8-C5DD-91E8-DC37-A677949E1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14EBE39-CFCB-1748-76C5-7A771EFC8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201" y="1569558"/>
            <a:ext cx="7957538" cy="49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89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0E878-A833-FA95-9FE3-07F7869CE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Hur får du tag på cigaretter? Snus? </a:t>
            </a:r>
            <a:endParaRPr lang="sv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5831C3-2E93-2BE4-60CD-52FAF22AD5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FI" dirty="0"/>
              <a:t>De vanligaste sätten att få tag på cigaretter och/eller snus är </a:t>
            </a:r>
            <a:r>
              <a:rPr lang="sv-FI" b="1" dirty="0"/>
              <a:t>följande </a:t>
            </a:r>
            <a:r>
              <a:rPr lang="sv-FI" dirty="0"/>
              <a:t>(i storleksordning):</a:t>
            </a:r>
          </a:p>
          <a:p>
            <a:pPr lvl="1"/>
            <a:r>
              <a:rPr lang="sv-SE" b="1" dirty="0"/>
              <a:t>Får/ber av kompisar </a:t>
            </a:r>
          </a:p>
          <a:p>
            <a:pPr lvl="1"/>
            <a:r>
              <a:rPr lang="sv-SE" b="1" dirty="0"/>
              <a:t>Köper av andra </a:t>
            </a:r>
          </a:p>
          <a:p>
            <a:pPr lvl="1"/>
            <a:r>
              <a:rPr lang="sv-SE" b="1" dirty="0"/>
              <a:t>Får av annan person (18 år eller äldre)</a:t>
            </a:r>
          </a:p>
          <a:p>
            <a:pPr lvl="1"/>
            <a:r>
              <a:rPr lang="sv-SE" b="1" dirty="0"/>
              <a:t>Köper själv </a:t>
            </a:r>
            <a:r>
              <a:rPr lang="sv-SE" dirty="0"/>
              <a:t>(framförallt snus)</a:t>
            </a:r>
          </a:p>
          <a:p>
            <a:pPr marL="457200" lvl="1" indent="0">
              <a:buNone/>
            </a:pPr>
            <a:endParaRPr lang="sv-SE" b="1" dirty="0"/>
          </a:p>
          <a:p>
            <a:r>
              <a:rPr lang="sv-SE" dirty="0"/>
              <a:t>Övriga mindre vanliga sätt:</a:t>
            </a:r>
          </a:p>
          <a:p>
            <a:pPr lvl="1"/>
            <a:r>
              <a:rPr lang="sv-SE" dirty="0"/>
              <a:t>Från mina föräldrar/vårdnadshavare (med lov) </a:t>
            </a:r>
          </a:p>
          <a:p>
            <a:pPr lvl="1"/>
            <a:r>
              <a:rPr lang="sv-SE" dirty="0"/>
              <a:t>Från mina föräldrar/vårdnadshavare (utan lov) </a:t>
            </a:r>
          </a:p>
          <a:p>
            <a:pPr lvl="1"/>
            <a:r>
              <a:rPr lang="sv-SE" dirty="0"/>
              <a:t>Köper via sociala medier</a:t>
            </a:r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2851A1-B1CA-EF32-78A1-5B2306885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textruta 9">
            <a:extLst>
              <a:ext uri="{FF2B5EF4-FFF2-40B4-BE49-F238E27FC236}">
                <a16:creationId xmlns:a16="http://schemas.microsoft.com/office/drawing/2014/main" id="{CC6A5C91-4ACD-2D25-CF99-09A5B7446759}"/>
              </a:ext>
            </a:extLst>
          </p:cNvPr>
          <p:cNvSpPr txBox="1"/>
          <p:nvPr/>
        </p:nvSpPr>
        <p:spPr>
          <a:xfrm>
            <a:off x="9880496" y="1412636"/>
            <a:ext cx="229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i="1" dirty="0"/>
              <a:t>Avser endast de elever som är under 18 år och uppgett att de röker respektive snusar. </a:t>
            </a:r>
          </a:p>
          <a:p>
            <a:pPr algn="ctr"/>
            <a:r>
              <a:rPr lang="sv-SE" sz="1600" i="1" dirty="0"/>
              <a:t>De svarande kunde välja flera svarsalternativ.</a:t>
            </a:r>
          </a:p>
        </p:txBody>
      </p:sp>
    </p:spTree>
    <p:extLst>
      <p:ext uri="{BB962C8B-B14F-4D97-AF65-F5344CB8AC3E}">
        <p14:creationId xmlns:p14="http://schemas.microsoft.com/office/powerpoint/2010/main" val="185686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/>
              <a:t>Har du druckit alkoholhaltiga drycker</a:t>
            </a:r>
            <a:r>
              <a:rPr lang="sv-FI" sz="3600" dirty="0"/>
              <a:t>?</a:t>
            </a:r>
            <a:br>
              <a:rPr lang="sv-FI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C50673-91F5-1CCD-FF1A-823E7C1C8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9A5D8CB-CA12-8692-CD94-42C57BB5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549" y="1539606"/>
            <a:ext cx="9492948" cy="49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2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/>
              <a:t>Har du druckit alkoholhaltiga drycker</a:t>
            </a:r>
            <a:r>
              <a:rPr lang="sv-FI" sz="3600" dirty="0"/>
              <a:t>?</a:t>
            </a:r>
            <a:br>
              <a:rPr lang="sv-FI" sz="3600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08CC55-93D0-954A-D94D-399D10090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E541CB7-A01B-3B95-5B01-A2D09ABE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68" y="1587848"/>
            <a:ext cx="9538627" cy="48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92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E4A222-A48B-1698-82F1-BC449386E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Alkoholkonsumtion</a:t>
            </a:r>
            <a:br>
              <a:rPr lang="sv-FI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61AFF9E-DA27-78C9-6AB7-22EDD4800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F0EB3AF-755C-7210-A049-56616B3AD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188" y="1713865"/>
            <a:ext cx="8241623" cy="45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9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E4A222-A48B-1698-82F1-BC449386E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Alkoholkonsumtion</a:t>
            </a:r>
            <a:br>
              <a:rPr lang="sv-FI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61AFF9E-DA27-78C9-6AB7-22EDD4800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4FB1567-8E6C-D1C3-1FDD-92ED85479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671" y="1467568"/>
            <a:ext cx="8878985" cy="50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3E17C-D98E-E8B9-A008-701670E54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Antal deltagare i lyceet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977759-5518-A68F-0A09-B195A5F75C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11331452" cy="4328160"/>
          </a:xfrm>
        </p:spPr>
        <p:txBody>
          <a:bodyPr>
            <a:normAutofit/>
          </a:bodyPr>
          <a:lstStyle/>
          <a:p>
            <a:r>
              <a:rPr lang="sv-FI" dirty="0"/>
              <a:t>Åk I: 149 elever*				</a:t>
            </a:r>
            <a:r>
              <a:rPr lang="sv-FI" sz="1600" dirty="0"/>
              <a:t>* Vissa resultat endast för studerande under 18 år</a:t>
            </a:r>
            <a:endParaRPr lang="sv-FI" dirty="0"/>
          </a:p>
          <a:p>
            <a:r>
              <a:rPr lang="sv-FI" dirty="0"/>
              <a:t>Åk II: 140 elever</a:t>
            </a:r>
          </a:p>
          <a:p>
            <a:pPr marL="0" indent="0">
              <a:buNone/>
            </a:pPr>
            <a:endParaRPr lang="sv-FI" dirty="0"/>
          </a:p>
          <a:p>
            <a:r>
              <a:rPr lang="sv-FI" dirty="0"/>
              <a:t>171 flickor</a:t>
            </a:r>
          </a:p>
          <a:p>
            <a:r>
              <a:rPr lang="sv-FI" dirty="0"/>
              <a:t>118 pojkar</a:t>
            </a:r>
          </a:p>
          <a:p>
            <a:endParaRPr lang="sv-FI" dirty="0">
              <a:solidFill>
                <a:srgbClr val="FF0000"/>
              </a:solidFill>
            </a:endParaRPr>
          </a:p>
          <a:p>
            <a:r>
              <a:rPr lang="sv-FI" b="1" dirty="0"/>
              <a:t>Totalt 289 svarande i åk 1-2 i lyceet</a:t>
            </a:r>
          </a:p>
          <a:p>
            <a:pPr marL="0" indent="0">
              <a:buNone/>
            </a:pPr>
            <a:endParaRPr lang="sv-FI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54B5A8-E937-5B0F-776E-8BAB3D00F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8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FAF1D1-9C0E-9375-4E07-FD4A3C568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Hur får du tag på alkohol?</a:t>
            </a:r>
            <a:br>
              <a:rPr lang="sv-SE" dirty="0"/>
            </a:br>
            <a:r>
              <a:rPr lang="sv-SE" sz="1800" dirty="0"/>
              <a:t>Årskurs I och II i lyceet</a:t>
            </a:r>
            <a:endParaRPr lang="sv-FI" dirty="0"/>
          </a:p>
        </p:txBody>
      </p:sp>
      <p:sp>
        <p:nvSpPr>
          <p:cNvPr id="3" name="textruta 9">
            <a:extLst>
              <a:ext uri="{FF2B5EF4-FFF2-40B4-BE49-F238E27FC236}">
                <a16:creationId xmlns:a16="http://schemas.microsoft.com/office/drawing/2014/main" id="{049B4D9D-61EB-EEA4-7091-4DB9F6E9A7FD}"/>
              </a:ext>
            </a:extLst>
          </p:cNvPr>
          <p:cNvSpPr txBox="1"/>
          <p:nvPr/>
        </p:nvSpPr>
        <p:spPr>
          <a:xfrm>
            <a:off x="9880496" y="348111"/>
            <a:ext cx="229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/>
              <a:t>Procenten avser endast de elever som är under 18 år och uppgett att de druckit alkohol. </a:t>
            </a:r>
          </a:p>
          <a:p>
            <a:r>
              <a:rPr lang="sv-SE" sz="1600" i="1" dirty="0"/>
              <a:t>De svarande kunde välja flera svarsalternativ.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E3C3019-D332-CAF6-7D92-053094D50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32" y="1788161"/>
            <a:ext cx="10964686" cy="45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8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C05E4-0B80-8019-DCA3-7AD73771F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Alkohol i trafiken</a:t>
            </a:r>
            <a:br>
              <a:rPr lang="sv-FI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F90EF3-48D0-F7D8-AAF1-7D5A8696A7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FI" dirty="0"/>
              <a:t>Har du kört moped/mopedbil/traktor eller bil berusad?</a:t>
            </a:r>
          </a:p>
          <a:p>
            <a:pPr lvl="1"/>
            <a:r>
              <a:rPr lang="sv-FI" dirty="0"/>
              <a:t>15 % av de flickor som </a:t>
            </a:r>
            <a:r>
              <a:rPr lang="sv-FI" b="1" dirty="0"/>
              <a:t>varit berusade</a:t>
            </a:r>
          </a:p>
          <a:p>
            <a:pPr lvl="1"/>
            <a:r>
              <a:rPr lang="sv-FI" dirty="0"/>
              <a:t>12 % av de pojkar som </a:t>
            </a:r>
            <a:r>
              <a:rPr lang="sv-FI" b="1" dirty="0"/>
              <a:t>varit berusade</a:t>
            </a:r>
          </a:p>
          <a:p>
            <a:pPr lvl="1"/>
            <a:r>
              <a:rPr lang="sv-FI" dirty="0"/>
              <a:t>14 % av samtliga som </a:t>
            </a:r>
            <a:r>
              <a:rPr lang="sv-FI" b="1" dirty="0"/>
              <a:t>varit berusade</a:t>
            </a:r>
          </a:p>
          <a:p>
            <a:pPr marL="457200" lvl="1" indent="0">
              <a:buNone/>
            </a:pPr>
            <a:endParaRPr lang="sv-FI" dirty="0"/>
          </a:p>
          <a:p>
            <a:r>
              <a:rPr lang="sv-FI" dirty="0"/>
              <a:t>Har du någon gång åkt moped/mopedbil/traktor eller bil med berusad förare?</a:t>
            </a:r>
          </a:p>
          <a:p>
            <a:pPr lvl="1"/>
            <a:r>
              <a:rPr lang="sv-FI" dirty="0"/>
              <a:t>8 % av samtliga flickor</a:t>
            </a:r>
          </a:p>
          <a:p>
            <a:pPr lvl="1"/>
            <a:r>
              <a:rPr lang="sv-FI" dirty="0"/>
              <a:t>2 % av samtliga pojkar</a:t>
            </a:r>
          </a:p>
          <a:p>
            <a:pPr lvl="1"/>
            <a:r>
              <a:rPr lang="sv-FI" dirty="0"/>
              <a:t>6 % av samtliga totalt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41A665D-FA24-04CA-0BD8-2523E8A7C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60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20DA5F-717B-574C-AA94-A78C4ABAE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Varför har du åkt med berusad förare eller kört berusad?</a:t>
            </a:r>
            <a:br>
              <a:rPr lang="sv-FI" sz="1800" dirty="0"/>
            </a:br>
            <a:r>
              <a:rPr lang="sv-SE" sz="1800" dirty="0"/>
              <a:t>Årskurs I och II i skolorna vid Ålands gymnasium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9E64635-94F7-2094-9627-62962F4F5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5A4ADDCF-7FA6-A590-F513-9BE330CFC5C5}"/>
              </a:ext>
            </a:extLst>
          </p:cNvPr>
          <p:cNvSpPr/>
          <p:nvPr/>
        </p:nvSpPr>
        <p:spPr>
          <a:xfrm>
            <a:off x="1851660" y="4244121"/>
            <a:ext cx="2239199" cy="1949116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Visste inte att föraren var berusad. </a:t>
            </a:r>
          </a:p>
          <a:p>
            <a:pPr algn="ctr"/>
            <a:r>
              <a:rPr lang="sv-SE" dirty="0"/>
              <a:t>- Pojke åk I</a:t>
            </a:r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22C33EB6-07CE-3E9E-29EB-65CCEE43A21C}"/>
              </a:ext>
            </a:extLst>
          </p:cNvPr>
          <p:cNvSpPr/>
          <p:nvPr/>
        </p:nvSpPr>
        <p:spPr>
          <a:xfrm>
            <a:off x="462566" y="1533181"/>
            <a:ext cx="2454441" cy="2206383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Personen ansåg sig inte vara berusad och jag behövde ta mig hem. </a:t>
            </a:r>
          </a:p>
          <a:p>
            <a:pPr algn="ctr"/>
            <a:r>
              <a:rPr lang="sv-FI" dirty="0"/>
              <a:t>- Flicka åk I</a:t>
            </a:r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9B8E77C3-BC9F-7408-5B56-242F0474993C}"/>
              </a:ext>
            </a:extLst>
          </p:cNvPr>
          <p:cNvSpPr/>
          <p:nvPr/>
        </p:nvSpPr>
        <p:spPr>
          <a:xfrm flipH="1">
            <a:off x="7289614" y="2992110"/>
            <a:ext cx="2585604" cy="250402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För det var kallt ute och behövde skjuts.</a:t>
            </a:r>
          </a:p>
          <a:p>
            <a:pPr algn="ctr"/>
            <a:r>
              <a:rPr lang="sv-FI" dirty="0"/>
              <a:t>- Pojke åk II</a:t>
            </a:r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04F53B6C-51AA-5694-60BB-DF9322FAD036}"/>
              </a:ext>
            </a:extLst>
          </p:cNvPr>
          <p:cNvSpPr/>
          <p:nvPr/>
        </p:nvSpPr>
        <p:spPr>
          <a:xfrm>
            <a:off x="3857254" y="2132345"/>
            <a:ext cx="2454442" cy="2049972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För jag velat åka hem och sova i egen säng.</a:t>
            </a:r>
          </a:p>
          <a:p>
            <a:pPr algn="ctr"/>
            <a:r>
              <a:rPr lang="sv-FI" dirty="0"/>
              <a:t>- Flicka åk II</a:t>
            </a:r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2632F081-830A-78BD-4BCA-1FF0ABAB929A}"/>
              </a:ext>
            </a:extLst>
          </p:cNvPr>
          <p:cNvSpPr/>
          <p:nvPr/>
        </p:nvSpPr>
        <p:spPr>
          <a:xfrm flipH="1">
            <a:off x="9245450" y="1176095"/>
            <a:ext cx="2815992" cy="22063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Min pappa brukar köra när han e berusad, jag har inget annat val. </a:t>
            </a:r>
          </a:p>
          <a:p>
            <a:pPr algn="ctr"/>
            <a:r>
              <a:rPr lang="sv-FI" dirty="0"/>
              <a:t>- Flicka</a:t>
            </a:r>
          </a:p>
        </p:txBody>
      </p:sp>
      <p:sp>
        <p:nvSpPr>
          <p:cNvPr id="11" name="Pratbubbla: oval 10">
            <a:extLst>
              <a:ext uri="{FF2B5EF4-FFF2-40B4-BE49-F238E27FC236}">
                <a16:creationId xmlns:a16="http://schemas.microsoft.com/office/drawing/2014/main" id="{44B51673-2CCA-3069-CD5C-15A1B43CD6FF}"/>
              </a:ext>
            </a:extLst>
          </p:cNvPr>
          <p:cNvSpPr/>
          <p:nvPr/>
        </p:nvSpPr>
        <p:spPr>
          <a:xfrm flipH="1">
            <a:off x="4864733" y="4182317"/>
            <a:ext cx="2585602" cy="2362437"/>
          </a:xfrm>
          <a:prstGeom prst="wedgeEllipseCallout">
            <a:avLst>
              <a:gd name="adj1" fmla="val -37430"/>
              <a:gd name="adj2" fmla="val 4959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Jag åkte med min då varande pojkvän och jag hade inget annat val. </a:t>
            </a:r>
          </a:p>
          <a:p>
            <a:pPr algn="ctr"/>
            <a:r>
              <a:rPr lang="sv-FI" dirty="0"/>
              <a:t>- </a:t>
            </a:r>
            <a:r>
              <a:rPr lang="sv-SE" dirty="0"/>
              <a:t>Flicka åk I</a:t>
            </a:r>
          </a:p>
        </p:txBody>
      </p:sp>
    </p:spTree>
    <p:extLst>
      <p:ext uri="{BB962C8B-B14F-4D97-AF65-F5344CB8AC3E}">
        <p14:creationId xmlns:p14="http://schemas.microsoft.com/office/powerpoint/2010/main" val="1191757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87F7B-6AC1-B1DC-C5F0-56F1AD3F6D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Oroar du dig för någon närståendes alkoholvanor?</a:t>
            </a:r>
            <a:br>
              <a:rPr lang="sv-FI" sz="1800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6F01334-9CDB-0ED3-A849-DCC8CECA0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52E55AE-0A0F-669F-DFEC-E74CB79CC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91" y="1993136"/>
            <a:ext cx="8831138" cy="45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51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93C06-5D2C-8147-1AE6-40EB8E3AB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1" y="335678"/>
            <a:ext cx="9629567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Tillåter dina föräldrar att du dricker - om du skulle dricka alkohol?</a:t>
            </a:r>
            <a:br>
              <a:rPr lang="sv-FI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7334FC7-2137-7E4B-F2EF-6E721F9E0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3" name="textruta 9">
            <a:extLst>
              <a:ext uri="{FF2B5EF4-FFF2-40B4-BE49-F238E27FC236}">
                <a16:creationId xmlns:a16="http://schemas.microsoft.com/office/drawing/2014/main" id="{48D264B4-4C60-94D9-C683-9F715AF9CDF0}"/>
              </a:ext>
            </a:extLst>
          </p:cNvPr>
          <p:cNvSpPr txBox="1"/>
          <p:nvPr/>
        </p:nvSpPr>
        <p:spPr>
          <a:xfrm>
            <a:off x="9880496" y="1365280"/>
            <a:ext cx="229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/>
              <a:t>Procenten avser endast de elever som är under 18 år.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76C356E-9419-0C2C-1219-226F52BA6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94" y="1653025"/>
            <a:ext cx="10002411" cy="48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83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93C06-5D2C-8147-1AE6-40EB8E3AB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4000" dirty="0"/>
              <a:t>Restriktivitet hos föräldrar</a:t>
            </a:r>
            <a:br>
              <a:rPr lang="sv-FI" dirty="0"/>
            </a:br>
            <a:r>
              <a:rPr lang="sv-SE" sz="1800" dirty="0"/>
              <a:t>Årskurs I och II i lyceet</a:t>
            </a:r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72C447-BAFC-15CD-B212-179741047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3" name="textruta 9">
            <a:extLst>
              <a:ext uri="{FF2B5EF4-FFF2-40B4-BE49-F238E27FC236}">
                <a16:creationId xmlns:a16="http://schemas.microsoft.com/office/drawing/2014/main" id="{BF2BE4BD-F4D2-324D-3007-BBBAD1EFBDFF}"/>
              </a:ext>
            </a:extLst>
          </p:cNvPr>
          <p:cNvSpPr txBox="1"/>
          <p:nvPr/>
        </p:nvSpPr>
        <p:spPr>
          <a:xfrm>
            <a:off x="9880496" y="1378159"/>
            <a:ext cx="229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/>
              <a:t>Procenten avser endast de elever som är under 18 år.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B82209-55DF-3C78-1D4D-C741F0716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866" y="1694966"/>
            <a:ext cx="9747598" cy="47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13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93C06-5D2C-8147-1AE6-40EB8E3AB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4000" dirty="0"/>
              <a:t>Restriktivitet hos föräldrar</a:t>
            </a:r>
            <a:br>
              <a:rPr lang="sv-FI" dirty="0"/>
            </a:br>
            <a:r>
              <a:rPr lang="sv-SE" sz="1800" dirty="0"/>
              <a:t>Årskurs I och II i lyceet</a:t>
            </a:r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72C447-BAFC-15CD-B212-179741047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3" name="textruta 9">
            <a:extLst>
              <a:ext uri="{FF2B5EF4-FFF2-40B4-BE49-F238E27FC236}">
                <a16:creationId xmlns:a16="http://schemas.microsoft.com/office/drawing/2014/main" id="{3BC8D1EA-2111-5DC7-9C93-42328BDB61B9}"/>
              </a:ext>
            </a:extLst>
          </p:cNvPr>
          <p:cNvSpPr txBox="1"/>
          <p:nvPr/>
        </p:nvSpPr>
        <p:spPr>
          <a:xfrm>
            <a:off x="9880496" y="1365280"/>
            <a:ext cx="229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/>
              <a:t>Procenten avser endast de elever som är under 18 år.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22C23B1-8D36-768D-2F6B-E597C8352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01" y="1694966"/>
            <a:ext cx="9747598" cy="47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3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35105-9D36-CC29-B242-261982D4A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729" y="355775"/>
            <a:ext cx="9629567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sz="3600" dirty="0"/>
              <a:t>Orsaker att inte dricka alkohol, svarsalternativet ”mycket viktigt”</a:t>
            </a:r>
            <a:br>
              <a:rPr lang="sv-FI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8DB75D6-2FCA-5EA1-DE10-85FB53B73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E36E415-3185-B44D-56F1-3C60C6643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3" y="1587354"/>
            <a:ext cx="10681118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38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29002F-9464-5B3C-C2DB-852C45A20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Andra orsaker till att inte dricka sig berusad eller inte dricka alls </a:t>
            </a:r>
            <a:br>
              <a:rPr lang="sv-FI" sz="1800" dirty="0"/>
            </a:br>
            <a:r>
              <a:rPr lang="sv-SE" sz="1800" dirty="0"/>
              <a:t>Årskurs I och II i skolorna vid Ålands gymnasium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76ABA52-C4C1-D156-32EF-308BB5C66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82D654A1-6EAA-6401-703D-6AF667D72AA7}"/>
              </a:ext>
            </a:extLst>
          </p:cNvPr>
          <p:cNvSpPr/>
          <p:nvPr/>
        </p:nvSpPr>
        <p:spPr>
          <a:xfrm>
            <a:off x="595484" y="4331213"/>
            <a:ext cx="1850004" cy="1266585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Varför ska man?</a:t>
            </a:r>
          </a:p>
          <a:p>
            <a:pPr algn="ctr"/>
            <a:r>
              <a:rPr lang="sv-FI" dirty="0"/>
              <a:t>- Flicka åk I</a:t>
            </a:r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7FF40E38-EC6B-A6A4-301F-57C960371D10}"/>
              </a:ext>
            </a:extLst>
          </p:cNvPr>
          <p:cNvSpPr/>
          <p:nvPr/>
        </p:nvSpPr>
        <p:spPr>
          <a:xfrm flipH="1">
            <a:off x="6172406" y="2090305"/>
            <a:ext cx="2505933" cy="2180761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Det är som att spendera pengar för göra sig illa - som det är också såklart.</a:t>
            </a:r>
          </a:p>
          <a:p>
            <a:pPr algn="ctr"/>
            <a:r>
              <a:rPr lang="sv-SE" dirty="0"/>
              <a:t>- Flicka åk I</a:t>
            </a:r>
            <a:endParaRPr lang="sv-FI" dirty="0"/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417E293E-F998-2302-D96E-D98F6FB00794}"/>
              </a:ext>
            </a:extLst>
          </p:cNvPr>
          <p:cNvSpPr/>
          <p:nvPr/>
        </p:nvSpPr>
        <p:spPr>
          <a:xfrm>
            <a:off x="168109" y="1810102"/>
            <a:ext cx="2234849" cy="1924849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[En släkting] dog av lever svikt.</a:t>
            </a:r>
          </a:p>
          <a:p>
            <a:pPr algn="ctr"/>
            <a:r>
              <a:rPr lang="sv-FI" dirty="0"/>
              <a:t>- Pojke åk I</a:t>
            </a:r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6D5B50D6-CACF-0AFE-437B-2495A20B4DF9}"/>
              </a:ext>
            </a:extLst>
          </p:cNvPr>
          <p:cNvSpPr/>
          <p:nvPr/>
        </p:nvSpPr>
        <p:spPr>
          <a:xfrm flipH="1">
            <a:off x="9719699" y="1178662"/>
            <a:ext cx="2304192" cy="206813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Det är fel i min religion att berusa sig, eller att dricka sig full.</a:t>
            </a:r>
          </a:p>
          <a:p>
            <a:pPr algn="ctr"/>
            <a:r>
              <a:rPr lang="sv-FI" dirty="0"/>
              <a:t>- Pojke åk I</a:t>
            </a:r>
          </a:p>
        </p:txBody>
      </p:sp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AB2D8C19-FAB4-5F91-88A1-AC843CCC8ECA}"/>
              </a:ext>
            </a:extLst>
          </p:cNvPr>
          <p:cNvSpPr/>
          <p:nvPr/>
        </p:nvSpPr>
        <p:spPr>
          <a:xfrm flipH="1">
            <a:off x="8337369" y="3642132"/>
            <a:ext cx="2745919" cy="2465601"/>
          </a:xfrm>
          <a:prstGeom prst="wedgeEllipseCallout">
            <a:avLst>
              <a:gd name="adj1" fmla="val 23568"/>
              <a:gd name="adj2" fmla="val 6041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Jag får många saker om jag inte dricker före jag är 18 t.ex. bil, körkort, pengar.</a:t>
            </a:r>
          </a:p>
          <a:p>
            <a:pPr algn="ctr"/>
            <a:r>
              <a:rPr lang="sv-FI" dirty="0"/>
              <a:t>- Pojke åk I</a:t>
            </a:r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D5ABB4A1-60C2-45BE-7A90-62070F8DF1C2}"/>
              </a:ext>
            </a:extLst>
          </p:cNvPr>
          <p:cNvSpPr/>
          <p:nvPr/>
        </p:nvSpPr>
        <p:spPr>
          <a:xfrm>
            <a:off x="2481671" y="2184166"/>
            <a:ext cx="3597441" cy="3334132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Tycker inte om smaken, att vara full, vara bakfull, har alkoholister i familjen och det intresserar mig inte. Det finns andra roliga saker man kan göra som inte är farligt för en.</a:t>
            </a:r>
            <a:r>
              <a:rPr lang="sv-SE" dirty="0"/>
              <a:t> </a:t>
            </a:r>
          </a:p>
          <a:p>
            <a:pPr algn="ctr"/>
            <a:r>
              <a:rPr lang="sv-SE" dirty="0"/>
              <a:t>- Flicka åk I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78248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CA027-BFA3-86F7-7F6C-8792ED69F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657225"/>
            <a:ext cx="10537508" cy="1037741"/>
          </a:xfrm>
        </p:spPr>
        <p:txBody>
          <a:bodyPr>
            <a:normAutofit/>
          </a:bodyPr>
          <a:lstStyle/>
          <a:p>
            <a:pPr algn="ctr"/>
            <a:r>
              <a:rPr lang="sv-FI" sz="3600" dirty="0"/>
              <a:t>Om spelar, ingår pengar i ditt spelande?</a:t>
            </a:r>
            <a:br>
              <a:rPr lang="sv-FI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61C14C2-F97E-03B8-34A8-8C5474664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4358165-089A-D97A-5DAA-71CBA0519362}"/>
              </a:ext>
            </a:extLst>
          </p:cNvPr>
          <p:cNvSpPr txBox="1"/>
          <p:nvPr/>
        </p:nvSpPr>
        <p:spPr>
          <a:xfrm>
            <a:off x="9597230" y="4791506"/>
            <a:ext cx="2293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i="1" dirty="0"/>
              <a:t>Totalt 3 % av samtliga svarande har någon i familjen som spelar om pengar.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5C64608-49B8-A54F-12CF-1D710CDAF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159" y="1545172"/>
            <a:ext cx="8469956" cy="49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F373B2-DF83-4EB2-7335-D341F59CC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Hur mår du rent allmänt?</a:t>
            </a:r>
            <a:br>
              <a:rPr lang="sv-FI" sz="3600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2EE0719-613E-DA87-D02D-CA0BD5678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32E854C-296A-6B16-5645-78BCAF04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671" y="1585852"/>
            <a:ext cx="8701412" cy="45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92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Narkotika</a:t>
            </a:r>
            <a:br>
              <a:rPr lang="sv-FI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350C23E-5989-191F-97BC-6DFDCE78A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1336CB1-FF6E-9F38-A4DD-9880B1F5F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9" y="1505544"/>
            <a:ext cx="9511849" cy="49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Narkotika</a:t>
            </a:r>
            <a:br>
              <a:rPr lang="sv-FI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1BD5CA8-603F-8DCA-79E9-30603D85E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8D82C75-EAF0-EC08-72EA-7EAFBBF45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224" y="1353124"/>
            <a:ext cx="8941552" cy="53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9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Intensivkonsumtion och narkotika</a:t>
            </a:r>
            <a:br>
              <a:rPr lang="sv-FI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1BD5CA8-603F-8DCA-79E9-30603D85E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C87B919-8AF6-2F17-54E3-04134736B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29" y="1375990"/>
            <a:ext cx="8349742" cy="50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25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Har du blandat alkohol och läkemedel för att bli berusad?</a:t>
            </a:r>
            <a:br>
              <a:rPr lang="sv-SE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90CA07-606A-655C-F4BE-340C01BBE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532DED-FDAB-9ED5-5E83-C31F80BE52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2756837"/>
            <a:ext cx="9629566" cy="4129088"/>
          </a:xfrm>
        </p:spPr>
        <p:txBody>
          <a:bodyPr/>
          <a:lstStyle/>
          <a:p>
            <a:r>
              <a:rPr lang="sv-FI" dirty="0"/>
              <a:t>8 % av de flickor som </a:t>
            </a:r>
            <a:r>
              <a:rPr lang="sv-FI" b="1" dirty="0"/>
              <a:t>druckit alkohol</a:t>
            </a:r>
          </a:p>
          <a:p>
            <a:r>
              <a:rPr lang="sv-FI" dirty="0"/>
              <a:t>5 % av de pojkar som </a:t>
            </a:r>
            <a:r>
              <a:rPr lang="sv-FI" b="1" dirty="0"/>
              <a:t>druckit alkohol </a:t>
            </a:r>
          </a:p>
          <a:p>
            <a:r>
              <a:rPr lang="sv-FI" dirty="0"/>
              <a:t>7 % av samtliga som </a:t>
            </a:r>
            <a:r>
              <a:rPr lang="sv-FI" b="1" dirty="0"/>
              <a:t>druckit alkohol </a:t>
            </a:r>
          </a:p>
          <a:p>
            <a:endParaRPr lang="sv-FI" b="1" dirty="0"/>
          </a:p>
          <a:p>
            <a:endParaRPr lang="sv-FI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958706-7E92-33F7-0EC2-B70DBB2E0D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9121" y="2187037"/>
            <a:ext cx="1211669" cy="314591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7" name="Platshållare för innehåll 4" descr="En bild som visar clipart&#10;&#10;Automatiskt genererad beskrivning">
            <a:extLst>
              <a:ext uri="{FF2B5EF4-FFF2-40B4-BE49-F238E27FC236}">
                <a16:creationId xmlns:a16="http://schemas.microsoft.com/office/drawing/2014/main" id="{749FC45F-B922-7DAD-2763-AA9EA668C3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4956" y="2155303"/>
            <a:ext cx="1513964" cy="32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7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Har du använt någon receptbelagd medicin, som inte är utskriven till dig?</a:t>
            </a:r>
            <a:br>
              <a:rPr lang="sv-SE" dirty="0"/>
            </a:br>
            <a:r>
              <a:rPr lang="sv-FI" sz="1800" dirty="0"/>
              <a:t>Årskurs I &amp; II </a:t>
            </a:r>
            <a:r>
              <a:rPr lang="sv-SE" sz="1800" dirty="0"/>
              <a:t>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90CA07-606A-655C-F4BE-340C01BBE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6EB14E7-99CE-F8A1-5EE0-0E629E0AA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007" y="2108003"/>
            <a:ext cx="7588043" cy="459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1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35105-9D36-CC29-B242-261982D4A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763" y="245132"/>
            <a:ext cx="9438718" cy="9952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ANDTS-vanor med uppskattning av  ”stor risk” för hälsan</a:t>
            </a:r>
            <a:br>
              <a:rPr lang="sv-FI" dirty="0"/>
            </a:br>
            <a:r>
              <a:rPr lang="sv-FI" sz="1800" dirty="0"/>
              <a:t>Årskurs I &amp; II </a:t>
            </a:r>
            <a:r>
              <a:rPr lang="sv-SE" sz="1800" dirty="0"/>
              <a:t>i lyceet</a:t>
            </a:r>
            <a:br>
              <a:rPr lang="sv-FI" sz="1800" dirty="0"/>
            </a:b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350C32-1CA0-1C88-B067-E880E12FC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0C265EA-6EF0-1A01-2C4C-55EED7C493C3}"/>
              </a:ext>
            </a:extLst>
          </p:cNvPr>
          <p:cNvSpPr txBox="1"/>
          <p:nvPr/>
        </p:nvSpPr>
        <p:spPr>
          <a:xfrm>
            <a:off x="4528970" y="6555525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/>
              <a:t>Not: Svarsalternativen var: Ingen risk, Liten risk, Måttlig risk och Stor risk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CF475D-BB4C-BBE4-B2AA-85EF9E09F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763" y="1639956"/>
            <a:ext cx="8968345" cy="47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89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BD39D0-E3F8-EB25-72A6-8A65C6114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92" y="315581"/>
            <a:ext cx="9629567" cy="1037741"/>
          </a:xfrm>
        </p:spPr>
        <p:txBody>
          <a:bodyPr>
            <a:normAutofit/>
          </a:bodyPr>
          <a:lstStyle/>
          <a:p>
            <a:pPr algn="ctr"/>
            <a:r>
              <a:rPr lang="sv-FI" dirty="0"/>
              <a:t>Normbrytande beteenden 2023</a:t>
            </a:r>
            <a:br>
              <a:rPr lang="sv-FI" dirty="0"/>
            </a:br>
            <a:r>
              <a:rPr lang="sv-SE" sz="1800" dirty="0"/>
              <a:t>Årskurs I och II </a:t>
            </a:r>
            <a:r>
              <a:rPr lang="sv-FI" sz="1800" dirty="0"/>
              <a:t>i skolorna vid Ålands gymnasium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BFEC4C2-C3C8-24A6-3F9B-CFDAF1DF6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0953B29-0477-92D8-5F13-185CAFD75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66" y="1119300"/>
            <a:ext cx="8809484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6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37EB84F-5822-4B90-B83E-8FF4F2C53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Se mera om drogförebyggande arbete på www.folkhalsan.ax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E0852E-7F69-FEC5-74AA-BBFB2B3FA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4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F373B2-DF83-4EB2-7335-D341F59CC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Hur mår du rent allmänt?</a:t>
            </a:r>
            <a:br>
              <a:rPr lang="sv-FI" sz="3600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F63AE82-D3E8-B829-CD3F-14145A9E6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65C705A-C622-A788-B968-5941CA83D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644" y="1511641"/>
            <a:ext cx="9223367" cy="48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3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823A9-49DF-A82F-93D0-1E6911554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Deltar du i någon organiserad fritidsaktivitet?</a:t>
            </a:r>
            <a:br>
              <a:rPr lang="sv-FI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18498C-E0E9-D1ED-09F5-902836580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3" name="textruta 9">
            <a:extLst>
              <a:ext uri="{FF2B5EF4-FFF2-40B4-BE49-F238E27FC236}">
                <a16:creationId xmlns:a16="http://schemas.microsoft.com/office/drawing/2014/main" id="{3E529034-76F0-0317-5D9A-CDBAB8566B19}"/>
              </a:ext>
            </a:extLst>
          </p:cNvPr>
          <p:cNvSpPr txBox="1"/>
          <p:nvPr/>
        </p:nvSpPr>
        <p:spPr>
          <a:xfrm>
            <a:off x="9674823" y="1481141"/>
            <a:ext cx="2293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/>
              <a:t>Totalt 47 % av eleverna deltar </a:t>
            </a:r>
            <a:r>
              <a:rPr lang="sv-SE" sz="1600" b="1" i="1" dirty="0"/>
              <a:t>inte</a:t>
            </a:r>
            <a:r>
              <a:rPr lang="sv-SE" sz="1600" i="1" dirty="0"/>
              <a:t> i någon organiserad fritidsaktivitet </a:t>
            </a:r>
          </a:p>
          <a:p>
            <a:r>
              <a:rPr lang="sv-SE" sz="1600" i="1" dirty="0"/>
              <a:t>(44 % år 2021)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3DEE06C-FE58-A379-A1F9-84B6A0236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725" y="2142860"/>
            <a:ext cx="8697604" cy="45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823A9-49DF-A82F-93D0-1E691155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56" y="130099"/>
            <a:ext cx="11554331" cy="1152049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På en vanlig dag, ungefär hur länge brukar du på din fritid...</a:t>
            </a:r>
            <a:br>
              <a:rPr lang="sv-FI" dirty="0"/>
            </a:br>
            <a:r>
              <a:rPr lang="sv-SE" sz="1800" dirty="0"/>
              <a:t>Åk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AE10B0-2365-A1F5-1F11-74C7D7122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9626E1D-2876-2906-04C8-5CB4C71DA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62" y="1421296"/>
            <a:ext cx="8682304" cy="54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823A9-49DF-A82F-93D0-1E691155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76" y="334495"/>
            <a:ext cx="11225048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Om du tänker på en vanlig dag, ungefär hur mycket brukar du sammanlagt använda mobilen på din fritid?</a:t>
            </a:r>
            <a:br>
              <a:rPr lang="sv-FI" dirty="0"/>
            </a:br>
            <a:r>
              <a:rPr lang="sv-SE" sz="1800" dirty="0"/>
              <a:t>Årskurs I och II i lyceet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AE10B0-2365-A1F5-1F11-74C7D7122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15399B2-C53D-504F-6B5F-9A0F87056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446" y="1893638"/>
            <a:ext cx="7422154" cy="47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746F5A-15BF-B6FB-5EAB-BF97FADB2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Hur trivs du i skolan?</a:t>
            </a:r>
            <a:br>
              <a:rPr lang="sv-FI" sz="3600" dirty="0"/>
            </a:br>
            <a:r>
              <a:rPr lang="sv-SE" sz="1600" dirty="0"/>
              <a:t>Årskurs I och II i lyceet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FDCE53-A2B6-F4F7-0251-A098C380A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FD446D0-98C7-3392-BA3E-52DC71CA3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513" y="1568486"/>
            <a:ext cx="9335999" cy="48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3175"/>
      </p:ext>
    </p:extLst>
  </p:cSld>
  <p:clrMapOvr>
    <a:masterClrMapping/>
  </p:clrMapOvr>
</p:sld>
</file>

<file path=ppt/theme/theme1.xml><?xml version="1.0" encoding="utf-8"?>
<a:theme xmlns:a="http://schemas.openxmlformats.org/drawingml/2006/main" name="ÅSUB_färggrann">
  <a:themeElements>
    <a:clrScheme name="ÅSUB ny 8.6">
      <a:dk1>
        <a:srgbClr val="000000"/>
      </a:dk1>
      <a:lt1>
        <a:srgbClr val="FFFFFF"/>
      </a:lt1>
      <a:dk2>
        <a:srgbClr val="034EA2"/>
      </a:dk2>
      <a:lt2>
        <a:srgbClr val="0D1A3F"/>
      </a:lt2>
      <a:accent1>
        <a:srgbClr val="034EA2"/>
      </a:accent1>
      <a:accent2>
        <a:srgbClr val="0087B3"/>
      </a:accent2>
      <a:accent3>
        <a:srgbClr val="6F51A1"/>
      </a:accent3>
      <a:accent4>
        <a:srgbClr val="00934B"/>
      </a:accent4>
      <a:accent5>
        <a:srgbClr val="B71F35"/>
      </a:accent5>
      <a:accent6>
        <a:srgbClr val="EF4E76"/>
      </a:accent6>
      <a:hlink>
        <a:srgbClr val="034EA2"/>
      </a:hlink>
      <a:folHlink>
        <a:srgbClr val="6F51A1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ÅSUB PowerPoint-mall NY.potx" id="{83C2A401-FE24-4B67-9CA3-A519ECBB7834}" vid="{559D72A8-6BF0-4460-BA05-F6B508FC062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ÅSUB PowerPoint-mall</Template>
  <TotalTime>3145</TotalTime>
  <Words>2602</Words>
  <Application>Microsoft Office PowerPoint</Application>
  <PresentationFormat>Bredbild</PresentationFormat>
  <Paragraphs>369</Paragraphs>
  <Slides>47</Slides>
  <Notes>39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53" baseType="lpstr">
      <vt:lpstr>Calibri</vt:lpstr>
      <vt:lpstr>Arial</vt:lpstr>
      <vt:lpstr>Verdana</vt:lpstr>
      <vt:lpstr>Montserrat</vt:lpstr>
      <vt:lpstr>Montserrat Medium</vt:lpstr>
      <vt:lpstr>ÅSUB_färggrann</vt:lpstr>
      <vt:lpstr>Ungdomsundersökning 2023 ANDTS-vanorna bland unga på Åland </vt:lpstr>
      <vt:lpstr>Bakgrund</vt:lpstr>
      <vt:lpstr>Antal deltagare i lyceet</vt:lpstr>
      <vt:lpstr>Hur mår du rent allmänt? Årskurs I och II i lyceet</vt:lpstr>
      <vt:lpstr>Hur mår du rent allmänt? Årskurs I och II i lyceet</vt:lpstr>
      <vt:lpstr>Deltar du i någon organiserad fritidsaktivitet? Årskurs I och II i lyceet</vt:lpstr>
      <vt:lpstr>På en vanlig dag, ungefär hur länge brukar du på din fritid... Åk I och II i lyceet</vt:lpstr>
      <vt:lpstr>Om du tänker på en vanlig dag, ungefär hur mycket brukar du sammanlagt använda mobilen på din fritid? Årskurs I och II i lyceet</vt:lpstr>
      <vt:lpstr>Hur trivs du i skolan? Årskurs I och II i lyceet</vt:lpstr>
      <vt:lpstr>Hur trivs du i skolan? Årskurs I och II i lyceet</vt:lpstr>
      <vt:lpstr>Händer det att du skolkar? Årskurs I och II i lyceet</vt:lpstr>
      <vt:lpstr>Varför har du skolkat? Årskurs I och II i skolorna vid Ålands gymnasium</vt:lpstr>
      <vt:lpstr>Vet dina föräldrar var du är på kvällarna? Årskurs I och II i lyceet</vt:lpstr>
      <vt:lpstr>Vet dina föräldrar vem du umgås med? Årskurs I och II i lyceet</vt:lpstr>
      <vt:lpstr>Vet dina föräldrar vem du umgås med? Årskurs I och II i lyceet</vt:lpstr>
      <vt:lpstr>Vem kan du prata med om det som är viktigt för dig? Årskurs I och II i lyceet</vt:lpstr>
      <vt:lpstr>Vem kan du prata med om det som är viktigt för dig? Årskurs I och II i lyceet</vt:lpstr>
      <vt:lpstr>Vem kan du prata med om det som är viktigt för dig? Årskurs I och II i lyceet</vt:lpstr>
      <vt:lpstr>Tobaksbruk Årskurs I och II i lyceet</vt:lpstr>
      <vt:lpstr>Röker du?  Årskurs I och II i lyceet</vt:lpstr>
      <vt:lpstr>Röker du?  Årskurs I och II i lyceet</vt:lpstr>
      <vt:lpstr>Snusar du?  Årskurs I och II i lyceet</vt:lpstr>
      <vt:lpstr>Snusar du? Årskurs I och II i lyceet </vt:lpstr>
      <vt:lpstr>Tobaksbruk Årskurs I och II i lyceet</vt:lpstr>
      <vt:lpstr>Hur får du tag på cigaretter? Snus? </vt:lpstr>
      <vt:lpstr>Har du druckit alkoholhaltiga drycker? Årskurs I och II i lyceet</vt:lpstr>
      <vt:lpstr>Har du druckit alkoholhaltiga drycker? Årskurs I och II i lyceet</vt:lpstr>
      <vt:lpstr>Alkoholkonsumtion Årskurs I och II i lyceet</vt:lpstr>
      <vt:lpstr>Alkoholkonsumtion Årskurs I och II i lyceet</vt:lpstr>
      <vt:lpstr>Hur får du tag på alkohol? Årskurs I och II i lyceet</vt:lpstr>
      <vt:lpstr>Alkohol i trafiken Årskurs I och II i lyceet</vt:lpstr>
      <vt:lpstr>Varför har du åkt med berusad förare eller kört berusad? Årskurs I och II i skolorna vid Ålands gymnasium</vt:lpstr>
      <vt:lpstr>Oroar du dig för någon närståendes alkoholvanor? Årskurs I och II i lyceet</vt:lpstr>
      <vt:lpstr>Tillåter dina föräldrar att du dricker - om du skulle dricka alkohol? Årskurs I och II i lyceet</vt:lpstr>
      <vt:lpstr>Restriktivitet hos föräldrar Årskurs I och II i lyceet</vt:lpstr>
      <vt:lpstr>Restriktivitet hos föräldrar Årskurs I och II i lyceet</vt:lpstr>
      <vt:lpstr>Orsaker att inte dricka alkohol, svarsalternativet ”mycket viktigt” Årskurs I och II i lyceet</vt:lpstr>
      <vt:lpstr>Andra orsaker till att inte dricka sig berusad eller inte dricka alls  Årskurs I och II i skolorna vid Ålands gymnasium</vt:lpstr>
      <vt:lpstr>Om spelar, ingår pengar i ditt spelande? Årskurs I och II i lyceet</vt:lpstr>
      <vt:lpstr>Narkotika Årskurs I och II i lyceet</vt:lpstr>
      <vt:lpstr>Narkotika Årskurs I och II i lyceet</vt:lpstr>
      <vt:lpstr>Intensivkonsumtion och narkotika Årskurs I och II i lyceet</vt:lpstr>
      <vt:lpstr>Har du blandat alkohol och läkemedel för att bli berusad? Årskurs I och II i lyceet</vt:lpstr>
      <vt:lpstr>Har du använt någon receptbelagd medicin, som inte är utskriven till dig? Årskurs I &amp; II i lyceet</vt:lpstr>
      <vt:lpstr>ANDTS-vanor med uppskattning av  ”stor risk” för hälsan Årskurs I &amp; II i lyceet </vt:lpstr>
      <vt:lpstr>Normbrytande beteenden 2023 Årskurs I och II i skolorna vid Ålands gymnasium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Ester Laurell</dc:creator>
  <cp:lastModifiedBy>Sanna Roos</cp:lastModifiedBy>
  <cp:revision>115</cp:revision>
  <dcterms:created xsi:type="dcterms:W3CDTF">2022-08-11T12:21:52Z</dcterms:created>
  <dcterms:modified xsi:type="dcterms:W3CDTF">2023-10-02T08:20:16Z</dcterms:modified>
</cp:coreProperties>
</file>