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56" r:id="rId2"/>
    <p:sldId id="257" r:id="rId3"/>
    <p:sldId id="258" r:id="rId4"/>
    <p:sldId id="266" r:id="rId5"/>
    <p:sldId id="327" r:id="rId6"/>
    <p:sldId id="328" r:id="rId7"/>
    <p:sldId id="268" r:id="rId8"/>
    <p:sldId id="274" r:id="rId9"/>
    <p:sldId id="271" r:id="rId10"/>
    <p:sldId id="272" r:id="rId11"/>
    <p:sldId id="273" r:id="rId12"/>
    <p:sldId id="323" r:id="rId13"/>
    <p:sldId id="259" r:id="rId14"/>
    <p:sldId id="260" r:id="rId15"/>
    <p:sldId id="261" r:id="rId16"/>
    <p:sldId id="326" r:id="rId17"/>
    <p:sldId id="325" r:id="rId18"/>
    <p:sldId id="262" r:id="rId19"/>
    <p:sldId id="263" r:id="rId20"/>
    <p:sldId id="264" r:id="rId21"/>
    <p:sldId id="265" r:id="rId22"/>
    <p:sldId id="275" r:id="rId23"/>
    <p:sldId id="276" r:id="rId24"/>
    <p:sldId id="320" r:id="rId25"/>
    <p:sldId id="321" r:id="rId26"/>
    <p:sldId id="319" r:id="rId27"/>
    <p:sldId id="277" r:id="rId28"/>
    <p:sldId id="278" r:id="rId29"/>
    <p:sldId id="279" r:id="rId30"/>
    <p:sldId id="280" r:id="rId31"/>
    <p:sldId id="283" r:id="rId32"/>
    <p:sldId id="282" r:id="rId33"/>
    <p:sldId id="317" r:id="rId34"/>
    <p:sldId id="322" r:id="rId35"/>
    <p:sldId id="281" r:id="rId36"/>
    <p:sldId id="318" r:id="rId37"/>
    <p:sldId id="287" r:id="rId38"/>
    <p:sldId id="288" r:id="rId39"/>
    <p:sldId id="291" r:id="rId40"/>
    <p:sldId id="294" r:id="rId41"/>
    <p:sldId id="292" r:id="rId42"/>
    <p:sldId id="295" r:id="rId43"/>
    <p:sldId id="293" r:id="rId44"/>
    <p:sldId id="290" r:id="rId45"/>
    <p:sldId id="296" r:id="rId46"/>
    <p:sldId id="289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24" r:id="rId68"/>
  </p:sldIdLst>
  <p:sldSz cx="12192000" cy="6858000"/>
  <p:notesSz cx="6858000" cy="9144000"/>
  <p:embeddedFontLst>
    <p:embeddedFont>
      <p:font typeface="Roboto Black" panose="020B0604020202020204" charset="0"/>
      <p:bold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Roboto Medium" panose="020B0604020202020204" charset="0"/>
      <p:regular r:id="rId73"/>
      <p:italic r:id="rId74"/>
    </p:embeddedFont>
    <p:embeddedFont>
      <p:font typeface="CillaFHscript" charset="-128"/>
      <p:regular r:id="rId75"/>
    </p:embeddedFont>
    <p:embeddedFont>
      <p:font typeface="Georgia" panose="02040502050405020303" pitchFamily="18" charset="0"/>
      <p:regular r:id="rId76"/>
      <p:bold r:id="rId77"/>
      <p:italic r:id="rId78"/>
      <p:boldItalic r:id="rId79"/>
    </p:embeddedFont>
    <p:embeddedFont>
      <p:font typeface="Roboto Light" panose="020B0604020202020204" charset="0"/>
      <p:regular r:id="rId80"/>
      <p:italic r:id="rId81"/>
    </p:embeddedFont>
  </p:embeddedFontLst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2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örfattare" initials="F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>
        <p:scale>
          <a:sx n="50" d="100"/>
          <a:sy n="50" d="100"/>
        </p:scale>
        <p:origin x="1891" y="874"/>
      </p:cViewPr>
      <p:guideLst>
        <p:guide orient="horz" pos="232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8.fntdata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3219451" y="0"/>
            <a:ext cx="89725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4793" y="2274398"/>
            <a:ext cx="8009907" cy="1250579"/>
          </a:xfrm>
        </p:spPr>
        <p:txBody>
          <a:bodyPr lIns="0" rIns="0" anchor="t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4793" y="3602038"/>
            <a:ext cx="8009907" cy="1655762"/>
          </a:xfrm>
        </p:spPr>
        <p:txBody>
          <a:bodyPr l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v-FI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667253" y="294633"/>
            <a:ext cx="2855913" cy="1685132"/>
          </a:xfrm>
        </p:spPr>
        <p:txBody>
          <a:bodyPr lIns="0" rIns="0">
            <a:normAutofit/>
          </a:bodyPr>
          <a:lstStyle>
            <a:lvl1pPr marL="0" indent="0">
              <a:lnSpc>
                <a:spcPts val="1700"/>
              </a:lnSpc>
              <a:buFontTx/>
              <a:buNone/>
              <a:defRPr sz="1600" baseline="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189" indent="0">
              <a:buFontTx/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2pPr>
            <a:lvl3pPr marL="914377" indent="0">
              <a:buFontTx/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371566" indent="0">
              <a:buFontTx/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828754" indent="0">
              <a:buFontTx/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 smtClean="0"/>
              <a:t>Datum </a:t>
            </a:r>
            <a:r>
              <a:rPr lang="en-US" dirty="0" err="1" smtClean="0"/>
              <a:t>och</a:t>
            </a:r>
            <a:r>
              <a:rPr lang="en-US" dirty="0" smtClean="0"/>
              <a:t> </a:t>
            </a:r>
            <a:r>
              <a:rPr lang="en-US" dirty="0" err="1" smtClean="0"/>
              <a:t>innehåll</a:t>
            </a:r>
            <a:endParaRPr lang="en-US" dirty="0" smtClean="0"/>
          </a:p>
        </p:txBody>
      </p:sp>
      <p:sp>
        <p:nvSpPr>
          <p:cNvPr id="7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767817"/>
            <a:ext cx="3219451" cy="609018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81863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H="1">
            <a:off x="0" y="0"/>
            <a:ext cx="32248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054" y="1156392"/>
            <a:ext cx="1814841" cy="227260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 smtClean="0"/>
              <a:t>Plats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längre</a:t>
            </a:r>
            <a:r>
              <a:rPr lang="en-US" dirty="0" smtClean="0"/>
              <a:t> </a:t>
            </a:r>
            <a:r>
              <a:rPr lang="en-US" dirty="0" err="1" smtClean="0"/>
              <a:t>rubrik</a:t>
            </a:r>
            <a:endParaRPr lang="sv-FI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224213" y="0"/>
            <a:ext cx="8967787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1" y="294632"/>
            <a:ext cx="2170119" cy="2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20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219450" y="0"/>
            <a:ext cx="90725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971" y="2000739"/>
            <a:ext cx="6866261" cy="4160594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57971" y="656135"/>
            <a:ext cx="6866261" cy="1039808"/>
          </a:xfrm>
        </p:spPr>
        <p:txBody>
          <a:bodyPr tIns="0" bIns="0"/>
          <a:lstStyle/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6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774303"/>
            <a:ext cx="3219451" cy="608369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402023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427254"/>
            <a:ext cx="12292048" cy="34307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8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258637" y="2000739"/>
            <a:ext cx="2156561" cy="321343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4237" y="656135"/>
            <a:ext cx="6866261" cy="1039808"/>
          </a:xfrm>
        </p:spPr>
        <p:txBody>
          <a:bodyPr tIns="0" bIns="0"/>
          <a:lstStyle/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9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3766415" y="2000738"/>
            <a:ext cx="2156561" cy="321343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6274193" y="2000738"/>
            <a:ext cx="2156561" cy="321343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8781971" y="2000737"/>
            <a:ext cx="2156561" cy="321343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69153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0"/>
            <a:ext cx="321945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tIns="0" bIns="0"/>
          <a:lstStyle/>
          <a:p>
            <a:r>
              <a:rPr lang="en-US" smtClean="0"/>
              <a:t>Click to edit Master title style</a:t>
            </a:r>
            <a:endParaRPr lang="sv-FI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1" y="294632"/>
            <a:ext cx="2170119" cy="23292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36707" y="2000739"/>
            <a:ext cx="3119438" cy="2998787"/>
          </a:xfrm>
        </p:spPr>
        <p:txBody>
          <a:bodyPr/>
          <a:lstStyle>
            <a:lvl1pPr marL="0" indent="0">
              <a:buNone/>
              <a:defRPr sz="4400">
                <a:solidFill>
                  <a:schemeClr val="accent1"/>
                </a:solidFill>
                <a:latin typeface="CillaFHscript" pitchFamily="2" charset="-128"/>
                <a:ea typeface="CillaFHscript" pitchFamily="2" charset="-128"/>
                <a:cs typeface="CillaFHscript" pitchFamily="2" charset="-128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5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51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91" y="1709742"/>
            <a:ext cx="10081847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891" y="4589467"/>
            <a:ext cx="1008184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434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91" y="1709742"/>
            <a:ext cx="10081847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891" y="4589467"/>
            <a:ext cx="1008184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511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91" y="1709742"/>
            <a:ext cx="10081847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891" y="4589467"/>
            <a:ext cx="1008184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29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62891" y="1709742"/>
            <a:ext cx="10081847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CillaFHscript" pitchFamily="2" charset="-128"/>
                <a:ea typeface="CillaFHscript" pitchFamily="2" charset="-128"/>
                <a:cs typeface="CillaFHscript" pitchFamily="2" charset="-128"/>
              </a:defRPr>
            </a:lvl1pPr>
          </a:lstStyle>
          <a:p>
            <a:r>
              <a:rPr lang="en-US" dirty="0" smtClean="0"/>
              <a:t>Cilla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891" y="4589467"/>
            <a:ext cx="1008184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617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 flipH="1">
            <a:off x="0" y="0"/>
            <a:ext cx="322483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054" y="1156392"/>
            <a:ext cx="3251841" cy="2272608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dirty="0" smtClean="0"/>
              <a:t>Plats </a:t>
            </a:r>
            <a:r>
              <a:rPr lang="en-US" dirty="0" err="1" smtClean="0"/>
              <a:t>för</a:t>
            </a:r>
            <a:r>
              <a:rPr lang="en-US" dirty="0" smtClean="0"/>
              <a:t> </a:t>
            </a:r>
            <a:r>
              <a:rPr lang="en-US" dirty="0" err="1" smtClean="0"/>
              <a:t>längre</a:t>
            </a:r>
            <a:r>
              <a:rPr lang="en-US" dirty="0" smtClean="0"/>
              <a:t> </a:t>
            </a:r>
            <a:r>
              <a:rPr lang="en-US" dirty="0" err="1" smtClean="0"/>
              <a:t>rubrik</a:t>
            </a:r>
            <a:endParaRPr lang="sv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7070" y="1156392"/>
            <a:ext cx="6140182" cy="4873625"/>
          </a:xfrm>
        </p:spPr>
        <p:txBody>
          <a:bodyPr wrap="square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FI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1" y="294632"/>
            <a:ext cx="2170119" cy="2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98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7971" y="656135"/>
            <a:ext cx="6695831" cy="103980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7971" y="2000739"/>
            <a:ext cx="6695831" cy="4160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v-FI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1" y="294632"/>
            <a:ext cx="2170119" cy="2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0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1" r:id="rId5"/>
    <p:sldLayoutId id="2147483663" r:id="rId6"/>
    <p:sldLayoutId id="2147483664" r:id="rId7"/>
    <p:sldLayoutId id="2147483665" r:id="rId8"/>
    <p:sldLayoutId id="2147483656" r:id="rId9"/>
    <p:sldLayoutId id="2147483662" r:id="rId10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ts val="384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http://smart.org.se/images/trappanfinska.gif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mailto:erica.ostrom@folkhalsan.ax" TargetMode="External"/><Relationship Id="rId2" Type="http://schemas.openxmlformats.org/officeDocument/2006/relationships/hyperlink" Target="mailto:eleonore.hedman@folkhalsan.ax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v-SE" altLang="sv-SE" sz="7200" dirty="0">
                <a:solidFill>
                  <a:schemeClr val="accent1"/>
                </a:solidFill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  <a:t>Presentation av</a:t>
            </a:r>
            <a:br>
              <a:rPr lang="sv-SE" altLang="sv-SE" sz="7200" dirty="0">
                <a:solidFill>
                  <a:schemeClr val="accent1"/>
                </a:solidFill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</a:br>
            <a:r>
              <a:rPr lang="sv-SE" altLang="sv-SE" sz="7200" dirty="0">
                <a:solidFill>
                  <a:schemeClr val="accent1"/>
                </a:solidFill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  <a:t>Drogvaneundersökning 2019</a:t>
            </a:r>
            <a:endParaRPr lang="sv-FI" sz="7200" dirty="0">
              <a:solidFill>
                <a:schemeClr val="accent1"/>
              </a:solidFill>
              <a:latin typeface="CillaFHscript" pitchFamily="2" charset="-128"/>
              <a:ea typeface="CillaFHscript" pitchFamily="2" charset="-128"/>
              <a:cs typeface="CillaFHscript" pitchFamily="2" charset="-128"/>
            </a:endParaRP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046" y="5470186"/>
            <a:ext cx="2132974" cy="119446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FI" dirty="0" smtClean="0"/>
              <a:t> </a:t>
            </a:r>
            <a:endParaRPr lang="sv-FI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255" y="5470186"/>
            <a:ext cx="1881872" cy="1080805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581" y="5631849"/>
            <a:ext cx="2211355" cy="87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1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79" y="585083"/>
            <a:ext cx="9932669" cy="6223050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2971164" y="231140"/>
            <a:ext cx="67945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Normbrytande beteenden</a:t>
            </a:r>
          </a:p>
        </p:txBody>
      </p:sp>
    </p:spTree>
    <p:extLst>
      <p:ext uri="{BB962C8B-B14F-4D97-AF65-F5344CB8AC3E}">
        <p14:creationId xmlns:p14="http://schemas.microsoft.com/office/powerpoint/2010/main" val="334398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463" y="561245"/>
            <a:ext cx="10050314" cy="6296755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2971800" y="335280"/>
            <a:ext cx="7025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dirty="0"/>
              <a:t>Normbrytande beteenden</a:t>
            </a:r>
            <a:endParaRPr lang="sv-FI" sz="4000" dirty="0"/>
          </a:p>
        </p:txBody>
      </p:sp>
    </p:spTree>
    <p:extLst>
      <p:ext uri="{BB962C8B-B14F-4D97-AF65-F5344CB8AC3E}">
        <p14:creationId xmlns:p14="http://schemas.microsoft.com/office/powerpoint/2010/main" val="32696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2682240" y="335280"/>
            <a:ext cx="6949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Normbrytande beteenden</a:t>
            </a:r>
            <a:endParaRPr lang="sv-FI" sz="40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03" y="579361"/>
            <a:ext cx="9997073" cy="626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487" y="1158240"/>
            <a:ext cx="9767734" cy="5375873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2682239" y="396240"/>
            <a:ext cx="60742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Hur mår du rent allmänt?</a:t>
            </a:r>
            <a:br>
              <a:rPr lang="sv-SE" sz="4000" dirty="0"/>
            </a:br>
            <a:r>
              <a:rPr lang="sv-SE" sz="1600" dirty="0"/>
              <a:t>Årskurs 1-2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255843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01" y="1243667"/>
            <a:ext cx="9667625" cy="5320775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2804159" y="289560"/>
            <a:ext cx="59777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Hur mår du rent allmänt?</a:t>
            </a:r>
            <a:br>
              <a:rPr lang="sv-SE" sz="4000" dirty="0"/>
            </a:br>
            <a:r>
              <a:rPr lang="sv-SE" sz="1600" dirty="0"/>
              <a:t>Årskurs 1-2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17304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01" y="1304628"/>
            <a:ext cx="9789052" cy="5197280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1949776" y="350521"/>
            <a:ext cx="79257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Hur mår du rent allmänt?</a:t>
            </a:r>
            <a:br>
              <a:rPr lang="sv-SE" sz="4000" dirty="0"/>
            </a:br>
            <a:r>
              <a:rPr lang="sv-SE" sz="1600" dirty="0"/>
              <a:t>Årskurs 1</a:t>
            </a:r>
            <a:endParaRPr lang="sv-FI" sz="1600" dirty="0"/>
          </a:p>
        </p:txBody>
      </p:sp>
      <p:sp>
        <p:nvSpPr>
          <p:cNvPr id="10" name="Ellips 9"/>
          <p:cNvSpPr/>
          <p:nvPr/>
        </p:nvSpPr>
        <p:spPr>
          <a:xfrm>
            <a:off x="5070177" y="944588"/>
            <a:ext cx="1440160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Ellips 10"/>
          <p:cNvSpPr/>
          <p:nvPr/>
        </p:nvSpPr>
        <p:spPr>
          <a:xfrm>
            <a:off x="3230880" y="4617720"/>
            <a:ext cx="345088" cy="2853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582" y="5108942"/>
            <a:ext cx="32311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327" y="1417320"/>
            <a:ext cx="9885487" cy="5440680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1413733" y="630854"/>
            <a:ext cx="10180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Deltar du i någon organiserad fritidsaktivitet?</a:t>
            </a:r>
            <a:br>
              <a:rPr lang="sv-FI" sz="4000" dirty="0"/>
            </a:br>
            <a:r>
              <a:rPr lang="sv-FI" sz="1600" dirty="0"/>
              <a:t>Årskurs 1-2</a:t>
            </a:r>
          </a:p>
        </p:txBody>
      </p:sp>
    </p:spTree>
    <p:extLst>
      <p:ext uri="{BB962C8B-B14F-4D97-AF65-F5344CB8AC3E}">
        <p14:creationId xmlns:p14="http://schemas.microsoft.com/office/powerpoint/2010/main" val="258725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827" y="1490974"/>
            <a:ext cx="9478914" cy="507156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777240" y="536867"/>
            <a:ext cx="10347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Deltar du i någon organiserad fritidsaktivitet?</a:t>
            </a:r>
            <a:br>
              <a:rPr lang="sv-FI" sz="4000" dirty="0"/>
            </a:br>
            <a:r>
              <a:rPr lang="sv-FI" sz="1600" dirty="0"/>
              <a:t>Årskurs 1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73" y="3169893"/>
            <a:ext cx="60965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90" y="1536391"/>
            <a:ext cx="8609175" cy="3265549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282440" y="2453640"/>
            <a:ext cx="490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5729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222" y="1074242"/>
            <a:ext cx="9555478" cy="5677078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2194560" y="594360"/>
            <a:ext cx="89941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2800" dirty="0"/>
              <a:t>Har du någon att prata med om det du tycker är viktigt</a:t>
            </a:r>
            <a:r>
              <a:rPr lang="en-US" sz="2800" dirty="0"/>
              <a:t>?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sv-SE" sz="1600" dirty="0"/>
              <a:t>Årskurs 1-2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301183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4185531" y="1391139"/>
            <a:ext cx="6695831" cy="4160594"/>
          </a:xfrm>
        </p:spPr>
        <p:txBody>
          <a:bodyPr/>
          <a:lstStyle/>
          <a:p>
            <a:r>
              <a:rPr lang="sv-SE" dirty="0"/>
              <a:t>Öckerömetoden</a:t>
            </a:r>
          </a:p>
          <a:p>
            <a:r>
              <a:rPr lang="sv-SE" dirty="0"/>
              <a:t>Ålands drogvaneundersökning 2019</a:t>
            </a:r>
          </a:p>
          <a:p>
            <a:r>
              <a:rPr lang="sv-SE" dirty="0"/>
              <a:t>Skäl för prevention</a:t>
            </a:r>
          </a:p>
          <a:p>
            <a:r>
              <a:rPr lang="sv-SE" dirty="0"/>
              <a:t>Tips till föräldrar</a:t>
            </a:r>
          </a:p>
          <a:p>
            <a:r>
              <a:rPr lang="sv-SE" dirty="0"/>
              <a:t>Cannabis</a:t>
            </a:r>
          </a:p>
          <a:p>
            <a:r>
              <a:rPr lang="sv-SE" dirty="0"/>
              <a:t>Frågor</a:t>
            </a:r>
          </a:p>
          <a:p>
            <a:r>
              <a:rPr lang="sv-SE" dirty="0"/>
              <a:t>God natt!</a:t>
            </a:r>
          </a:p>
          <a:p>
            <a:endParaRPr lang="sv-FI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/>
          </p:nvPr>
        </p:nvSpPr>
        <p:spPr>
          <a:xfrm>
            <a:off x="482427" y="2214099"/>
            <a:ext cx="3119438" cy="2998787"/>
          </a:xfrm>
        </p:spPr>
        <p:txBody>
          <a:bodyPr/>
          <a:lstStyle/>
          <a:p>
            <a:r>
              <a:rPr lang="sv-FI" sz="6600" dirty="0" smtClean="0"/>
              <a:t>Program</a:t>
            </a:r>
            <a:endParaRPr lang="sv-FI" sz="6600" dirty="0"/>
          </a:p>
        </p:txBody>
      </p:sp>
    </p:spTree>
    <p:extLst>
      <p:ext uri="{BB962C8B-B14F-4D97-AF65-F5344CB8AC3E}">
        <p14:creationId xmlns:p14="http://schemas.microsoft.com/office/powerpoint/2010/main" val="41463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06" y="1624071"/>
            <a:ext cx="9477516" cy="5180680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335280" y="731519"/>
            <a:ext cx="116433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3600" dirty="0"/>
              <a:t>Har du någon att prata med om det du tycker är viktigt?</a:t>
            </a:r>
            <a:r>
              <a:rPr lang="sv-FI" sz="4000" dirty="0"/>
              <a:t/>
            </a:r>
            <a:br>
              <a:rPr lang="sv-FI" sz="4000" dirty="0"/>
            </a:br>
            <a:r>
              <a:rPr lang="sv-FI" sz="1600" dirty="0"/>
              <a:t>Årskurs 1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220" y="3062440"/>
            <a:ext cx="323116" cy="323116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542" y="5025122"/>
            <a:ext cx="32311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0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17" y="1249681"/>
            <a:ext cx="9661762" cy="5317548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2819399" y="411480"/>
            <a:ext cx="594359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Röker du?</a:t>
            </a:r>
            <a:r>
              <a:rPr lang="sv-SE" sz="4800" dirty="0"/>
              <a:t/>
            </a:r>
            <a:br>
              <a:rPr lang="sv-SE" sz="4800" dirty="0"/>
            </a:br>
            <a:r>
              <a:rPr lang="sv-SE" sz="1600" dirty="0"/>
              <a:t>Årskurs 1-2</a:t>
            </a:r>
            <a:r>
              <a:rPr lang="sv-SE" sz="4000" dirty="0">
                <a:latin typeface="Calibri Light" pitchFamily="34" charset="0"/>
              </a:rPr>
              <a:t/>
            </a:r>
            <a:br>
              <a:rPr lang="sv-SE" sz="4000" dirty="0">
                <a:latin typeface="Calibri Light" pitchFamily="34" charset="0"/>
              </a:rPr>
            </a:b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2851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86" y="1274147"/>
            <a:ext cx="9603846" cy="528567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169920" y="487680"/>
            <a:ext cx="5224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Snusar du?</a:t>
            </a:r>
            <a:br>
              <a:rPr lang="sv-SE" sz="4000" dirty="0"/>
            </a:br>
            <a:r>
              <a:rPr lang="sv-SE" sz="1600" dirty="0"/>
              <a:t>Årskurs 1-2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8269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618" y="1615441"/>
            <a:ext cx="8979443" cy="4942020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1158240" y="640079"/>
            <a:ext cx="99822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Har du någon gång använt e-cigarett?</a:t>
            </a:r>
            <a:br>
              <a:rPr lang="sv-SE" sz="4000" dirty="0"/>
            </a:br>
            <a:r>
              <a:rPr lang="sv-SE" sz="1600" dirty="0"/>
              <a:t>Årskurs 1-2</a:t>
            </a:r>
            <a:r>
              <a:rPr lang="sv-SE" sz="1600" dirty="0">
                <a:latin typeface="Calibri Light" pitchFamily="34" charset="0"/>
              </a:rPr>
              <a:t/>
            </a:r>
            <a:br>
              <a:rPr lang="sv-SE" sz="1600" dirty="0">
                <a:latin typeface="Calibri Light" pitchFamily="34" charset="0"/>
              </a:rPr>
            </a:b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95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2278736" y="569809"/>
            <a:ext cx="82825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 smtClean="0"/>
              <a:t>Har du någon gång rökt vattenpipa?</a:t>
            </a:r>
            <a:r>
              <a:rPr lang="sv-SE" sz="4000" dirty="0"/>
              <a:t/>
            </a:r>
            <a:br>
              <a:rPr lang="sv-SE" sz="4000" dirty="0"/>
            </a:br>
            <a:r>
              <a:rPr lang="sv-SE" sz="1600" dirty="0"/>
              <a:t>Årskurs 1-2</a:t>
            </a:r>
            <a:r>
              <a:rPr lang="sv-SE" sz="1600" dirty="0">
                <a:latin typeface="Calibri Light" pitchFamily="34" charset="0"/>
              </a:rPr>
              <a:t/>
            </a:r>
            <a:br>
              <a:rPr lang="sv-SE" sz="1600" dirty="0">
                <a:latin typeface="Calibri Light" pitchFamily="34" charset="0"/>
              </a:rPr>
            </a:br>
            <a:endParaRPr lang="sv-FI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807" y="1358071"/>
            <a:ext cx="9616441" cy="529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6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2278736" y="569809"/>
            <a:ext cx="82825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 smtClean="0"/>
              <a:t>Tobaksbruk</a:t>
            </a:r>
            <a:r>
              <a:rPr lang="sv-SE" sz="4000" dirty="0"/>
              <a:t/>
            </a:r>
            <a:br>
              <a:rPr lang="sv-SE" sz="4000" dirty="0"/>
            </a:br>
            <a:r>
              <a:rPr lang="sv-SE" sz="1600" dirty="0"/>
              <a:t>Årskurs 1-2</a:t>
            </a:r>
            <a:r>
              <a:rPr lang="sv-SE" sz="1600" dirty="0">
                <a:latin typeface="Calibri Light" pitchFamily="34" charset="0"/>
              </a:rPr>
              <a:t/>
            </a:r>
            <a:br>
              <a:rPr lang="sv-SE" sz="1600" dirty="0">
                <a:latin typeface="Calibri Light" pitchFamily="34" charset="0"/>
              </a:rPr>
            </a:br>
            <a:endParaRPr lang="sv-FI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250" y="1423219"/>
            <a:ext cx="9625555" cy="529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640080" y="569809"/>
            <a:ext cx="1123188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Har du någon gång använt receptbelagda läkemedel (sömnmedel, lugnande läkemedel, smärtstillande m.m.) UTAN läkarordination?</a:t>
            </a:r>
            <a:r>
              <a:rPr lang="sv-SE" sz="4000" dirty="0"/>
              <a:t/>
            </a:r>
            <a:br>
              <a:rPr lang="sv-SE" sz="4000" dirty="0"/>
            </a:br>
            <a:r>
              <a:rPr lang="sv-SE" sz="1600" dirty="0"/>
              <a:t>Årskurs 1-2</a:t>
            </a:r>
            <a:r>
              <a:rPr lang="sv-SE" sz="1600" dirty="0">
                <a:latin typeface="Calibri Light" pitchFamily="34" charset="0"/>
              </a:rPr>
              <a:t/>
            </a:r>
            <a:br>
              <a:rPr lang="sv-SE" sz="1600" dirty="0">
                <a:latin typeface="Calibri Light" pitchFamily="34" charset="0"/>
              </a:rPr>
            </a:br>
            <a:endParaRPr lang="sv-FI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1" y="1615281"/>
            <a:ext cx="9281160" cy="510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0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31" y="1490206"/>
            <a:ext cx="9068536" cy="4991054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2882899" y="536099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4000" dirty="0"/>
              <a:t>Alkoholkonsumtion</a:t>
            </a:r>
            <a:br>
              <a:rPr lang="sv-SE" sz="4000" dirty="0"/>
            </a:br>
            <a:r>
              <a:rPr lang="sv-SE" sz="1600" dirty="0"/>
              <a:t>Årskurs 1-2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370984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41" y="1167207"/>
            <a:ext cx="9604037" cy="579747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508760" y="502920"/>
            <a:ext cx="1036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Var får du vanligtvis din alkohol ifrån?</a:t>
            </a:r>
            <a:br>
              <a:rPr lang="sv-SE" sz="4000" dirty="0"/>
            </a:br>
            <a:r>
              <a:rPr lang="sv-SE" sz="1600" dirty="0"/>
              <a:t>Årskurs 1-2</a:t>
            </a:r>
            <a:endParaRPr lang="sv-FI" sz="1600" dirty="0"/>
          </a:p>
        </p:txBody>
      </p:sp>
      <p:sp>
        <p:nvSpPr>
          <p:cNvPr id="7" name="Rektangel 6"/>
          <p:cNvSpPr/>
          <p:nvPr/>
        </p:nvSpPr>
        <p:spPr>
          <a:xfrm>
            <a:off x="152400" y="6416040"/>
            <a:ext cx="6156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sz="1200" dirty="0"/>
              <a:t>Procenten avser endast de elever </a:t>
            </a:r>
            <a:r>
              <a:rPr lang="sv-FI" sz="1200" b="1" dirty="0"/>
              <a:t>under 18 år </a:t>
            </a:r>
            <a:r>
              <a:rPr lang="sv-FI" sz="1200" dirty="0"/>
              <a:t>som uppgett att de druckit alkohol</a:t>
            </a:r>
          </a:p>
        </p:txBody>
      </p:sp>
    </p:spTree>
    <p:extLst>
      <p:ext uri="{BB962C8B-B14F-4D97-AF65-F5344CB8AC3E}">
        <p14:creationId xmlns:p14="http://schemas.microsoft.com/office/powerpoint/2010/main" val="268387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58" y="1082040"/>
            <a:ext cx="9428713" cy="577596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1676042" y="518160"/>
            <a:ext cx="102263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Var får du vanligtvis din alkohol ifrån?</a:t>
            </a:r>
            <a:br>
              <a:rPr lang="sv-FI" sz="4000" dirty="0"/>
            </a:br>
            <a:r>
              <a:rPr lang="sv-FI" sz="1600" dirty="0"/>
              <a:t>Årskurs 1-2</a:t>
            </a:r>
          </a:p>
        </p:txBody>
      </p:sp>
      <p:sp>
        <p:nvSpPr>
          <p:cNvPr id="7" name="Rektangel 6"/>
          <p:cNvSpPr/>
          <p:nvPr/>
        </p:nvSpPr>
        <p:spPr>
          <a:xfrm>
            <a:off x="289560" y="6461760"/>
            <a:ext cx="510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i="1" dirty="0">
                <a:latin typeface="Calibri Light" pitchFamily="34" charset="0"/>
              </a:rPr>
              <a:t>Procenten avser endast de elever som uppgett att de druckit alkohol.</a:t>
            </a:r>
            <a:endParaRPr lang="sv-SE" sz="1200" i="1" dirty="0"/>
          </a:p>
        </p:txBody>
      </p:sp>
    </p:spTree>
    <p:extLst>
      <p:ext uri="{BB962C8B-B14F-4D97-AF65-F5344CB8AC3E}">
        <p14:creationId xmlns:p14="http://schemas.microsoft.com/office/powerpoint/2010/main" val="25594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5861931" y="2000739"/>
            <a:ext cx="6695831" cy="4160594"/>
          </a:xfrm>
        </p:spPr>
        <p:txBody>
          <a:bodyPr/>
          <a:lstStyle/>
          <a:p>
            <a:pPr algn="ctr">
              <a:buNone/>
            </a:pPr>
            <a:r>
              <a:rPr lang="sv-SE" dirty="0"/>
              <a:t>Ungdomar dricker </a:t>
            </a:r>
          </a:p>
          <a:p>
            <a:pPr algn="ctr">
              <a:buNone/>
            </a:pPr>
            <a:r>
              <a:rPr lang="sv-SE" dirty="0"/>
              <a:t>alkohol därför att </a:t>
            </a:r>
          </a:p>
          <a:p>
            <a:pPr algn="ctr">
              <a:buNone/>
            </a:pPr>
            <a:r>
              <a:rPr lang="sv-SE" dirty="0"/>
              <a:t>vuxenvärlden </a:t>
            </a:r>
            <a:r>
              <a:rPr lang="sv-SE" u="sng" dirty="0"/>
              <a:t>tillåter</a:t>
            </a:r>
            <a:r>
              <a:rPr lang="sv-SE" dirty="0"/>
              <a:t> dem </a:t>
            </a:r>
          </a:p>
          <a:p>
            <a:pPr algn="ctr">
              <a:buNone/>
            </a:pPr>
            <a:r>
              <a:rPr lang="sv-SE" dirty="0"/>
              <a:t>att dricka. </a:t>
            </a:r>
          </a:p>
          <a:p>
            <a:endParaRPr lang="sv-FI" dirty="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FI" sz="6600" dirty="0" smtClean="0"/>
              <a:t>Varför dricker ungdomar alkohol?</a:t>
            </a:r>
            <a:endParaRPr lang="sv-FI" sz="6600" dirty="0"/>
          </a:p>
        </p:txBody>
      </p:sp>
      <p:sp>
        <p:nvSpPr>
          <p:cNvPr id="6" name="Rektangel 5"/>
          <p:cNvSpPr/>
          <p:nvPr/>
        </p:nvSpPr>
        <p:spPr>
          <a:xfrm>
            <a:off x="3556145" y="1804929"/>
            <a:ext cx="37244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/>
              <a:t>Grupptryck</a:t>
            </a:r>
          </a:p>
          <a:p>
            <a:endParaRPr lang="sv-S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/>
              <a:t>Sociala problem</a:t>
            </a:r>
          </a:p>
          <a:p>
            <a:endParaRPr lang="sv-S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/>
              <a:t>Brist på sysselsättning</a:t>
            </a:r>
            <a:endParaRPr lang="sv-SE" sz="3200" dirty="0"/>
          </a:p>
        </p:txBody>
      </p:sp>
      <p:sp>
        <p:nvSpPr>
          <p:cNvPr id="9" name="Plus 8"/>
          <p:cNvSpPr/>
          <p:nvPr/>
        </p:nvSpPr>
        <p:spPr>
          <a:xfrm rot="2785338">
            <a:off x="3087466" y="753550"/>
            <a:ext cx="4131877" cy="4783967"/>
          </a:xfrm>
          <a:prstGeom prst="mathPlus">
            <a:avLst>
              <a:gd name="adj1" fmla="val 18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58827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40" y="1443850"/>
            <a:ext cx="9479280" cy="5170516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883920" y="624840"/>
            <a:ext cx="110947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Vad drack du senaste berusningstillfället?</a:t>
            </a:r>
            <a:br>
              <a:rPr lang="sv-SE" sz="4000" dirty="0"/>
            </a:br>
            <a:r>
              <a:rPr lang="sv-SE" sz="1600" dirty="0"/>
              <a:t>Årskurs 1-2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20751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1557251"/>
            <a:ext cx="9357360" cy="510401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051560" y="618384"/>
            <a:ext cx="11277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Vad drack du senaste berusningstillfället?</a:t>
            </a:r>
            <a:br>
              <a:rPr lang="sv-SE" sz="4000" dirty="0"/>
            </a:br>
            <a:r>
              <a:rPr lang="sv-SE" sz="1600" dirty="0"/>
              <a:t>Årskurs 1-2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288622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97" y="1570984"/>
            <a:ext cx="9606286" cy="5287016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2651760" y="533400"/>
            <a:ext cx="601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Alkohol i trafiken</a:t>
            </a:r>
            <a:br>
              <a:rPr lang="sv-SE" sz="4000" dirty="0"/>
            </a:br>
            <a:r>
              <a:rPr lang="sv-SE" sz="1600" dirty="0"/>
              <a:t>Årskurs 1-2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38754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2621280" y="563880"/>
            <a:ext cx="6050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Alkohol i trafiken</a:t>
            </a:r>
            <a:br>
              <a:rPr lang="sv-SE" sz="4000" dirty="0"/>
            </a:br>
            <a:r>
              <a:rPr lang="sv-SE" sz="1600" dirty="0"/>
              <a:t>Årskurs </a:t>
            </a:r>
            <a:r>
              <a:rPr lang="sv-SE" sz="1600" dirty="0" smtClean="0"/>
              <a:t>1</a:t>
            </a:r>
            <a:endParaRPr lang="sv-FI" sz="16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" y="1517987"/>
            <a:ext cx="9418320" cy="51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8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502920" y="182880"/>
            <a:ext cx="10622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>
                <a:latin typeface="Calibri Light" pitchFamily="34" charset="0"/>
              </a:rPr>
              <a:t>Vet dina föräldrar var du är på </a:t>
            </a:r>
            <a:br>
              <a:rPr lang="sv-SE" sz="4000" dirty="0">
                <a:latin typeface="Calibri Light" pitchFamily="34" charset="0"/>
              </a:rPr>
            </a:br>
            <a:r>
              <a:rPr lang="sv-SE" sz="4000" dirty="0">
                <a:latin typeface="Calibri Light" pitchFamily="34" charset="0"/>
              </a:rPr>
              <a:t>fredags- och lördagskvällar?</a:t>
            </a:r>
            <a:r>
              <a:rPr lang="sv-SE" sz="4000" dirty="0"/>
              <a:t/>
            </a:r>
            <a:br>
              <a:rPr lang="sv-SE" sz="4000" dirty="0"/>
            </a:br>
            <a:r>
              <a:rPr lang="sv-SE" sz="1600" dirty="0"/>
              <a:t>Årskurs </a:t>
            </a:r>
            <a:r>
              <a:rPr lang="sv-SE" sz="1600" dirty="0" smtClean="0"/>
              <a:t>1-2</a:t>
            </a:r>
            <a:endParaRPr lang="sv-FI" sz="16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401" y="1606099"/>
            <a:ext cx="9205317" cy="5066334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0" y="6403067"/>
            <a:ext cx="306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FI" sz="1200" dirty="0"/>
              <a:t>Procenten avser endast elever </a:t>
            </a:r>
            <a:r>
              <a:rPr lang="sv-FI" sz="1200" b="1" dirty="0"/>
              <a:t>under 18 år</a:t>
            </a:r>
            <a:r>
              <a:rPr lang="sv-FI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524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16" y="1380827"/>
            <a:ext cx="9131664" cy="505979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017520" y="426720"/>
            <a:ext cx="6111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Restriktivitet hos föräldrar</a:t>
            </a:r>
            <a:br>
              <a:rPr lang="sv-FI" sz="4000" dirty="0"/>
            </a:br>
            <a:r>
              <a:rPr lang="sv-FI" sz="1600" dirty="0"/>
              <a:t>Årskurs 1-2</a:t>
            </a:r>
          </a:p>
        </p:txBody>
      </p:sp>
      <p:sp>
        <p:nvSpPr>
          <p:cNvPr id="4" name="Rektangel 3"/>
          <p:cNvSpPr/>
          <p:nvPr/>
        </p:nvSpPr>
        <p:spPr>
          <a:xfrm>
            <a:off x="172372" y="6255958"/>
            <a:ext cx="3066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FI" sz="1200" dirty="0"/>
              <a:t>Procenten avser endast elever </a:t>
            </a:r>
            <a:r>
              <a:rPr lang="sv-FI" sz="1200" b="1" dirty="0"/>
              <a:t>under 18 år</a:t>
            </a:r>
            <a:r>
              <a:rPr lang="sv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08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3032760" y="26511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FI" sz="4000" dirty="0" smtClean="0"/>
              <a:t>Oroar du dig för dina föräldrars alkoholvanor?</a:t>
            </a:r>
            <a:r>
              <a:rPr lang="sv-FI" sz="4000" dirty="0"/>
              <a:t/>
            </a:r>
            <a:br>
              <a:rPr lang="sv-FI" sz="4000" dirty="0"/>
            </a:br>
            <a:r>
              <a:rPr lang="sv-FI" sz="1600" dirty="0"/>
              <a:t>Årskurs </a:t>
            </a:r>
            <a:r>
              <a:rPr lang="sv-FI" sz="1600" dirty="0" smtClean="0"/>
              <a:t>1</a:t>
            </a:r>
            <a:endParaRPr lang="sv-FI" sz="16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72" y="1610290"/>
            <a:ext cx="9501855" cy="524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5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4657971" y="2015979"/>
            <a:ext cx="6695831" cy="4160594"/>
          </a:xfrm>
        </p:spPr>
        <p:txBody>
          <a:bodyPr/>
          <a:lstStyle/>
          <a:p>
            <a:pPr marL="571500" indent="-571500"/>
            <a:r>
              <a:rPr lang="sv-FI" dirty="0"/>
              <a:t>Skador på kort sikt</a:t>
            </a:r>
          </a:p>
          <a:p>
            <a:pPr marL="571500" indent="-571500"/>
            <a:r>
              <a:rPr lang="sv-FI" dirty="0"/>
              <a:t>Skador på lång sikt</a:t>
            </a:r>
          </a:p>
          <a:p>
            <a:pPr marL="571500" indent="-571500"/>
            <a:r>
              <a:rPr lang="sv-FI" dirty="0"/>
              <a:t>Ingång till cannabis och annan narkotika</a:t>
            </a:r>
          </a:p>
          <a:p>
            <a:endParaRPr lang="sv-FI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FI" sz="6600" dirty="0" smtClean="0"/>
              <a:t>Varför ska ungdomar inte dricka alkohol?</a:t>
            </a:r>
            <a:endParaRPr lang="sv-FI" sz="6600" dirty="0"/>
          </a:p>
        </p:txBody>
      </p:sp>
    </p:spTree>
    <p:extLst>
      <p:ext uri="{BB962C8B-B14F-4D97-AF65-F5344CB8AC3E}">
        <p14:creationId xmlns:p14="http://schemas.microsoft.com/office/powerpoint/2010/main" val="39325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31" y="1624667"/>
            <a:ext cx="9859152" cy="5233333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1524000" y="670560"/>
            <a:ext cx="966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Samband mellan alkohol och narkotika</a:t>
            </a:r>
            <a:br>
              <a:rPr lang="sv-FI" sz="4000" dirty="0"/>
            </a:br>
            <a:r>
              <a:rPr lang="sv-FI" sz="1600" dirty="0"/>
              <a:t>Årskurs 1-2</a:t>
            </a:r>
          </a:p>
        </p:txBody>
      </p:sp>
    </p:spTree>
    <p:extLst>
      <p:ext uri="{BB962C8B-B14F-4D97-AF65-F5344CB8AC3E}">
        <p14:creationId xmlns:p14="http://schemas.microsoft.com/office/powerpoint/2010/main" val="129961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1471400"/>
            <a:ext cx="9814917" cy="540184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508760" y="563881"/>
            <a:ext cx="9951720" cy="984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Samband mellan rökning och narkotika</a:t>
            </a:r>
            <a:br>
              <a:rPr lang="sv-FI" sz="4000" dirty="0"/>
            </a:br>
            <a:r>
              <a:rPr lang="sv-FI" sz="1600" dirty="0"/>
              <a:t>Årskurs 1-2</a:t>
            </a:r>
          </a:p>
        </p:txBody>
      </p:sp>
    </p:spTree>
    <p:extLst>
      <p:ext uri="{BB962C8B-B14F-4D97-AF65-F5344CB8AC3E}">
        <p14:creationId xmlns:p14="http://schemas.microsoft.com/office/powerpoint/2010/main" val="226776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78442" y="705851"/>
            <a:ext cx="7465580" cy="5358063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endParaRPr lang="sv-SE" sz="4000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sv-SE" sz="4000" dirty="0" smtClean="0"/>
              <a:t>Om </a:t>
            </a:r>
            <a:r>
              <a:rPr lang="sv-SE" sz="4000" dirty="0"/>
              <a:t>alla vuxna på Åland</a:t>
            </a:r>
            <a:br>
              <a:rPr lang="sv-SE" sz="4000" dirty="0"/>
            </a:br>
            <a:r>
              <a:rPr lang="sv-SE" sz="4000" dirty="0"/>
              <a:t>blir överens om</a:t>
            </a:r>
            <a:br>
              <a:rPr lang="sv-SE" sz="4000" dirty="0"/>
            </a:br>
            <a:r>
              <a:rPr lang="sv-SE" sz="4000" dirty="0"/>
              <a:t>att ingen ska dricka alkohol</a:t>
            </a:r>
            <a:br>
              <a:rPr lang="sv-SE" sz="4000" dirty="0"/>
            </a:br>
            <a:r>
              <a:rPr lang="sv-SE" sz="4000" dirty="0"/>
              <a:t>innan man är 18 år</a:t>
            </a:r>
            <a:br>
              <a:rPr lang="sv-SE" sz="4000" dirty="0"/>
            </a:br>
            <a:r>
              <a:rPr lang="sv-SE" sz="4000" dirty="0"/>
              <a:t> är problemet med ungdomsfylleri i princip redan löst!</a:t>
            </a:r>
            <a:endParaRPr lang="sv-FI" sz="4000" dirty="0"/>
          </a:p>
        </p:txBody>
      </p:sp>
    </p:spTree>
    <p:extLst>
      <p:ext uri="{BB962C8B-B14F-4D97-AF65-F5344CB8AC3E}">
        <p14:creationId xmlns:p14="http://schemas.microsoft.com/office/powerpoint/2010/main" val="346891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99" y="1502746"/>
            <a:ext cx="9731281" cy="5355809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524000" y="548640"/>
            <a:ext cx="1021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Samband mellan snusning och narkotika</a:t>
            </a:r>
            <a:br>
              <a:rPr lang="sv-FI" sz="4000" dirty="0"/>
            </a:br>
            <a:r>
              <a:rPr lang="sv-FI" sz="1600" dirty="0"/>
              <a:t>Årskurs 1-2</a:t>
            </a:r>
          </a:p>
        </p:txBody>
      </p:sp>
    </p:spTree>
    <p:extLst>
      <p:ext uri="{BB962C8B-B14F-4D97-AF65-F5344CB8AC3E}">
        <p14:creationId xmlns:p14="http://schemas.microsoft.com/office/powerpoint/2010/main" val="21314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82620"/>
            <a:ext cx="10130230" cy="5575379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798320" y="579120"/>
            <a:ext cx="8839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Samband mellan e-cig och narkotika</a:t>
            </a:r>
            <a:br>
              <a:rPr lang="sv-FI" sz="4000" dirty="0"/>
            </a:br>
            <a:r>
              <a:rPr lang="sv-FI" sz="1600" dirty="0"/>
              <a:t>Årskurs 1-2</a:t>
            </a:r>
          </a:p>
        </p:txBody>
      </p:sp>
    </p:spTree>
    <p:extLst>
      <p:ext uri="{BB962C8B-B14F-4D97-AF65-F5344CB8AC3E}">
        <p14:creationId xmlns:p14="http://schemas.microsoft.com/office/powerpoint/2010/main" val="35791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53" y="1380828"/>
            <a:ext cx="9737614" cy="535929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3017520" y="426721"/>
            <a:ext cx="6126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Narkotika</a:t>
            </a:r>
            <a:br>
              <a:rPr lang="sv-FI" sz="4000" dirty="0"/>
            </a:br>
            <a:r>
              <a:rPr lang="sv-FI" sz="1600" dirty="0"/>
              <a:t>Årskurs 1-2</a:t>
            </a:r>
          </a:p>
        </p:txBody>
      </p:sp>
    </p:spTree>
    <p:extLst>
      <p:ext uri="{BB962C8B-B14F-4D97-AF65-F5344CB8AC3E}">
        <p14:creationId xmlns:p14="http://schemas.microsoft.com/office/powerpoint/2010/main" val="4651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621" y="2270700"/>
            <a:ext cx="8191678" cy="4508457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1371600" y="701040"/>
            <a:ext cx="91897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”Det är bra att det är olagligt att använda cannabis (marijuana/hasch)”</a:t>
            </a:r>
            <a:br>
              <a:rPr lang="sv-FI" sz="4000" dirty="0"/>
            </a:br>
            <a:r>
              <a:rPr lang="sv-FI" sz="1600" dirty="0"/>
              <a:t>Årskurs 1-2</a:t>
            </a:r>
          </a:p>
        </p:txBody>
      </p:sp>
    </p:spTree>
    <p:extLst>
      <p:ext uri="{BB962C8B-B14F-4D97-AF65-F5344CB8AC3E}">
        <p14:creationId xmlns:p14="http://schemas.microsoft.com/office/powerpoint/2010/main" val="34222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3992881" y="670560"/>
            <a:ext cx="7360922" cy="5490773"/>
          </a:xfrm>
        </p:spPr>
        <p:txBody>
          <a:bodyPr/>
          <a:lstStyle/>
          <a:p>
            <a:pPr>
              <a:defRPr/>
            </a:pPr>
            <a:r>
              <a:rPr lang="sv-SE" dirty="0">
                <a:latin typeface="+mn-lt"/>
                <a:cs typeface="Times New Roman" pitchFamily="18" charset="0"/>
              </a:rPr>
              <a:t>Säg NEJ! Tala om att ungdomar under 18 år inte skall befatta sig med tobak eller alkohol överhuvudtaget.</a:t>
            </a:r>
          </a:p>
          <a:p>
            <a:pPr marL="0" indent="0">
              <a:buNone/>
              <a:defRPr/>
            </a:pPr>
            <a:r>
              <a:rPr lang="sv-SE" dirty="0">
                <a:latin typeface="+mn-lt"/>
                <a:cs typeface="Times New Roman" pitchFamily="18" charset="0"/>
              </a:rPr>
              <a:t> </a:t>
            </a:r>
          </a:p>
          <a:p>
            <a:pPr>
              <a:defRPr/>
            </a:pPr>
            <a:r>
              <a:rPr lang="sv-SE" dirty="0">
                <a:latin typeface="+mn-lt"/>
                <a:cs typeface="Times New Roman" pitchFamily="18" charset="0"/>
              </a:rPr>
              <a:t>Lär känna ditt barns kompisar och deras föräldrar. Gör gärna gemensamma regler om utetider mm. </a:t>
            </a:r>
          </a:p>
          <a:p>
            <a:pPr>
              <a:defRPr/>
            </a:pPr>
            <a:endParaRPr lang="sv-SE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sv-SE" dirty="0">
                <a:latin typeface="+mn-lt"/>
                <a:cs typeface="Times New Roman" pitchFamily="18" charset="0"/>
              </a:rPr>
              <a:t>Gör klart att du vill att andra hör av sig om ditt barn.</a:t>
            </a:r>
          </a:p>
          <a:p>
            <a:endParaRPr lang="sv-FI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0"/>
          </p:nvPr>
        </p:nvSpPr>
        <p:spPr>
          <a:xfrm>
            <a:off x="396240" y="2209800"/>
            <a:ext cx="3159905" cy="2789726"/>
          </a:xfrm>
        </p:spPr>
        <p:txBody>
          <a:bodyPr/>
          <a:lstStyle/>
          <a:p>
            <a:r>
              <a:rPr lang="sv-FI" sz="6600" dirty="0" smtClean="0"/>
              <a:t>Tips till föräldrar</a:t>
            </a:r>
            <a:endParaRPr lang="sv-FI" sz="6600" dirty="0"/>
          </a:p>
        </p:txBody>
      </p:sp>
    </p:spTree>
    <p:extLst>
      <p:ext uri="{BB962C8B-B14F-4D97-AF65-F5344CB8AC3E}">
        <p14:creationId xmlns:p14="http://schemas.microsoft.com/office/powerpoint/2010/main" val="37994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3992881" y="1026916"/>
            <a:ext cx="7360922" cy="5490773"/>
          </a:xfrm>
        </p:spPr>
        <p:txBody>
          <a:bodyPr/>
          <a:lstStyle/>
          <a:p>
            <a:pPr>
              <a:defRPr/>
            </a:pPr>
            <a:r>
              <a:rPr lang="sv-SE" dirty="0">
                <a:latin typeface="+mn-lt"/>
                <a:cs typeface="Times New Roman" pitchFamily="16" charset="0"/>
              </a:rPr>
              <a:t>Inga </a:t>
            </a:r>
            <a:r>
              <a:rPr lang="sv-SE" dirty="0" smtClean="0">
                <a:latin typeface="+mn-lt"/>
                <a:cs typeface="Times New Roman" pitchFamily="16" charset="0"/>
              </a:rPr>
              <a:t>FFF (föräldrafria fester)</a:t>
            </a:r>
            <a:endParaRPr lang="sv-SE" dirty="0">
              <a:latin typeface="+mn-lt"/>
              <a:cs typeface="Times New Roman" pitchFamily="16" charset="0"/>
            </a:endParaRPr>
          </a:p>
          <a:p>
            <a:pPr marL="0" indent="0">
              <a:buNone/>
              <a:defRPr/>
            </a:pPr>
            <a:endParaRPr lang="sv-SE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sv-SE" dirty="0">
                <a:latin typeface="+mn-lt"/>
                <a:cs typeface="Times New Roman" pitchFamily="18" charset="0"/>
              </a:rPr>
              <a:t>Kontakta polis om du har tips angående langning mm!</a:t>
            </a:r>
          </a:p>
          <a:p>
            <a:pPr>
              <a:defRPr/>
            </a:pPr>
            <a:endParaRPr lang="sv-SE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sv-SE" dirty="0">
                <a:latin typeface="+mn-lt"/>
                <a:cs typeface="Times New Roman" pitchFamily="18" charset="0"/>
              </a:rPr>
              <a:t>Håll koll på ditt </a:t>
            </a:r>
            <a:r>
              <a:rPr lang="sv-SE" dirty="0" smtClean="0">
                <a:latin typeface="+mn-lt"/>
                <a:cs typeface="Times New Roman" pitchFamily="18" charset="0"/>
              </a:rPr>
              <a:t>barskåp/garage/medicinskåp</a:t>
            </a:r>
            <a:endParaRPr lang="sv-FI" dirty="0">
              <a:latin typeface="+mn-lt"/>
            </a:endParaRP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0"/>
          </p:nvPr>
        </p:nvSpPr>
        <p:spPr>
          <a:xfrm>
            <a:off x="396240" y="2209800"/>
            <a:ext cx="3159905" cy="2789726"/>
          </a:xfrm>
        </p:spPr>
        <p:txBody>
          <a:bodyPr/>
          <a:lstStyle/>
          <a:p>
            <a:r>
              <a:rPr lang="sv-FI" sz="6600" dirty="0" smtClean="0"/>
              <a:t>Tips till föräldrar</a:t>
            </a:r>
            <a:endParaRPr lang="sv-FI" sz="6600" dirty="0"/>
          </a:p>
        </p:txBody>
      </p:sp>
    </p:spTree>
    <p:extLst>
      <p:ext uri="{BB962C8B-B14F-4D97-AF65-F5344CB8AC3E}">
        <p14:creationId xmlns:p14="http://schemas.microsoft.com/office/powerpoint/2010/main" val="34125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tshållare för text 16"/>
          <p:cNvSpPr>
            <a:spLocks noGrp="1"/>
          </p:cNvSpPr>
          <p:nvPr>
            <p:ph type="body" sz="quarter" idx="10"/>
          </p:nvPr>
        </p:nvSpPr>
        <p:spPr>
          <a:xfrm>
            <a:off x="436707" y="1889761"/>
            <a:ext cx="3119438" cy="3109766"/>
          </a:xfrm>
        </p:spPr>
        <p:txBody>
          <a:bodyPr/>
          <a:lstStyle/>
          <a:p>
            <a:endParaRPr lang="sv-FI" sz="5400" dirty="0" smtClean="0"/>
          </a:p>
          <a:p>
            <a:r>
              <a:rPr lang="sv-FI" sz="6600" dirty="0" smtClean="0"/>
              <a:t>Lästips till föräldrar</a:t>
            </a:r>
            <a:endParaRPr lang="sv-FI" sz="6600" dirty="0"/>
          </a:p>
        </p:txBody>
      </p:sp>
      <p:pic>
        <p:nvPicPr>
          <p:cNvPr id="18" name="Bildobjekt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53" y="0"/>
            <a:ext cx="4410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79" y="1227914"/>
            <a:ext cx="9609041" cy="563008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1249680" y="563881"/>
            <a:ext cx="9464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>Var får du vanligtvis din alkohol ifrån?</a:t>
            </a:r>
            <a:br>
              <a:rPr lang="sv-FI" sz="4000" dirty="0"/>
            </a:br>
            <a:r>
              <a:rPr lang="sv-FI" sz="1600" dirty="0"/>
              <a:t>Årskurs 1-2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598" y="4177368"/>
            <a:ext cx="70110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http://smart.org.se/images/trappanfinska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706880" y="746759"/>
            <a:ext cx="8686800" cy="5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758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00743"/>
            <a:ext cx="12191999" cy="6157257"/>
          </a:xfrm>
          <a:prstGeom prst="rect">
            <a:avLst/>
          </a:prstGeom>
        </p:spPr>
      </p:pic>
      <p:sp>
        <p:nvSpPr>
          <p:cNvPr id="10" name="Rektangel 9"/>
          <p:cNvSpPr/>
          <p:nvPr/>
        </p:nvSpPr>
        <p:spPr>
          <a:xfrm>
            <a:off x="929640" y="2331720"/>
            <a:ext cx="98450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8800" b="1" dirty="0">
                <a:solidFill>
                  <a:srgbClr val="C00000"/>
                </a:solidFill>
                <a:latin typeface="+mj-lt"/>
              </a:rPr>
              <a:t>CANNABIS</a:t>
            </a:r>
          </a:p>
          <a:p>
            <a:pPr algn="ctr"/>
            <a:r>
              <a:rPr lang="sv-FI" sz="7200" b="1" dirty="0">
                <a:solidFill>
                  <a:srgbClr val="C00000"/>
                </a:solidFill>
                <a:latin typeface="+mj-lt"/>
              </a:rPr>
              <a:t>- en livsfarlig drog</a:t>
            </a:r>
          </a:p>
        </p:txBody>
      </p:sp>
    </p:spTree>
    <p:extLst>
      <p:ext uri="{BB962C8B-B14F-4D97-AF65-F5344CB8AC3E}">
        <p14:creationId xmlns:p14="http://schemas.microsoft.com/office/powerpoint/2010/main" val="5587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78442" y="705851"/>
            <a:ext cx="7465580" cy="5358063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endParaRPr lang="sv-SE" sz="4000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sv-SE" sz="4000" dirty="0" smtClean="0"/>
              <a:t>Om </a:t>
            </a:r>
            <a:r>
              <a:rPr lang="sv-SE" sz="4000" dirty="0">
                <a:solidFill>
                  <a:srgbClr val="FF0000"/>
                </a:solidFill>
              </a:rPr>
              <a:t>alla </a:t>
            </a:r>
            <a:r>
              <a:rPr lang="sv-SE" sz="4000" dirty="0"/>
              <a:t>vuxna på Åland</a:t>
            </a:r>
            <a:br>
              <a:rPr lang="sv-SE" sz="4000" dirty="0"/>
            </a:br>
            <a:r>
              <a:rPr lang="sv-SE" sz="4000" dirty="0"/>
              <a:t>blir </a:t>
            </a:r>
            <a:r>
              <a:rPr lang="sv-SE" sz="4000" dirty="0">
                <a:solidFill>
                  <a:srgbClr val="FF0000"/>
                </a:solidFill>
              </a:rPr>
              <a:t>överens</a:t>
            </a:r>
            <a:r>
              <a:rPr lang="sv-SE" sz="4000" dirty="0"/>
              <a:t> om</a:t>
            </a:r>
            <a:br>
              <a:rPr lang="sv-SE" sz="4000" dirty="0"/>
            </a:br>
            <a:r>
              <a:rPr lang="sv-SE" sz="4000" dirty="0"/>
              <a:t>att ingen ska dricka alkohol</a:t>
            </a:r>
            <a:br>
              <a:rPr lang="sv-SE" sz="4000" dirty="0"/>
            </a:br>
            <a:r>
              <a:rPr lang="sv-SE" sz="4000" dirty="0"/>
              <a:t>innan man är 18 år</a:t>
            </a:r>
            <a:br>
              <a:rPr lang="sv-SE" sz="4000" dirty="0"/>
            </a:br>
            <a:r>
              <a:rPr lang="sv-SE" sz="4000" dirty="0"/>
              <a:t> är problemet med ungdomsfylleri i princip redan löst!</a:t>
            </a:r>
            <a:endParaRPr lang="sv-FI" sz="4000" dirty="0"/>
          </a:p>
        </p:txBody>
      </p:sp>
    </p:spTree>
    <p:extLst>
      <p:ext uri="{BB962C8B-B14F-4D97-AF65-F5344CB8AC3E}">
        <p14:creationId xmlns:p14="http://schemas.microsoft.com/office/powerpoint/2010/main" val="36279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3916681" y="1021080"/>
            <a:ext cx="7437122" cy="5140253"/>
          </a:xfrm>
        </p:spPr>
        <p:txBody>
          <a:bodyPr/>
          <a:lstStyle/>
          <a:p>
            <a:r>
              <a:rPr lang="sv-SE" dirty="0"/>
              <a:t>Språklig förmåga</a:t>
            </a:r>
          </a:p>
          <a:p>
            <a:r>
              <a:rPr lang="sv-SE" dirty="0"/>
              <a:t>Logisk analytisk förmåga</a:t>
            </a:r>
          </a:p>
          <a:p>
            <a:r>
              <a:rPr lang="sv-SE" dirty="0"/>
              <a:t>Flexibilitet i tanken</a:t>
            </a:r>
          </a:p>
          <a:p>
            <a:r>
              <a:rPr lang="sv-SE" dirty="0"/>
              <a:t>Minnet</a:t>
            </a:r>
          </a:p>
          <a:p>
            <a:r>
              <a:rPr lang="sv-SE" dirty="0"/>
              <a:t>Förmåga att skapa en helhetsbild</a:t>
            </a:r>
          </a:p>
          <a:p>
            <a:r>
              <a:rPr lang="sv-SE" dirty="0"/>
              <a:t>Orienteringsförmåga i tid och rum</a:t>
            </a:r>
          </a:p>
          <a:p>
            <a:r>
              <a:rPr lang="sv-SE" dirty="0"/>
              <a:t>Bildminne</a:t>
            </a:r>
          </a:p>
          <a:p>
            <a:endParaRPr lang="sv-FI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37160" y="1695943"/>
            <a:ext cx="3779520" cy="3303583"/>
          </a:xfrm>
        </p:spPr>
        <p:txBody>
          <a:bodyPr/>
          <a:lstStyle/>
          <a:p>
            <a:endParaRPr lang="sv-FI" sz="6600" dirty="0" smtClean="0"/>
          </a:p>
          <a:p>
            <a:r>
              <a:rPr lang="sv-FI" sz="6600" dirty="0" smtClean="0"/>
              <a:t>Psykiska skador av cannabisbruk</a:t>
            </a:r>
            <a:endParaRPr lang="sv-FI" sz="6600" dirty="0"/>
          </a:p>
        </p:txBody>
      </p:sp>
    </p:spTree>
    <p:extLst>
      <p:ext uri="{BB962C8B-B14F-4D97-AF65-F5344CB8AC3E}">
        <p14:creationId xmlns:p14="http://schemas.microsoft.com/office/powerpoint/2010/main" val="413117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3916681" y="1021080"/>
            <a:ext cx="7437122" cy="5140253"/>
          </a:xfrm>
        </p:spPr>
        <p:txBody>
          <a:bodyPr/>
          <a:lstStyle/>
          <a:p>
            <a:r>
              <a:rPr lang="sv-SE" dirty="0"/>
              <a:t>Risk för psykos och schizofreni</a:t>
            </a:r>
          </a:p>
          <a:p>
            <a:endParaRPr lang="sv-SE" dirty="0"/>
          </a:p>
          <a:p>
            <a:r>
              <a:rPr lang="sv-SE" dirty="0"/>
              <a:t>Gateway till annan narkotika</a:t>
            </a:r>
          </a:p>
          <a:p>
            <a:endParaRPr lang="sv-SE" dirty="0"/>
          </a:p>
          <a:p>
            <a:r>
              <a:rPr lang="sv-SE" dirty="0"/>
              <a:t>Kriminalitet</a:t>
            </a:r>
          </a:p>
          <a:p>
            <a:endParaRPr lang="sv-SE" dirty="0"/>
          </a:p>
          <a:p>
            <a:r>
              <a:rPr lang="sv-SE" dirty="0"/>
              <a:t>Relationer</a:t>
            </a:r>
          </a:p>
          <a:p>
            <a:pPr marL="0" indent="0">
              <a:buNone/>
            </a:pPr>
            <a:endParaRPr lang="sv-FI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37160" y="1695943"/>
            <a:ext cx="3779520" cy="3303583"/>
          </a:xfrm>
        </p:spPr>
        <p:txBody>
          <a:bodyPr/>
          <a:lstStyle/>
          <a:p>
            <a:endParaRPr lang="sv-FI" sz="6600" dirty="0" smtClean="0"/>
          </a:p>
          <a:p>
            <a:r>
              <a:rPr lang="sv-FI" sz="6600" dirty="0"/>
              <a:t>S</a:t>
            </a:r>
            <a:r>
              <a:rPr lang="sv-FI" sz="6600" dirty="0" smtClean="0"/>
              <a:t>kador av cannabisbruk</a:t>
            </a:r>
            <a:endParaRPr lang="sv-FI" sz="6600" dirty="0"/>
          </a:p>
        </p:txBody>
      </p:sp>
    </p:spTree>
    <p:extLst>
      <p:ext uri="{BB962C8B-B14F-4D97-AF65-F5344CB8AC3E}">
        <p14:creationId xmlns:p14="http://schemas.microsoft.com/office/powerpoint/2010/main" val="105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FI" dirty="0" smtClean="0"/>
          </a:p>
          <a:p>
            <a:r>
              <a:rPr lang="sv-FI" sz="6600" dirty="0" smtClean="0"/>
              <a:t>Gårdagens cannabis</a:t>
            </a:r>
            <a:endParaRPr lang="sv-FI" sz="6600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0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FI" dirty="0" smtClean="0"/>
          </a:p>
          <a:p>
            <a:r>
              <a:rPr lang="sv-FI" sz="6600" dirty="0"/>
              <a:t>D</a:t>
            </a:r>
            <a:r>
              <a:rPr lang="sv-FI" sz="6600" dirty="0" smtClean="0"/>
              <a:t>agens cannabis</a:t>
            </a:r>
            <a:endParaRPr lang="sv-FI" sz="66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41" y="-66340"/>
            <a:ext cx="8976360" cy="692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975360" y="792480"/>
            <a:ext cx="106984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/>
            </a:r>
            <a:br>
              <a:rPr lang="sv-FI" sz="4000" dirty="0"/>
            </a:br>
            <a:r>
              <a:rPr lang="sv-FI" sz="1200" dirty="0" smtClean="0"/>
              <a:t>.</a:t>
            </a:r>
            <a:endParaRPr lang="sv-FI" sz="1200" dirty="0"/>
          </a:p>
        </p:txBody>
      </p:sp>
      <p:sp>
        <p:nvSpPr>
          <p:cNvPr id="9" name="Rektangel 8"/>
          <p:cNvSpPr/>
          <p:nvPr/>
        </p:nvSpPr>
        <p:spPr>
          <a:xfrm>
            <a:off x="4709160" y="1238756"/>
            <a:ext cx="6309360" cy="5314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2400" dirty="0"/>
              <a:t>Skolk</a:t>
            </a:r>
          </a:p>
          <a:p>
            <a:pPr algn="ctr"/>
            <a:r>
              <a:rPr lang="sv-FI" sz="2400" dirty="0"/>
              <a:t>Nya kamrater</a:t>
            </a:r>
          </a:p>
          <a:p>
            <a:pPr algn="ctr"/>
            <a:r>
              <a:rPr lang="sv-FI" sz="2400" dirty="0"/>
              <a:t>Lögner</a:t>
            </a:r>
          </a:p>
          <a:p>
            <a:pPr algn="ctr"/>
            <a:r>
              <a:rPr lang="sv-FI" sz="2400" dirty="0"/>
              <a:t>Sena nätter</a:t>
            </a:r>
          </a:p>
          <a:p>
            <a:pPr algn="ctr"/>
            <a:r>
              <a:rPr lang="sv-FI" sz="2400" dirty="0"/>
              <a:t>Ständig utgång</a:t>
            </a:r>
          </a:p>
          <a:p>
            <a:pPr algn="ctr"/>
            <a:r>
              <a:rPr lang="sv-FI" sz="2400" dirty="0"/>
              <a:t>Snatterier</a:t>
            </a:r>
          </a:p>
          <a:p>
            <a:pPr algn="ctr"/>
            <a:r>
              <a:rPr lang="sv-FI" sz="2400" dirty="0"/>
              <a:t>Försvar</a:t>
            </a:r>
          </a:p>
          <a:p>
            <a:pPr algn="ctr"/>
            <a:r>
              <a:rPr lang="sv-FI" sz="2400" dirty="0"/>
              <a:t>Dålig aptit</a:t>
            </a:r>
          </a:p>
          <a:p>
            <a:pPr algn="ctr"/>
            <a:r>
              <a:rPr lang="sv-FI" sz="2400" dirty="0"/>
              <a:t>Passivitet</a:t>
            </a:r>
          </a:p>
          <a:p>
            <a:pPr algn="ctr"/>
            <a:r>
              <a:rPr lang="sv-FI" sz="2400" dirty="0"/>
              <a:t>Humör</a:t>
            </a:r>
          </a:p>
          <a:p>
            <a:pPr algn="ctr"/>
            <a:r>
              <a:rPr lang="sv-FI" sz="2400" dirty="0" smtClean="0"/>
              <a:t>Inåtvändhet</a:t>
            </a:r>
          </a:p>
          <a:p>
            <a:pPr algn="ctr"/>
            <a:endParaRPr lang="sv-FI" sz="2400" dirty="0"/>
          </a:p>
          <a:p>
            <a:pPr algn="ctr"/>
            <a:r>
              <a:rPr lang="sv-FI" dirty="0"/>
              <a:t>Uppmärksamma att vissa av dessa tecken mycket väl kan finnas med i en naturlig pubertetsprocess . Dessa tecken skall därför ses i ett sammanhang</a:t>
            </a:r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10"/>
          </p:nvPr>
        </p:nvSpPr>
        <p:spPr>
          <a:xfrm>
            <a:off x="304800" y="2536788"/>
            <a:ext cx="2992264" cy="2759247"/>
          </a:xfrm>
        </p:spPr>
        <p:txBody>
          <a:bodyPr/>
          <a:lstStyle/>
          <a:p>
            <a:r>
              <a:rPr lang="sv-FI" sz="6600" dirty="0" smtClean="0"/>
              <a:t>Sociala drogtecken</a:t>
            </a:r>
            <a:endParaRPr lang="sv-FI" sz="6600" dirty="0"/>
          </a:p>
        </p:txBody>
      </p:sp>
    </p:spTree>
    <p:extLst>
      <p:ext uri="{BB962C8B-B14F-4D97-AF65-F5344CB8AC3E}">
        <p14:creationId xmlns:p14="http://schemas.microsoft.com/office/powerpoint/2010/main" val="21527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975360" y="792480"/>
            <a:ext cx="106984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FI" sz="4000" dirty="0"/>
              <a:t/>
            </a:r>
            <a:br>
              <a:rPr lang="sv-FI" sz="4000" dirty="0"/>
            </a:br>
            <a:r>
              <a:rPr lang="sv-FI" sz="1200" dirty="0" smtClean="0"/>
              <a:t>.</a:t>
            </a:r>
            <a:endParaRPr lang="sv-FI" sz="1200" dirty="0"/>
          </a:p>
        </p:txBody>
      </p:sp>
      <p:sp>
        <p:nvSpPr>
          <p:cNvPr id="15" name="Platshållare för text 14"/>
          <p:cNvSpPr>
            <a:spLocks noGrp="1"/>
          </p:cNvSpPr>
          <p:nvPr>
            <p:ph type="body" sz="quarter" idx="10"/>
          </p:nvPr>
        </p:nvSpPr>
        <p:spPr>
          <a:xfrm>
            <a:off x="131907" y="2122659"/>
            <a:ext cx="3119438" cy="2998787"/>
          </a:xfrm>
        </p:spPr>
        <p:txBody>
          <a:bodyPr/>
          <a:lstStyle/>
          <a:p>
            <a:r>
              <a:rPr lang="sv-FI" sz="6600" dirty="0" smtClean="0"/>
              <a:t>Andelen som använt cannabis senaste 30 dagarna efter land och kön.</a:t>
            </a:r>
            <a:endParaRPr lang="sv-FI" sz="66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345" y="566680"/>
            <a:ext cx="5292411" cy="6188760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8732520" y="946368"/>
            <a:ext cx="323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dirty="0" smtClean="0"/>
              <a:t>1) Belgien </a:t>
            </a:r>
            <a:r>
              <a:rPr lang="sv-FI" dirty="0"/>
              <a:t>(Flandern), Cypern och Moldavien: Begränsad geografisk täckning</a:t>
            </a:r>
            <a:r>
              <a:rPr lang="sv-FI" dirty="0" smtClean="0"/>
              <a:t>.</a:t>
            </a:r>
            <a:endParaRPr lang="sv-FI" dirty="0"/>
          </a:p>
          <a:p>
            <a:r>
              <a:rPr lang="sv-FI" dirty="0" smtClean="0"/>
              <a:t>2) Lettland</a:t>
            </a:r>
            <a:r>
              <a:rPr lang="sv-FI" dirty="0"/>
              <a:t>, Spanien och USA: Begränsad jämförbarhet 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8543756" y="6386108"/>
            <a:ext cx="97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FI" dirty="0" smtClean="0"/>
              <a:t>Procent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204362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60" y="534111"/>
            <a:ext cx="8884920" cy="632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9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-22708"/>
            <a:ext cx="9235440" cy="6880708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FI" dirty="0" smtClean="0"/>
              <a:t>  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41560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>
          <a:xfrm>
            <a:off x="3489960" y="-411480"/>
            <a:ext cx="7863843" cy="6572813"/>
          </a:xfrm>
        </p:spPr>
        <p:txBody>
          <a:bodyPr/>
          <a:lstStyle/>
          <a:p>
            <a:pPr marL="285750" lvl="0" indent="-285750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sv-SE" dirty="0" smtClean="0">
              <a:solidFill>
                <a:prstClr val="black"/>
              </a:solidFill>
              <a:latin typeface="Calibri Light"/>
            </a:endParaRPr>
          </a:p>
          <a:p>
            <a:pPr marL="285750" lvl="0" indent="-285750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sv-SE" dirty="0" smtClean="0">
                <a:solidFill>
                  <a:prstClr val="black"/>
                </a:solidFill>
                <a:latin typeface="+mn-lt"/>
              </a:rPr>
              <a:t>3,3 </a:t>
            </a:r>
            <a:r>
              <a:rPr lang="sv-SE" dirty="0">
                <a:solidFill>
                  <a:prstClr val="black"/>
                </a:solidFill>
                <a:latin typeface="+mn-lt"/>
              </a:rPr>
              <a:t>miljoner </a:t>
            </a:r>
            <a:r>
              <a:rPr lang="sv-SE" dirty="0" smtClean="0">
                <a:solidFill>
                  <a:prstClr val="black"/>
                </a:solidFill>
                <a:latin typeface="+mn-lt"/>
              </a:rPr>
              <a:t>människor dör </a:t>
            </a:r>
            <a:r>
              <a:rPr lang="sv-SE" dirty="0">
                <a:solidFill>
                  <a:prstClr val="black"/>
                </a:solidFill>
                <a:latin typeface="+mn-lt"/>
              </a:rPr>
              <a:t>varje år på grund av alkohol</a:t>
            </a:r>
            <a:r>
              <a:rPr lang="sv-SE" dirty="0" smtClean="0">
                <a:solidFill>
                  <a:prstClr val="black"/>
                </a:solidFill>
                <a:latin typeface="+mn-lt"/>
              </a:rPr>
              <a:t>.</a:t>
            </a:r>
          </a:p>
          <a:p>
            <a:pPr marL="285750" lvl="0" indent="-285750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sv-SE" dirty="0" smtClean="0">
                <a:solidFill>
                  <a:prstClr val="black"/>
                </a:solidFill>
                <a:latin typeface="+mn-lt"/>
              </a:rPr>
              <a:t>320 000 barn i Sverige far illa av att en förälder dricker för mycket.</a:t>
            </a:r>
          </a:p>
          <a:p>
            <a:pPr marL="285750" lvl="0" indent="-285750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sv-SE" dirty="0" smtClean="0">
                <a:solidFill>
                  <a:prstClr val="black"/>
                </a:solidFill>
                <a:latin typeface="+mn-lt"/>
              </a:rPr>
              <a:t>Tobak </a:t>
            </a:r>
            <a:r>
              <a:rPr lang="sv-SE" dirty="0">
                <a:solidFill>
                  <a:prstClr val="black"/>
                </a:solidFill>
                <a:latin typeface="+mn-lt"/>
              </a:rPr>
              <a:t>dödar nästan 6 </a:t>
            </a:r>
            <a:r>
              <a:rPr lang="sv-SE" dirty="0" smtClean="0">
                <a:solidFill>
                  <a:prstClr val="black"/>
                </a:solidFill>
                <a:latin typeface="+mn-lt"/>
              </a:rPr>
              <a:t>miljoner människor </a:t>
            </a:r>
            <a:r>
              <a:rPr lang="sv-SE" dirty="0">
                <a:solidFill>
                  <a:prstClr val="black"/>
                </a:solidFill>
                <a:latin typeface="+mn-lt"/>
              </a:rPr>
              <a:t>årligen.</a:t>
            </a:r>
          </a:p>
          <a:p>
            <a:pPr marL="285750" lvl="0" indent="-285750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sv-SE" dirty="0">
                <a:solidFill>
                  <a:prstClr val="black"/>
                </a:solidFill>
                <a:latin typeface="+mn-lt"/>
              </a:rPr>
              <a:t>500 000 barn arbetar på tobaksfälten, i strid med barnkonventionen.</a:t>
            </a:r>
          </a:p>
          <a:p>
            <a:pPr marL="285750" lvl="0" indent="-285750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sv-SE" dirty="0">
                <a:solidFill>
                  <a:prstClr val="black"/>
                </a:solidFill>
                <a:latin typeface="+mn-lt"/>
              </a:rPr>
              <a:t>Tobaks- och alkoholindustrin försöker etablera nya marknader genom ofta aggressiv marknadsföring.</a:t>
            </a:r>
          </a:p>
          <a:p>
            <a:pPr marL="285750" lvl="0" indent="-285750" defTabSz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sv-SE" dirty="0">
                <a:solidFill>
                  <a:prstClr val="black"/>
                </a:solidFill>
                <a:latin typeface="+mn-lt"/>
              </a:rPr>
              <a:t>De flesta unga har tillgång till alkohol och tobak.</a:t>
            </a:r>
          </a:p>
          <a:p>
            <a:pPr marL="0" indent="0">
              <a:buNone/>
            </a:pPr>
            <a:endParaRPr lang="sv-FI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>
          <a:xfrm>
            <a:off x="177627" y="2000739"/>
            <a:ext cx="3119438" cy="2998787"/>
          </a:xfrm>
        </p:spPr>
        <p:txBody>
          <a:bodyPr/>
          <a:lstStyle/>
          <a:p>
            <a:r>
              <a:rPr lang="sv-FI" sz="6600" dirty="0" smtClean="0"/>
              <a:t>Är de legala drogerna ett bra exempel?</a:t>
            </a:r>
            <a:endParaRPr lang="sv-FI" sz="6600" dirty="0"/>
          </a:p>
        </p:txBody>
      </p:sp>
    </p:spTree>
    <p:extLst>
      <p:ext uri="{BB962C8B-B14F-4D97-AF65-F5344CB8AC3E}">
        <p14:creationId xmlns:p14="http://schemas.microsoft.com/office/powerpoint/2010/main" val="19149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10" y="1691640"/>
            <a:ext cx="8609175" cy="3265549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4312920" y="2621280"/>
            <a:ext cx="460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10043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78442" y="705851"/>
            <a:ext cx="7465580" cy="5358063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endParaRPr lang="sv-SE" sz="4000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sv-SE" sz="4000" dirty="0" smtClean="0"/>
              <a:t>Om </a:t>
            </a:r>
            <a:r>
              <a:rPr lang="sv-SE" sz="4000" dirty="0"/>
              <a:t>alla vuxna på Åland</a:t>
            </a:r>
            <a:br>
              <a:rPr lang="sv-SE" sz="4000" dirty="0"/>
            </a:br>
            <a:r>
              <a:rPr lang="sv-SE" sz="4000" dirty="0"/>
              <a:t>blir överens om</a:t>
            </a:r>
            <a:br>
              <a:rPr lang="sv-SE" sz="4000" dirty="0"/>
            </a:br>
            <a:r>
              <a:rPr lang="sv-SE" sz="4000" dirty="0"/>
              <a:t>att ingen ska dricka alkohol</a:t>
            </a:r>
            <a:br>
              <a:rPr lang="sv-SE" sz="4000" dirty="0"/>
            </a:br>
            <a:r>
              <a:rPr lang="sv-SE" sz="4000" dirty="0"/>
              <a:t>innan man är 18 år</a:t>
            </a:r>
            <a:br>
              <a:rPr lang="sv-SE" sz="4000" dirty="0"/>
            </a:br>
            <a:r>
              <a:rPr lang="sv-SE" sz="4000" dirty="0"/>
              <a:t> är </a:t>
            </a:r>
            <a:r>
              <a:rPr lang="sv-SE" sz="4000" dirty="0">
                <a:solidFill>
                  <a:srgbClr val="FF0000"/>
                </a:solidFill>
              </a:rPr>
              <a:t>problemet med ungdomsfylleri </a:t>
            </a:r>
            <a:r>
              <a:rPr lang="sv-SE" sz="4000" dirty="0"/>
              <a:t>i princip redan löst!</a:t>
            </a:r>
            <a:endParaRPr lang="sv-FI" sz="4000" dirty="0"/>
          </a:p>
        </p:txBody>
      </p:sp>
    </p:spTree>
    <p:extLst>
      <p:ext uri="{BB962C8B-B14F-4D97-AF65-F5344CB8AC3E}">
        <p14:creationId xmlns:p14="http://schemas.microsoft.com/office/powerpoint/2010/main" val="380879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60" y="1497610"/>
            <a:ext cx="9022439" cy="5360390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2545080" y="191743"/>
            <a:ext cx="8884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/>
              <a:t>Har du någon att prata med om det du tycker är viktigt</a:t>
            </a:r>
            <a:r>
              <a:rPr lang="en-US" sz="4000" dirty="0"/>
              <a:t>?</a:t>
            </a:r>
            <a:br>
              <a:rPr lang="en-US" sz="4000" dirty="0"/>
            </a:br>
            <a:r>
              <a:rPr lang="sv-SE" sz="1600" dirty="0"/>
              <a:t>Årskurs 1-2</a:t>
            </a:r>
            <a:endParaRPr lang="sv-FI" sz="1600" dirty="0"/>
          </a:p>
        </p:txBody>
      </p:sp>
    </p:spTree>
    <p:extLst>
      <p:ext uri="{BB962C8B-B14F-4D97-AF65-F5344CB8AC3E}">
        <p14:creationId xmlns:p14="http://schemas.microsoft.com/office/powerpoint/2010/main" val="182412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727960" y="328903"/>
            <a:ext cx="7985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 smtClean="0"/>
              <a:t>Alkohol, rökning och narkotika</a:t>
            </a:r>
          </a:p>
          <a:p>
            <a:pPr algn="ctr"/>
            <a:r>
              <a:rPr lang="sv-SE" sz="1600" dirty="0" smtClean="0"/>
              <a:t>Gymnasiet åk 1+2</a:t>
            </a:r>
            <a:endParaRPr lang="en-US" sz="16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1" y="1116608"/>
            <a:ext cx="9250680" cy="539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2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727960" y="328903"/>
            <a:ext cx="7985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 smtClean="0"/>
              <a:t>Skoltrivsel och mobbning</a:t>
            </a:r>
          </a:p>
          <a:p>
            <a:pPr algn="ctr"/>
            <a:r>
              <a:rPr lang="sv-SE" sz="1600" dirty="0" smtClean="0"/>
              <a:t>Gymnasiet åk 1+2</a:t>
            </a:r>
            <a:endParaRPr lang="en-US" sz="16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10" y="1130610"/>
            <a:ext cx="9860847" cy="529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727960" y="328903"/>
            <a:ext cx="7985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 smtClean="0"/>
              <a:t>Hur mår du rent allmänt?</a:t>
            </a:r>
          </a:p>
          <a:p>
            <a:pPr algn="ctr"/>
            <a:r>
              <a:rPr lang="sv-SE" sz="1600" dirty="0" smtClean="0"/>
              <a:t>Gymnasiet åk 1+2</a:t>
            </a:r>
            <a:endParaRPr lang="en-US" sz="16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880" y="499182"/>
            <a:ext cx="10308515" cy="62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0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2727960" y="328903"/>
            <a:ext cx="7985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4000" dirty="0" smtClean="0"/>
              <a:t>Alkohol i trafiken</a:t>
            </a:r>
          </a:p>
          <a:p>
            <a:pPr algn="ctr"/>
            <a:r>
              <a:rPr lang="sv-SE" sz="1600" dirty="0" smtClean="0"/>
              <a:t>Gymnasiet åk 1+2</a:t>
            </a:r>
            <a:endParaRPr lang="en-US" sz="16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538" y="1283010"/>
            <a:ext cx="9629996" cy="542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23851" y="1267782"/>
            <a:ext cx="10081847" cy="2852737"/>
          </a:xfrm>
        </p:spPr>
        <p:txBody>
          <a:bodyPr>
            <a:normAutofit/>
          </a:bodyPr>
          <a:lstStyle/>
          <a:p>
            <a:pPr algn="ctr"/>
            <a:r>
              <a:rPr lang="sv-FI" sz="80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  <a:t>Håll samtalet vid liv!</a:t>
            </a:r>
            <a:r>
              <a:rPr lang="sv-FI" sz="72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  <a:t/>
            </a:r>
            <a:br>
              <a:rPr lang="sv-FI" sz="72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</a:br>
            <a:r>
              <a:rPr lang="sv-FI" sz="72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  <a:t>(t.ex. vad händer på nätet?)</a:t>
            </a:r>
            <a:endParaRPr lang="sv-FI" sz="7200" dirty="0">
              <a:latin typeface="CillaFHscript" pitchFamily="2" charset="-128"/>
              <a:ea typeface="CillaFHscript" pitchFamily="2" charset="-128"/>
              <a:cs typeface="CillaFHscript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775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08611" y="2867982"/>
            <a:ext cx="10081847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sv-SE" dirty="0" smtClean="0">
                <a:latin typeface="+mn-lt"/>
              </a:rPr>
              <a:t/>
            </a:r>
            <a:br>
              <a:rPr lang="sv-SE" dirty="0" smtClean="0">
                <a:latin typeface="+mn-lt"/>
              </a:rPr>
            </a:br>
            <a:r>
              <a:rPr lang="sv-SE" dirty="0">
                <a:latin typeface="+mn-lt"/>
              </a:rPr>
              <a:t/>
            </a:r>
            <a:br>
              <a:rPr lang="sv-SE" dirty="0">
                <a:latin typeface="+mn-lt"/>
              </a:rPr>
            </a:br>
            <a:r>
              <a:rPr lang="sv-SE" dirty="0" smtClean="0">
                <a:latin typeface="+mn-lt"/>
              </a:rPr>
              <a:t/>
            </a:r>
            <a:br>
              <a:rPr lang="sv-SE" dirty="0" smtClean="0">
                <a:latin typeface="+mn-lt"/>
              </a:rPr>
            </a:br>
            <a:r>
              <a:rPr lang="sv-SE" sz="89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  <a:t>Håll </a:t>
            </a:r>
            <a:r>
              <a:rPr lang="sv-SE" sz="89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  <a:t>i</a:t>
            </a:r>
            <a:br>
              <a:rPr lang="sv-SE" sz="89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</a:br>
            <a:r>
              <a:rPr lang="sv-SE" sz="89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  <a:t>Håll om</a:t>
            </a:r>
            <a:br>
              <a:rPr lang="sv-SE" sz="89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</a:br>
            <a:r>
              <a:rPr lang="sv-SE" sz="89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  <a:t>Håll ihop</a:t>
            </a:r>
            <a:br>
              <a:rPr lang="sv-SE" sz="89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</a:br>
            <a:r>
              <a:rPr lang="sv-SE" sz="8900" dirty="0">
                <a:latin typeface="CillaFHscript" pitchFamily="2" charset="-128"/>
                <a:ea typeface="CillaFHscript" pitchFamily="2" charset="-128"/>
                <a:cs typeface="CillaFHscript" pitchFamily="2" charset="-128"/>
              </a:rPr>
              <a:t>Håll ut</a:t>
            </a:r>
            <a:r>
              <a:rPr lang="sv-FI" dirty="0" smtClean="0"/>
              <a:t/>
            </a:r>
            <a:br>
              <a:rPr lang="sv-FI" dirty="0" smtClean="0"/>
            </a:br>
            <a:endParaRPr lang="sv-FI" sz="2800" dirty="0"/>
          </a:p>
        </p:txBody>
      </p:sp>
    </p:spTree>
    <p:extLst>
      <p:ext uri="{BB962C8B-B14F-4D97-AF65-F5344CB8AC3E}">
        <p14:creationId xmlns:p14="http://schemas.microsoft.com/office/powerpoint/2010/main" val="361518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3661311" y="3712756"/>
            <a:ext cx="693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/>
              <a:t>Eleonore Hedman</a:t>
            </a:r>
          </a:p>
          <a:p>
            <a:pPr algn="ctr"/>
            <a:r>
              <a:rPr lang="it-IT" sz="3600" dirty="0" smtClean="0">
                <a:hlinkClick r:id="rId2"/>
              </a:rPr>
              <a:t>eleonore.hedman@folkhalsan.ax</a:t>
            </a:r>
            <a:r>
              <a:rPr lang="it-IT" sz="3600" dirty="0" smtClean="0"/>
              <a:t> Erica </a:t>
            </a:r>
            <a:r>
              <a:rPr lang="it-IT" sz="3600" dirty="0"/>
              <a:t>Öström</a:t>
            </a:r>
          </a:p>
          <a:p>
            <a:pPr algn="ctr"/>
            <a:r>
              <a:rPr lang="it-IT" sz="3600" dirty="0" smtClean="0">
                <a:hlinkClick r:id="rId3"/>
              </a:rPr>
              <a:t>erica.ostrom@folkhalsan.ax</a:t>
            </a:r>
            <a:r>
              <a:rPr lang="it-IT" sz="3600" dirty="0" smtClean="0"/>
              <a:t> </a:t>
            </a:r>
            <a:endParaRPr lang="it-IT" sz="36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511" y="926163"/>
            <a:ext cx="4976058" cy="2786593"/>
          </a:xfrm>
          <a:prstGeom prst="rect">
            <a:avLst/>
          </a:prstGeom>
        </p:spPr>
      </p:pic>
      <p:sp>
        <p:nvSpPr>
          <p:cNvPr id="9" name="Platshållare för text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FI" dirty="0" smtClean="0"/>
              <a:t>Vill ni veta mer?</a:t>
            </a:r>
          </a:p>
          <a:p>
            <a:r>
              <a:rPr lang="sv-FI" dirty="0" smtClean="0"/>
              <a:t>Kontakta oss gärna!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9609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3200" b="0" dirty="0"/>
              <a:t>Dricker sig berusad varje månad eller </a:t>
            </a:r>
            <a:r>
              <a:rPr lang="sv-SE" sz="3200" b="0" dirty="0" smtClean="0"/>
              <a:t>oftare</a:t>
            </a:r>
            <a:endParaRPr lang="sv-FI" sz="3200" b="0" dirty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259" y="1225152"/>
            <a:ext cx="5043470" cy="5414036"/>
          </a:xfrm>
          <a:prstGeom prst="rect">
            <a:avLst/>
          </a:prstGeom>
        </p:spPr>
      </p:pic>
      <p:sp>
        <p:nvSpPr>
          <p:cNvPr id="12" name="textruta 11"/>
          <p:cNvSpPr txBox="1"/>
          <p:nvPr/>
        </p:nvSpPr>
        <p:spPr>
          <a:xfrm>
            <a:off x="1475874" y="809937"/>
            <a:ext cx="266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dirty="0" smtClean="0"/>
              <a:t>Gymnasium</a:t>
            </a:r>
            <a:endParaRPr lang="sv-FI" dirty="0"/>
          </a:p>
        </p:txBody>
      </p:sp>
      <p:sp>
        <p:nvSpPr>
          <p:cNvPr id="14" name="textruta 13"/>
          <p:cNvSpPr txBox="1"/>
          <p:nvPr/>
        </p:nvSpPr>
        <p:spPr>
          <a:xfrm>
            <a:off x="7331241" y="809937"/>
            <a:ext cx="245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FI" dirty="0" smtClean="0"/>
              <a:t>Yrkesläroanstalterna</a:t>
            </a:r>
            <a:endParaRPr lang="sv-FI" dirty="0"/>
          </a:p>
        </p:txBody>
      </p:sp>
      <p:sp>
        <p:nvSpPr>
          <p:cNvPr id="15" name="textruta 14"/>
          <p:cNvSpPr txBox="1"/>
          <p:nvPr/>
        </p:nvSpPr>
        <p:spPr>
          <a:xfrm>
            <a:off x="2807368" y="209333"/>
            <a:ext cx="8149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Dricker sig berusad varje månad eller oftare</a:t>
            </a:r>
            <a:endParaRPr lang="sv-FI" sz="3200" dirty="0"/>
          </a:p>
        </p:txBody>
      </p:sp>
      <p:sp>
        <p:nvSpPr>
          <p:cNvPr id="19" name="Ellips 18"/>
          <p:cNvSpPr/>
          <p:nvPr/>
        </p:nvSpPr>
        <p:spPr>
          <a:xfrm>
            <a:off x="9944145" y="5277322"/>
            <a:ext cx="770384" cy="7545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1" name="Bildobjekt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85" y="1271035"/>
            <a:ext cx="4962574" cy="5322269"/>
          </a:xfrm>
          <a:prstGeom prst="rect">
            <a:avLst/>
          </a:prstGeom>
        </p:spPr>
      </p:pic>
      <p:sp>
        <p:nvSpPr>
          <p:cNvPr id="23" name="textruta 22"/>
          <p:cNvSpPr txBox="1"/>
          <p:nvPr/>
        </p:nvSpPr>
        <p:spPr>
          <a:xfrm>
            <a:off x="7331241" y="6400800"/>
            <a:ext cx="4588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latin typeface="Calibri Light" panose="020F0302020204030204" pitchFamily="34" charset="0"/>
              </a:rPr>
              <a:t>Källa: Hälsa i skolan 2017 och 2019; Institutet för hälsa och välfärd, 2019</a:t>
            </a:r>
            <a:r>
              <a:rPr lang="sv-SE" sz="1200" dirty="0"/>
              <a:t> </a:t>
            </a:r>
          </a:p>
          <a:p>
            <a:endParaRPr lang="sv-FI" dirty="0"/>
          </a:p>
        </p:txBody>
      </p:sp>
      <p:sp>
        <p:nvSpPr>
          <p:cNvPr id="25" name="Ellips 24"/>
          <p:cNvSpPr/>
          <p:nvPr/>
        </p:nvSpPr>
        <p:spPr>
          <a:xfrm>
            <a:off x="3962400" y="5076531"/>
            <a:ext cx="946847" cy="9553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514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689812" y="763258"/>
            <a:ext cx="10262422" cy="856995"/>
          </a:xfrm>
        </p:spPr>
        <p:txBody>
          <a:bodyPr>
            <a:noAutofit/>
          </a:bodyPr>
          <a:lstStyle/>
          <a:p>
            <a:r>
              <a:rPr lang="sv-FI" dirty="0" smtClean="0">
                <a:solidFill>
                  <a:srgbClr val="FF3399"/>
                </a:solidFill>
              </a:rPr>
              <a:t>Drogvaneundersökning 2019</a:t>
            </a:r>
            <a:endParaRPr lang="sv-FI" dirty="0">
              <a:solidFill>
                <a:srgbClr val="FF3399"/>
              </a:solidFill>
            </a:endParaRPr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>
          <a:xfrm>
            <a:off x="882316" y="1828800"/>
            <a:ext cx="10732167" cy="4700337"/>
          </a:xfrm>
        </p:spPr>
        <p:txBody>
          <a:bodyPr/>
          <a:lstStyle/>
          <a:p>
            <a:pPr algn="ctr"/>
            <a:endParaRPr lang="sv-FI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sv-FI" dirty="0" smtClean="0">
                <a:solidFill>
                  <a:schemeClr val="tx1"/>
                </a:solidFill>
                <a:latin typeface="+mn-lt"/>
              </a:rPr>
              <a:t>Genomfördes </a:t>
            </a:r>
            <a:r>
              <a:rPr lang="sv-FI" dirty="0" smtClean="0">
                <a:solidFill>
                  <a:schemeClr val="tx1"/>
                </a:solidFill>
                <a:latin typeface="Roboto Light" panose="020B0604020202020204" charset="0"/>
                <a:ea typeface="Roboto Light" panose="020B0604020202020204" charset="0"/>
              </a:rPr>
              <a:t>i årskurs 1 och 2 på Ålands yrkesgymnasium och Ålands lyceum under vecka 34 och 37.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v-FI" dirty="0" smtClean="0">
                <a:solidFill>
                  <a:schemeClr val="tx1"/>
                </a:solidFill>
                <a:latin typeface="Roboto Light" panose="020B0604020202020204" charset="0"/>
                <a:ea typeface="Roboto Light" panose="020B0604020202020204" charset="0"/>
              </a:rPr>
              <a:t>Eleverna var ej förberedda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v-FI" dirty="0" smtClean="0">
                <a:solidFill>
                  <a:schemeClr val="tx1"/>
                </a:solidFill>
                <a:latin typeface="Roboto Light" panose="020B0604020202020204" charset="0"/>
                <a:ea typeface="Roboto Light" panose="020B0604020202020204" charset="0"/>
              </a:rPr>
              <a:t>Enkäten genomfördes digitalt</a:t>
            </a:r>
          </a:p>
          <a:p>
            <a:pPr algn="ctr"/>
            <a:r>
              <a:rPr lang="sv-FI" dirty="0" smtClean="0">
                <a:solidFill>
                  <a:schemeClr val="tx1"/>
                </a:solidFill>
                <a:latin typeface="+mn-lt"/>
              </a:rPr>
              <a:t>På Ålands Lyceum deltog totalt 274 av 295 elever (externt bortfall 7,1%)</a:t>
            </a:r>
          </a:p>
          <a:p>
            <a:pPr algn="ctr"/>
            <a:r>
              <a:rPr lang="sv-FI" dirty="0" smtClean="0">
                <a:solidFill>
                  <a:schemeClr val="tx1"/>
                </a:solidFill>
                <a:latin typeface="+mn-lt"/>
                <a:ea typeface="Roboto Light" panose="020B0604020202020204" charset="0"/>
              </a:rPr>
              <a:t>På Ålands yrkesgymnasium deltog totalt 294 av 373 elever (externt bortfall 21,2)</a:t>
            </a:r>
            <a:endParaRPr lang="sv-FI" dirty="0">
              <a:solidFill>
                <a:schemeClr val="tx1"/>
              </a:solidFill>
              <a:latin typeface="+mn-lt"/>
              <a:ea typeface="Robo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6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11" y="762851"/>
            <a:ext cx="10106586" cy="6125629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4554942" y="1014481"/>
            <a:ext cx="1221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Calibri Light" pitchFamily="34" charset="0"/>
              </a:rPr>
              <a:t>Årskurs 1-2</a:t>
            </a:r>
            <a:endParaRPr lang="sv-SE" dirty="0"/>
          </a:p>
        </p:txBody>
      </p:sp>
      <p:sp>
        <p:nvSpPr>
          <p:cNvPr id="18" name="Rektangel 17"/>
          <p:cNvSpPr/>
          <p:nvPr/>
        </p:nvSpPr>
        <p:spPr>
          <a:xfrm>
            <a:off x="2817672" y="306595"/>
            <a:ext cx="5917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sz="4000" dirty="0"/>
              <a:t>Normbrytande beteenden</a:t>
            </a:r>
            <a:endParaRPr lang="sv-FI" sz="4000" dirty="0"/>
          </a:p>
        </p:txBody>
      </p:sp>
    </p:spTree>
    <p:extLst>
      <p:ext uri="{BB962C8B-B14F-4D97-AF65-F5344CB8AC3E}">
        <p14:creationId xmlns:p14="http://schemas.microsoft.com/office/powerpoint/2010/main" val="10531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lkhälsan2017">
      <a:dk1>
        <a:sysClr val="windowText" lastClr="000000"/>
      </a:dk1>
      <a:lt1>
        <a:sysClr val="window" lastClr="FFFFFF"/>
      </a:lt1>
      <a:dk2>
        <a:srgbClr val="343434"/>
      </a:dk2>
      <a:lt2>
        <a:srgbClr val="EEDFD0"/>
      </a:lt2>
      <a:accent1>
        <a:srgbClr val="E22D71"/>
      </a:accent1>
      <a:accent2>
        <a:srgbClr val="004A88"/>
      </a:accent2>
      <a:accent3>
        <a:srgbClr val="483122"/>
      </a:accent3>
      <a:accent4>
        <a:srgbClr val="CE7125"/>
      </a:accent4>
      <a:accent5>
        <a:srgbClr val="FFC12C"/>
      </a:accent5>
      <a:accent6>
        <a:srgbClr val="798F2C"/>
      </a:accent6>
      <a:hlink>
        <a:srgbClr val="004A88"/>
      </a:hlink>
      <a:folHlink>
        <a:srgbClr val="343434"/>
      </a:folHlink>
    </a:clrScheme>
    <a:fontScheme name="Folkhälsan 2017">
      <a:majorFont>
        <a:latin typeface="Roboto Black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hPowerPointmall_beta" id="{E277F1B3-C186-4C86-AD4D-24A0E78F7DA6}" vid="{82A2922E-E0B9-460F-BE18-B07B478F5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FhPowerPointmall_beta(2)</Template>
  <TotalTime>0</TotalTime>
  <Words>713</Words>
  <Application>Microsoft Office PowerPoint</Application>
  <PresentationFormat>Bredbild</PresentationFormat>
  <Paragraphs>166</Paragraphs>
  <Slides>67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67</vt:i4>
      </vt:variant>
    </vt:vector>
  </HeadingPairs>
  <TitlesOfParts>
    <vt:vector size="76" baseType="lpstr">
      <vt:lpstr>Arial</vt:lpstr>
      <vt:lpstr>Roboto Black</vt:lpstr>
      <vt:lpstr>Calibri Light</vt:lpstr>
      <vt:lpstr>Roboto Medium</vt:lpstr>
      <vt:lpstr>CillaFHscript</vt:lpstr>
      <vt:lpstr>Times New Roman</vt:lpstr>
      <vt:lpstr>Georgia</vt:lpstr>
      <vt:lpstr>Roboto Light</vt:lpstr>
      <vt:lpstr>Office Theme</vt:lpstr>
      <vt:lpstr>Presentation av Drogvaneundersökning 2019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Dricker sig berusad varje månad eller oftare</vt:lpstr>
      <vt:lpstr>Drogvaneundersökning 2019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Håll samtalet vid liv! (t.ex. vad händer på nätet?)</vt:lpstr>
      <vt:lpstr>   Håll i Håll om Håll ihop Håll ut </vt:lpstr>
      <vt:lpstr>PowerPoint-presentation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2018-03-27T06:48:59Z</dcterms:created>
  <dcterms:modified xsi:type="dcterms:W3CDTF">2019-11-06T20:29:52Z</dcterms:modified>
</cp:coreProperties>
</file>