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1" r:id="rId1"/>
  </p:sldMasterIdLst>
  <p:notesMasterIdLst>
    <p:notesMasterId r:id="rId47"/>
  </p:notesMasterIdLst>
  <p:sldIdLst>
    <p:sldId id="382" r:id="rId2"/>
    <p:sldId id="288" r:id="rId3"/>
    <p:sldId id="354" r:id="rId4"/>
    <p:sldId id="330" r:id="rId5"/>
    <p:sldId id="314" r:id="rId6"/>
    <p:sldId id="316" r:id="rId7"/>
    <p:sldId id="388" r:id="rId8"/>
    <p:sldId id="383" r:id="rId9"/>
    <p:sldId id="346" r:id="rId10"/>
    <p:sldId id="293" r:id="rId11"/>
    <p:sldId id="317" r:id="rId12"/>
    <p:sldId id="294" r:id="rId13"/>
    <p:sldId id="295" r:id="rId14"/>
    <p:sldId id="335" r:id="rId15"/>
    <p:sldId id="336" r:id="rId16"/>
    <p:sldId id="296" r:id="rId17"/>
    <p:sldId id="318" r:id="rId18"/>
    <p:sldId id="385" r:id="rId19"/>
    <p:sldId id="356" r:id="rId20"/>
    <p:sldId id="298" r:id="rId21"/>
    <p:sldId id="324" r:id="rId22"/>
    <p:sldId id="343" r:id="rId23"/>
    <p:sldId id="299" r:id="rId24"/>
    <p:sldId id="320" r:id="rId25"/>
    <p:sldId id="321" r:id="rId26"/>
    <p:sldId id="301" r:id="rId27"/>
    <p:sldId id="323" r:id="rId28"/>
    <p:sldId id="334" r:id="rId29"/>
    <p:sldId id="381" r:id="rId30"/>
    <p:sldId id="386" r:id="rId31"/>
    <p:sldId id="362" r:id="rId32"/>
    <p:sldId id="312" r:id="rId33"/>
    <p:sldId id="313" r:id="rId34"/>
    <p:sldId id="344" r:id="rId35"/>
    <p:sldId id="328" r:id="rId36"/>
    <p:sldId id="389" r:id="rId37"/>
    <p:sldId id="307" r:id="rId38"/>
    <p:sldId id="353" r:id="rId39"/>
    <p:sldId id="387" r:id="rId40"/>
    <p:sldId id="332" r:id="rId41"/>
    <p:sldId id="333" r:id="rId42"/>
    <p:sldId id="345" r:id="rId43"/>
    <p:sldId id="355" r:id="rId44"/>
    <p:sldId id="337" r:id="rId45"/>
    <p:sldId id="289" r:id="rId46"/>
  </p:sldIdLst>
  <p:sldSz cx="12192000" cy="6858000"/>
  <p:notesSz cx="6797675" cy="9926638"/>
  <p:embeddedFontLst>
    <p:embeddedFont>
      <p:font typeface="Montserrat" panose="00000500000000000000" pitchFamily="2" charset="0"/>
      <p:regular r:id="rId48"/>
      <p:bold r:id="rId49"/>
      <p:italic r:id="rId50"/>
      <p:boldItalic r:id="rId51"/>
    </p:embeddedFont>
    <p:embeddedFont>
      <p:font typeface="Montserrat Medium" panose="00000600000000000000" pitchFamily="2" charset="0"/>
      <p:regular r:id="rId52"/>
      <p:italic r:id="rId53"/>
    </p:embeddedFont>
    <p:embeddedFont>
      <p:font typeface="Verdana" panose="020B0604030504040204" pitchFamily="34" charset="0"/>
      <p:regular r:id="rId54"/>
      <p:bold r:id="rId55"/>
      <p:italic r:id="rId56"/>
      <p:boldItalic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1367" autoAdjust="0"/>
  </p:normalViewPr>
  <p:slideViewPr>
    <p:cSldViewPr snapToGrid="0" snapToObjects="1" showGuides="1">
      <p:cViewPr varScale="1">
        <p:scale>
          <a:sx n="62" d="100"/>
          <a:sy n="62" d="100"/>
        </p:scale>
        <p:origin x="67" y="638"/>
      </p:cViewPr>
      <p:guideLst>
        <p:guide orient="horz" pos="414"/>
        <p:guide pos="43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FI"/>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25F1F43-BEC7-4ECC-A147-7864775D55CA}" type="datetimeFigureOut">
              <a:rPr lang="sv-FI" smtClean="0"/>
              <a:t>02-12-2024</a:t>
            </a:fld>
            <a:endParaRPr lang="sv-FI"/>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FI"/>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FI"/>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08E5C51-1DFC-4DFA-B0F5-EB61750DE328}" type="slidenum">
              <a:rPr lang="sv-FI" smtClean="0"/>
              <a:t>‹#›</a:t>
            </a:fld>
            <a:endParaRPr lang="sv-FI"/>
          </a:p>
        </p:txBody>
      </p:sp>
    </p:spTree>
    <p:extLst>
      <p:ext uri="{BB962C8B-B14F-4D97-AF65-F5344CB8AC3E}">
        <p14:creationId xmlns:p14="http://schemas.microsoft.com/office/powerpoint/2010/main" val="407072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Endast de som fyllt 13 år var med p.g.a. GDPR. </a:t>
            </a:r>
          </a:p>
        </p:txBody>
      </p:sp>
      <p:sp>
        <p:nvSpPr>
          <p:cNvPr id="4" name="Platshållare för bildnummer 3"/>
          <p:cNvSpPr>
            <a:spLocks noGrp="1"/>
          </p:cNvSpPr>
          <p:nvPr>
            <p:ph type="sldNum" sz="quarter" idx="5"/>
          </p:nvPr>
        </p:nvSpPr>
        <p:spPr/>
        <p:txBody>
          <a:bodyPr/>
          <a:lstStyle/>
          <a:p>
            <a:fld id="{808E5C51-1DFC-4DFA-B0F5-EB61750DE328}" type="slidenum">
              <a:rPr lang="sv-FI" smtClean="0"/>
              <a:t>3</a:t>
            </a:fld>
            <a:endParaRPr lang="sv-FI"/>
          </a:p>
        </p:txBody>
      </p:sp>
    </p:spTree>
    <p:extLst>
      <p:ext uri="{BB962C8B-B14F-4D97-AF65-F5344CB8AC3E}">
        <p14:creationId xmlns:p14="http://schemas.microsoft.com/office/powerpoint/2010/main" val="1661412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Nej: 72 %</a:t>
            </a:r>
          </a:p>
          <a:p>
            <a:r>
              <a:rPr lang="sv-FI" dirty="0"/>
              <a:t>Ja, enstaka: 18 %</a:t>
            </a:r>
          </a:p>
          <a:p>
            <a:r>
              <a:rPr lang="sv-FI" dirty="0"/>
              <a:t>Ja några gånger per termin: 7 %</a:t>
            </a:r>
          </a:p>
          <a:p>
            <a:r>
              <a:rPr lang="sv-FI" dirty="0"/>
              <a:t>Ja, rätt så ofta: 3 %</a:t>
            </a:r>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12</a:t>
            </a:fld>
            <a:endParaRPr lang="sv-FI"/>
          </a:p>
        </p:txBody>
      </p:sp>
    </p:spTree>
    <p:extLst>
      <p:ext uri="{BB962C8B-B14F-4D97-AF65-F5344CB8AC3E}">
        <p14:creationId xmlns:p14="http://schemas.microsoft.com/office/powerpoint/2010/main" val="1519620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61 %</a:t>
            </a:r>
          </a:p>
          <a:p>
            <a:r>
              <a:rPr lang="sv-FI" dirty="0"/>
              <a:t>32 %</a:t>
            </a:r>
          </a:p>
          <a:p>
            <a:r>
              <a:rPr lang="sv-FI" dirty="0"/>
              <a:t>5 %</a:t>
            </a:r>
          </a:p>
          <a:p>
            <a:r>
              <a:rPr lang="sv-FI" dirty="0"/>
              <a:t>2 %</a:t>
            </a:r>
          </a:p>
        </p:txBody>
      </p:sp>
      <p:sp>
        <p:nvSpPr>
          <p:cNvPr id="4" name="Platshållare för bildnummer 3"/>
          <p:cNvSpPr>
            <a:spLocks noGrp="1"/>
          </p:cNvSpPr>
          <p:nvPr>
            <p:ph type="sldNum" sz="quarter" idx="5"/>
          </p:nvPr>
        </p:nvSpPr>
        <p:spPr/>
        <p:txBody>
          <a:bodyPr/>
          <a:lstStyle/>
          <a:p>
            <a:fld id="{808E5C51-1DFC-4DFA-B0F5-EB61750DE328}" type="slidenum">
              <a:rPr lang="sv-FI" smtClean="0"/>
              <a:t>13</a:t>
            </a:fld>
            <a:endParaRPr lang="sv-FI"/>
          </a:p>
        </p:txBody>
      </p:sp>
    </p:spTree>
    <p:extLst>
      <p:ext uri="{BB962C8B-B14F-4D97-AF65-F5344CB8AC3E}">
        <p14:creationId xmlns:p14="http://schemas.microsoft.com/office/powerpoint/2010/main" val="31036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54%</a:t>
            </a:r>
          </a:p>
          <a:p>
            <a:r>
              <a:rPr lang="sv-FI" dirty="0"/>
              <a:t>37%</a:t>
            </a:r>
          </a:p>
          <a:p>
            <a:r>
              <a:rPr lang="sv-FI" dirty="0"/>
              <a:t>8%</a:t>
            </a:r>
          </a:p>
          <a:p>
            <a:r>
              <a:rPr lang="sv-FI" dirty="0"/>
              <a:t>2%</a:t>
            </a:r>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14</a:t>
            </a:fld>
            <a:endParaRPr lang="sv-FI"/>
          </a:p>
        </p:txBody>
      </p:sp>
    </p:spTree>
    <p:extLst>
      <p:ext uri="{BB962C8B-B14F-4D97-AF65-F5344CB8AC3E}">
        <p14:creationId xmlns:p14="http://schemas.microsoft.com/office/powerpoint/2010/main" val="3922962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Svarsalternativen var:</a:t>
            </a:r>
          </a:p>
          <a:p>
            <a:r>
              <a:rPr lang="sv-SE" sz="1800" b="0" i="0" u="none" strike="noStrike" dirty="0">
                <a:solidFill>
                  <a:srgbClr val="000000"/>
                </a:solidFill>
                <a:effectLst/>
                <a:latin typeface="Verdana" panose="020B0604030504040204" pitchFamily="34" charset="0"/>
              </a:rPr>
              <a:t>Jag kan prata med mamma/pappa/min vårdnadshavare</a:t>
            </a:r>
            <a:r>
              <a:rPr lang="sv-SE" dirty="0"/>
              <a:t> </a:t>
            </a:r>
          </a:p>
          <a:p>
            <a:r>
              <a:rPr lang="sv-SE" sz="1800" b="0" i="0" u="none" strike="noStrike" dirty="0">
                <a:solidFill>
                  <a:srgbClr val="000000"/>
                </a:solidFill>
                <a:effectLst/>
                <a:latin typeface="Verdana" panose="020B0604030504040204" pitchFamily="34" charset="0"/>
              </a:rPr>
              <a:t>Jag kan prata med syskon</a:t>
            </a:r>
            <a:r>
              <a:rPr lang="sv-SE" dirty="0"/>
              <a:t> </a:t>
            </a:r>
          </a:p>
          <a:p>
            <a:r>
              <a:rPr lang="sv-SE" sz="1800" b="0" i="0" u="none" strike="noStrike" dirty="0">
                <a:solidFill>
                  <a:srgbClr val="000000"/>
                </a:solidFill>
                <a:effectLst/>
                <a:latin typeface="Verdana" panose="020B0604030504040204" pitchFamily="34" charset="0"/>
              </a:rPr>
              <a:t>Jag kan prata med min kompis/kompisar</a:t>
            </a:r>
            <a:r>
              <a:rPr lang="sv-SE" dirty="0"/>
              <a:t> </a:t>
            </a:r>
          </a:p>
          <a:p>
            <a:r>
              <a:rPr lang="sv-SE" sz="1800" b="0" i="0" u="none" strike="noStrike" dirty="0">
                <a:solidFill>
                  <a:srgbClr val="000000"/>
                </a:solidFill>
                <a:effectLst/>
                <a:latin typeface="Verdana" panose="020B0604030504040204" pitchFamily="34" charset="0"/>
              </a:rPr>
              <a:t>Jag kan prata med en vuxen som är viktig för mig</a:t>
            </a:r>
            <a:r>
              <a:rPr lang="sv-SE" dirty="0"/>
              <a:t> </a:t>
            </a:r>
          </a:p>
          <a:p>
            <a:r>
              <a:rPr lang="sv-SE" sz="1800" b="0" i="0" u="none" strike="noStrike" dirty="0">
                <a:solidFill>
                  <a:srgbClr val="000000"/>
                </a:solidFill>
                <a:effectLst/>
                <a:latin typeface="Verdana" panose="020B0604030504040204" pitchFamily="34" charset="0"/>
              </a:rPr>
              <a:t>Jag kan prata med en vuxen på skolan</a:t>
            </a:r>
            <a:r>
              <a:rPr lang="sv-SE" dirty="0"/>
              <a:t> </a:t>
            </a:r>
          </a:p>
          <a:p>
            <a:r>
              <a:rPr lang="sv-SE" sz="1800" b="0" i="0" u="none" strike="noStrike" dirty="0">
                <a:solidFill>
                  <a:srgbClr val="000000"/>
                </a:solidFill>
                <a:effectLst/>
                <a:latin typeface="Verdana" panose="020B0604030504040204" pitchFamily="34" charset="0"/>
              </a:rPr>
              <a:t>NY SEDAN 2022: Jag kan prata med andra på internet</a:t>
            </a:r>
            <a:r>
              <a:rPr lang="sv-SE" dirty="0"/>
              <a:t> </a:t>
            </a:r>
          </a:p>
          <a:p>
            <a:r>
              <a:rPr lang="sv-SE" sz="1800" b="0" i="0" u="none" strike="noStrike" dirty="0">
                <a:solidFill>
                  <a:srgbClr val="000000"/>
                </a:solidFill>
                <a:effectLst/>
                <a:latin typeface="Verdana" panose="020B0604030504040204" pitchFamily="34" charset="0"/>
              </a:rPr>
              <a:t>Jag har ingen jag kan prata med</a:t>
            </a:r>
            <a:r>
              <a:rPr lang="sv-SE" dirty="0"/>
              <a:t> </a:t>
            </a:r>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16</a:t>
            </a:fld>
            <a:endParaRPr lang="sv-FI"/>
          </a:p>
        </p:txBody>
      </p:sp>
    </p:spTree>
    <p:extLst>
      <p:ext uri="{BB962C8B-B14F-4D97-AF65-F5344CB8AC3E}">
        <p14:creationId xmlns:p14="http://schemas.microsoft.com/office/powerpoint/2010/main" val="2452758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Svarsalternativet ”Andra på internet” lades till 2022</a:t>
            </a:r>
          </a:p>
        </p:txBody>
      </p:sp>
      <p:sp>
        <p:nvSpPr>
          <p:cNvPr id="4" name="Platshållare för bildnummer 3"/>
          <p:cNvSpPr>
            <a:spLocks noGrp="1"/>
          </p:cNvSpPr>
          <p:nvPr>
            <p:ph type="sldNum" sz="quarter" idx="5"/>
          </p:nvPr>
        </p:nvSpPr>
        <p:spPr/>
        <p:txBody>
          <a:bodyPr/>
          <a:lstStyle/>
          <a:p>
            <a:fld id="{808E5C51-1DFC-4DFA-B0F5-EB61750DE328}" type="slidenum">
              <a:rPr lang="sv-FI" smtClean="0"/>
              <a:t>17</a:t>
            </a:fld>
            <a:endParaRPr lang="sv-FI"/>
          </a:p>
        </p:txBody>
      </p:sp>
    </p:spTree>
    <p:extLst>
      <p:ext uri="{BB962C8B-B14F-4D97-AF65-F5344CB8AC3E}">
        <p14:creationId xmlns:p14="http://schemas.microsoft.com/office/powerpoint/2010/main" val="328845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0" dirty="0"/>
              <a:t>Snusat totalt 16% (Flickor 15%, Pojkar 17%)</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0" dirty="0"/>
              <a:t>1 % har endast snusat brunt snus (ej vitt). 7 % har endast snusat vitt snus (ej brunt). </a:t>
            </a:r>
            <a:r>
              <a:rPr lang="sv-FI" b="0"/>
              <a:t>9 </a:t>
            </a:r>
            <a:r>
              <a:rPr lang="sv-FI" b="0" dirty="0"/>
              <a:t>% snusar båda.</a:t>
            </a:r>
          </a:p>
          <a:p>
            <a:endParaRPr lang="sv-FI" b="0" dirty="0"/>
          </a:p>
          <a:p>
            <a:r>
              <a:rPr lang="sv-FI" b="0" dirty="0"/>
              <a:t>Svarsalternativen:</a:t>
            </a:r>
          </a:p>
          <a:p>
            <a:r>
              <a:rPr lang="sv-FI" sz="1200" b="0" i="0" u="none" strike="noStrike" dirty="0">
                <a:solidFill>
                  <a:srgbClr val="000000"/>
                </a:solidFill>
                <a:effectLst/>
                <a:latin typeface="Verdana" panose="020B0604030504040204" pitchFamily="34" charset="0"/>
              </a:rPr>
              <a:t>Nej</a:t>
            </a:r>
          </a:p>
          <a:p>
            <a:r>
              <a:rPr lang="sv-FI" sz="1200" b="1" i="0" u="none" strike="noStrike" dirty="0">
                <a:solidFill>
                  <a:srgbClr val="000000"/>
                </a:solidFill>
                <a:effectLst/>
                <a:latin typeface="Verdana" panose="020B0604030504040204" pitchFamily="34" charset="0"/>
              </a:rPr>
              <a:t>Nej, men jag har provat</a:t>
            </a:r>
          </a:p>
          <a:p>
            <a:r>
              <a:rPr lang="sv-FI" sz="1200" b="1" i="0" u="none" strike="noStrike" dirty="0">
                <a:solidFill>
                  <a:srgbClr val="000000"/>
                </a:solidFill>
                <a:effectLst/>
                <a:latin typeface="Verdana" panose="020B0604030504040204" pitchFamily="34" charset="0"/>
              </a:rPr>
              <a:t>Ja, ibland</a:t>
            </a:r>
          </a:p>
          <a:p>
            <a:r>
              <a:rPr lang="sv-FI" sz="1200" b="1" i="0" u="none" strike="noStrike" dirty="0">
                <a:solidFill>
                  <a:srgbClr val="000000"/>
                </a:solidFill>
                <a:effectLst/>
                <a:latin typeface="Verdana" panose="020B0604030504040204" pitchFamily="34" charset="0"/>
              </a:rPr>
              <a:t>Ja, varje dag</a:t>
            </a:r>
            <a:r>
              <a:rPr lang="sv-FI"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Fet stil = Har rökt/</a:t>
            </a:r>
            <a:r>
              <a:rPr lang="sv-FI" b="1" dirty="0" err="1"/>
              <a:t>ecig</a:t>
            </a:r>
            <a:r>
              <a:rPr lang="sv-FI" b="1" dirty="0"/>
              <a:t>/brunt snus/vitt snus</a:t>
            </a:r>
          </a:p>
          <a:p>
            <a:endParaRPr lang="sv-FI" dirty="0"/>
          </a:p>
          <a:p>
            <a:r>
              <a:rPr lang="sv-FI" dirty="0"/>
              <a:t>Tidigare var svarsalternativen för e-cigg:</a:t>
            </a:r>
          </a:p>
          <a:p>
            <a:r>
              <a:rPr lang="sv-FI" sz="1800" b="0" i="0" u="none" strike="noStrike" dirty="0">
                <a:solidFill>
                  <a:srgbClr val="000000"/>
                </a:solidFill>
                <a:effectLst/>
                <a:latin typeface="Verdana" panose="020B0604030504040204" pitchFamily="34" charset="0"/>
              </a:rPr>
              <a:t>Nej</a:t>
            </a:r>
            <a:r>
              <a:rPr lang="sv-FI" dirty="0"/>
              <a:t> </a:t>
            </a:r>
          </a:p>
          <a:p>
            <a:r>
              <a:rPr lang="sv-FI" sz="1800" b="1" i="0" u="none" strike="noStrike" dirty="0">
                <a:solidFill>
                  <a:srgbClr val="000000"/>
                </a:solidFill>
                <a:effectLst/>
                <a:latin typeface="Verdana" panose="020B0604030504040204" pitchFamily="34" charset="0"/>
              </a:rPr>
              <a:t>Ja, en gång</a:t>
            </a:r>
            <a:r>
              <a:rPr lang="sv-FI" b="1" dirty="0"/>
              <a:t> </a:t>
            </a:r>
          </a:p>
          <a:p>
            <a:r>
              <a:rPr lang="sv-FI" sz="1800" b="1" i="0" u="none" strike="noStrike" dirty="0">
                <a:solidFill>
                  <a:srgbClr val="000000"/>
                </a:solidFill>
                <a:effectLst/>
                <a:latin typeface="Verdana" panose="020B0604030504040204" pitchFamily="34" charset="0"/>
              </a:rPr>
              <a:t>Ja, flera gånger</a:t>
            </a:r>
            <a:r>
              <a:rPr lang="sv-FI" b="1" dirty="0"/>
              <a:t> </a:t>
            </a:r>
          </a:p>
        </p:txBody>
      </p:sp>
      <p:sp>
        <p:nvSpPr>
          <p:cNvPr id="4" name="Platshållare för bildnummer 3"/>
          <p:cNvSpPr>
            <a:spLocks noGrp="1"/>
          </p:cNvSpPr>
          <p:nvPr>
            <p:ph type="sldNum" sz="quarter" idx="5"/>
          </p:nvPr>
        </p:nvSpPr>
        <p:spPr/>
        <p:txBody>
          <a:bodyPr/>
          <a:lstStyle/>
          <a:p>
            <a:fld id="{808E5C51-1DFC-4DFA-B0F5-EB61750DE328}" type="slidenum">
              <a:rPr lang="sv-FI" smtClean="0"/>
              <a:t>18</a:t>
            </a:fld>
            <a:endParaRPr lang="sv-FI"/>
          </a:p>
        </p:txBody>
      </p:sp>
    </p:spTree>
    <p:extLst>
      <p:ext uri="{BB962C8B-B14F-4D97-AF65-F5344CB8AC3E}">
        <p14:creationId xmlns:p14="http://schemas.microsoft.com/office/powerpoint/2010/main" val="1434412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0" dirty="0"/>
              <a:t>Resultaten för 2024 redovisas separat </a:t>
            </a:r>
            <a:r>
              <a:rPr lang="sv-FI" b="0" dirty="0" err="1"/>
              <a:t>pga</a:t>
            </a:r>
            <a:r>
              <a:rPr lang="sv-FI" b="0" dirty="0"/>
              <a:t> nya formuleringar</a:t>
            </a:r>
          </a:p>
          <a:p>
            <a:r>
              <a:rPr lang="sv-FI" b="0" dirty="0"/>
              <a:t>Har rökt -&gt; Har rökt vanliga cigaretter</a:t>
            </a:r>
          </a:p>
          <a:p>
            <a:r>
              <a:rPr lang="sv-FI" b="0" dirty="0"/>
              <a:t>Snus uppdelat på vitt och brunt snus. </a:t>
            </a:r>
          </a:p>
          <a:p>
            <a:endParaRPr lang="sv-FI" b="0" dirty="0"/>
          </a:p>
          <a:p>
            <a:r>
              <a:rPr lang="sv-FI" b="0" dirty="0"/>
              <a:t>”Snusat totalt” = Andelen som har snusat oavsett om det är brunt eller vitt snus</a:t>
            </a:r>
          </a:p>
        </p:txBody>
      </p:sp>
      <p:sp>
        <p:nvSpPr>
          <p:cNvPr id="4" name="Platshållare för bildnummer 3"/>
          <p:cNvSpPr>
            <a:spLocks noGrp="1"/>
          </p:cNvSpPr>
          <p:nvPr>
            <p:ph type="sldNum" sz="quarter" idx="5"/>
          </p:nvPr>
        </p:nvSpPr>
        <p:spPr/>
        <p:txBody>
          <a:bodyPr/>
          <a:lstStyle/>
          <a:p>
            <a:fld id="{808E5C51-1DFC-4DFA-B0F5-EB61750DE328}" type="slidenum">
              <a:rPr lang="sv-FI" smtClean="0"/>
              <a:t>19</a:t>
            </a:fld>
            <a:endParaRPr lang="sv-FI"/>
          </a:p>
        </p:txBody>
      </p:sp>
    </p:spTree>
    <p:extLst>
      <p:ext uri="{BB962C8B-B14F-4D97-AF65-F5344CB8AC3E}">
        <p14:creationId xmlns:p14="http://schemas.microsoft.com/office/powerpoint/2010/main" val="2524724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”Köper via sociala medier” är nytt alternativ för 2023</a:t>
            </a:r>
          </a:p>
        </p:txBody>
      </p:sp>
      <p:sp>
        <p:nvSpPr>
          <p:cNvPr id="4" name="Platshållare för bildnummer 3"/>
          <p:cNvSpPr>
            <a:spLocks noGrp="1"/>
          </p:cNvSpPr>
          <p:nvPr>
            <p:ph type="sldNum" sz="quarter" idx="5"/>
          </p:nvPr>
        </p:nvSpPr>
        <p:spPr/>
        <p:txBody>
          <a:bodyPr/>
          <a:lstStyle/>
          <a:p>
            <a:fld id="{808E5C51-1DFC-4DFA-B0F5-EB61750DE328}" type="slidenum">
              <a:rPr lang="sv-FI" smtClean="0"/>
              <a:t>20</a:t>
            </a:fld>
            <a:endParaRPr lang="sv-FI"/>
          </a:p>
        </p:txBody>
      </p:sp>
    </p:spTree>
    <p:extLst>
      <p:ext uri="{BB962C8B-B14F-4D97-AF65-F5344CB8AC3E}">
        <p14:creationId xmlns:p14="http://schemas.microsoft.com/office/powerpoint/2010/main" val="2281790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Resultat 2023:</a:t>
            </a:r>
          </a:p>
          <a:p>
            <a:r>
              <a:rPr lang="sv-FI" dirty="0"/>
              <a:t>68%</a:t>
            </a:r>
          </a:p>
          <a:p>
            <a:r>
              <a:rPr lang="sv-FI" dirty="0"/>
              <a:t>17%</a:t>
            </a:r>
          </a:p>
          <a:p>
            <a:r>
              <a:rPr lang="sv-FI" dirty="0">
                <a:highlight>
                  <a:srgbClr val="FFFF00"/>
                </a:highlight>
              </a:rPr>
              <a:t>14%</a:t>
            </a:r>
          </a:p>
          <a:p>
            <a:endParaRPr lang="sv-FI" dirty="0"/>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21</a:t>
            </a:fld>
            <a:endParaRPr lang="sv-FI"/>
          </a:p>
        </p:txBody>
      </p:sp>
    </p:spTree>
    <p:extLst>
      <p:ext uri="{BB962C8B-B14F-4D97-AF65-F5344CB8AC3E}">
        <p14:creationId xmlns:p14="http://schemas.microsoft.com/office/powerpoint/2010/main" val="3523793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Avser alla svarande. Diagrammet visar de som uppgett svarsalternativen i </a:t>
            </a:r>
            <a:r>
              <a:rPr lang="sv-SE" b="1" dirty="0"/>
              <a:t>fet stil </a:t>
            </a:r>
            <a:r>
              <a:rPr lang="sv-SE" dirty="0"/>
              <a:t>nedan</a:t>
            </a:r>
          </a:p>
          <a:p>
            <a:endParaRPr lang="sv-FI" sz="1800" b="0" i="0" u="none" strike="noStrike" dirty="0">
              <a:solidFill>
                <a:srgbClr val="000000"/>
              </a:solidFill>
              <a:effectLst/>
              <a:latin typeface="Verdana" panose="020B0604030504040204" pitchFamily="34" charset="0"/>
            </a:endParaRPr>
          </a:p>
          <a:p>
            <a:r>
              <a:rPr lang="sv-FI" sz="1800" b="0" i="0" u="none" strike="noStrike" dirty="0">
                <a:solidFill>
                  <a:srgbClr val="000000"/>
                </a:solidFill>
                <a:effectLst/>
                <a:latin typeface="Verdana" panose="020B0604030504040204" pitchFamily="34" charset="0"/>
              </a:rPr>
              <a:t>DRUCKIT ALKOHOL</a:t>
            </a:r>
          </a:p>
          <a:p>
            <a:r>
              <a:rPr lang="sv-FI" sz="1800" b="0" i="0" u="none" strike="noStrike" dirty="0">
                <a:solidFill>
                  <a:srgbClr val="000000"/>
                </a:solidFill>
                <a:effectLst/>
                <a:latin typeface="Verdana" panose="020B0604030504040204" pitchFamily="34" charset="0"/>
              </a:rPr>
              <a:t>Fråga: Har du druckit alkoholhaltiga drycker?</a:t>
            </a:r>
          </a:p>
          <a:p>
            <a:r>
              <a:rPr lang="sv-FI" sz="1800" b="0" i="0" u="none" strike="noStrike" dirty="0">
                <a:solidFill>
                  <a:srgbClr val="000000"/>
                </a:solidFill>
                <a:effectLst/>
                <a:latin typeface="Verdana" panose="020B0604030504040204" pitchFamily="34" charset="0"/>
              </a:rPr>
              <a:t>Nej</a:t>
            </a:r>
            <a:r>
              <a:rPr lang="sv-FI" dirty="0"/>
              <a:t> </a:t>
            </a:r>
          </a:p>
          <a:p>
            <a:r>
              <a:rPr lang="sv-FI" sz="1800" b="1" i="0" u="none" strike="noStrike" dirty="0">
                <a:solidFill>
                  <a:srgbClr val="000000"/>
                </a:solidFill>
                <a:effectLst/>
                <a:latin typeface="Verdana" panose="020B0604030504040204" pitchFamily="34" charset="0"/>
              </a:rPr>
              <a:t>Ja, en-två gånger</a:t>
            </a:r>
            <a:r>
              <a:rPr lang="sv-FI" b="1" dirty="0"/>
              <a:t> </a:t>
            </a:r>
          </a:p>
          <a:p>
            <a:r>
              <a:rPr lang="sv-FI" sz="1800" b="1" i="0" u="none" strike="noStrike" dirty="0">
                <a:solidFill>
                  <a:srgbClr val="000000"/>
                </a:solidFill>
                <a:effectLst/>
                <a:latin typeface="Verdana" panose="020B0604030504040204" pitchFamily="34" charset="0"/>
              </a:rPr>
              <a:t>Ja, flera gånger</a:t>
            </a:r>
            <a:r>
              <a:rPr lang="sv-FI" b="1" dirty="0"/>
              <a:t> </a:t>
            </a:r>
          </a:p>
          <a:p>
            <a:endParaRPr lang="sv-FI" dirty="0"/>
          </a:p>
          <a:p>
            <a:r>
              <a:rPr lang="sv-SE" dirty="0"/>
              <a:t>VARIT BERUSAD/PÅVERKAD</a:t>
            </a:r>
          </a:p>
          <a:p>
            <a:r>
              <a:rPr lang="sv-SE" dirty="0"/>
              <a:t>Fråga: </a:t>
            </a:r>
            <a:r>
              <a:rPr lang="sv-FI" sz="1800" b="0" i="0" u="none" strike="noStrike" dirty="0">
                <a:solidFill>
                  <a:srgbClr val="000000"/>
                </a:solidFill>
                <a:effectLst/>
                <a:latin typeface="Verdana" panose="020B0604030504040204" pitchFamily="34" charset="0"/>
              </a:rPr>
              <a:t>Har du blivit berusad/påverkad av alkohol?</a:t>
            </a:r>
            <a:r>
              <a:rPr lang="sv-FI" dirty="0"/>
              <a:t> </a:t>
            </a:r>
          </a:p>
          <a:p>
            <a:r>
              <a:rPr lang="sv-FI" dirty="0"/>
              <a:t>Nej</a:t>
            </a:r>
          </a:p>
          <a:p>
            <a:r>
              <a:rPr lang="sv-FI" b="1" dirty="0"/>
              <a:t>Ja</a:t>
            </a:r>
          </a:p>
          <a:p>
            <a:endParaRPr lang="sv-FI" dirty="0"/>
          </a:p>
          <a:p>
            <a:r>
              <a:rPr lang="sv-FI" dirty="0"/>
              <a:t>INTENSIVKONSUMERAT/BERUSAD MINST EN GÅNG I MÅNADEN</a:t>
            </a:r>
          </a:p>
          <a:p>
            <a:r>
              <a:rPr lang="sv-SE" dirty="0"/>
              <a:t>Fråga: Hur ofta dricker du för att bli berusad/påverkad av alkohol?</a:t>
            </a:r>
          </a:p>
          <a:p>
            <a:pPr algn="l"/>
            <a:r>
              <a:rPr lang="sv-SE" b="1" i="0" dirty="0">
                <a:solidFill>
                  <a:srgbClr val="515355"/>
                </a:solidFill>
                <a:effectLst/>
                <a:latin typeface="Montserrat" panose="00000500000000000000" pitchFamily="2" charset="0"/>
              </a:rPr>
              <a:t>Någon gång i veckan eller oftare</a:t>
            </a:r>
          </a:p>
          <a:p>
            <a:pPr algn="l"/>
            <a:r>
              <a:rPr lang="sv-SE" b="1" i="0" dirty="0">
                <a:solidFill>
                  <a:srgbClr val="515355"/>
                </a:solidFill>
                <a:effectLst/>
                <a:latin typeface="Montserrat" panose="00000500000000000000" pitchFamily="2" charset="0"/>
              </a:rPr>
              <a:t>Ungefär varannan vecka</a:t>
            </a:r>
          </a:p>
          <a:p>
            <a:pPr algn="l"/>
            <a:r>
              <a:rPr lang="sv-SE" b="1" i="0" dirty="0">
                <a:solidFill>
                  <a:srgbClr val="515355"/>
                </a:solidFill>
                <a:effectLst/>
                <a:latin typeface="Montserrat" panose="00000500000000000000" pitchFamily="2" charset="0"/>
              </a:rPr>
              <a:t>En gång i månaden</a:t>
            </a:r>
          </a:p>
          <a:p>
            <a:pPr algn="l"/>
            <a:r>
              <a:rPr lang="sv-SE" b="0" i="0" dirty="0">
                <a:solidFill>
                  <a:srgbClr val="515355"/>
                </a:solidFill>
                <a:effectLst/>
                <a:latin typeface="Montserrat" panose="00000500000000000000" pitchFamily="2" charset="0"/>
              </a:rPr>
              <a:t>Mer sällan </a:t>
            </a:r>
          </a:p>
          <a:p>
            <a:pPr algn="l"/>
            <a:r>
              <a:rPr lang="sv-SE" b="0" i="0" dirty="0">
                <a:solidFill>
                  <a:srgbClr val="515355"/>
                </a:solidFill>
                <a:effectLst/>
                <a:latin typeface="Montserrat" panose="00000500000000000000" pitchFamily="2" charset="0"/>
              </a:rPr>
              <a:t>Aldrig</a:t>
            </a:r>
          </a:p>
          <a:p>
            <a:endParaRPr lang="sv-FI" dirty="0"/>
          </a:p>
          <a:p>
            <a:pPr algn="l"/>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23</a:t>
            </a:fld>
            <a:endParaRPr lang="sv-FI"/>
          </a:p>
        </p:txBody>
      </p:sp>
    </p:spTree>
    <p:extLst>
      <p:ext uri="{BB962C8B-B14F-4D97-AF65-F5344CB8AC3E}">
        <p14:creationId xmlns:p14="http://schemas.microsoft.com/office/powerpoint/2010/main" val="319100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Totalt 6 % uppger att de mår dåligt. Senaste tre åren har ca 6-8 % upplevt att de mår dåligt.</a:t>
            </a:r>
          </a:p>
        </p:txBody>
      </p:sp>
      <p:sp>
        <p:nvSpPr>
          <p:cNvPr id="4" name="Platshållare för bildnummer 3"/>
          <p:cNvSpPr>
            <a:spLocks noGrp="1"/>
          </p:cNvSpPr>
          <p:nvPr>
            <p:ph type="sldNum" sz="quarter" idx="5"/>
          </p:nvPr>
        </p:nvSpPr>
        <p:spPr/>
        <p:txBody>
          <a:bodyPr/>
          <a:lstStyle/>
          <a:p>
            <a:fld id="{808E5C51-1DFC-4DFA-B0F5-EB61750DE328}" type="slidenum">
              <a:rPr lang="sv-FI" smtClean="0"/>
              <a:t>4</a:t>
            </a:fld>
            <a:endParaRPr lang="sv-FI"/>
          </a:p>
        </p:txBody>
      </p:sp>
    </p:spTree>
    <p:extLst>
      <p:ext uri="{BB962C8B-B14F-4D97-AF65-F5344CB8AC3E}">
        <p14:creationId xmlns:p14="http://schemas.microsoft.com/office/powerpoint/2010/main" val="2938382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Avser alla svarande. Diagrammet visar de som uppgett svarsalternativen i </a:t>
            </a:r>
            <a:r>
              <a:rPr lang="sv-SE" b="1" dirty="0"/>
              <a:t>fet stil </a:t>
            </a:r>
            <a:r>
              <a:rPr lang="sv-SE" dirty="0"/>
              <a:t>nedan</a:t>
            </a:r>
          </a:p>
          <a:p>
            <a:endParaRPr lang="sv-FI" sz="1800" b="0" i="0" u="none" strike="noStrike" dirty="0">
              <a:solidFill>
                <a:srgbClr val="000000"/>
              </a:solidFill>
              <a:effectLst/>
              <a:latin typeface="Verdana" panose="020B0604030504040204" pitchFamily="34" charset="0"/>
            </a:endParaRPr>
          </a:p>
          <a:p>
            <a:r>
              <a:rPr lang="sv-FI" sz="1800" b="0" i="0" u="none" strike="noStrike" dirty="0">
                <a:solidFill>
                  <a:srgbClr val="000000"/>
                </a:solidFill>
                <a:effectLst/>
                <a:latin typeface="Verdana" panose="020B0604030504040204" pitchFamily="34" charset="0"/>
              </a:rPr>
              <a:t>DRUCKIT ALKOHOL</a:t>
            </a:r>
          </a:p>
          <a:p>
            <a:r>
              <a:rPr lang="sv-FI" sz="1800" b="0" i="0" u="none" strike="noStrike" dirty="0">
                <a:solidFill>
                  <a:srgbClr val="000000"/>
                </a:solidFill>
                <a:effectLst/>
                <a:latin typeface="Verdana" panose="020B0604030504040204" pitchFamily="34" charset="0"/>
              </a:rPr>
              <a:t>Fråga: Har du druckit alkoholhaltiga drycker?</a:t>
            </a:r>
          </a:p>
          <a:p>
            <a:r>
              <a:rPr lang="sv-FI" sz="1800" b="0" i="0" u="none" strike="noStrike" dirty="0">
                <a:solidFill>
                  <a:srgbClr val="000000"/>
                </a:solidFill>
                <a:effectLst/>
                <a:latin typeface="Verdana" panose="020B0604030504040204" pitchFamily="34" charset="0"/>
              </a:rPr>
              <a:t>Nej</a:t>
            </a:r>
            <a:r>
              <a:rPr lang="sv-FI" dirty="0"/>
              <a:t> </a:t>
            </a:r>
          </a:p>
          <a:p>
            <a:r>
              <a:rPr lang="sv-FI" sz="1800" b="1" i="0" u="none" strike="noStrike" dirty="0">
                <a:solidFill>
                  <a:srgbClr val="000000"/>
                </a:solidFill>
                <a:effectLst/>
                <a:latin typeface="Verdana" panose="020B0604030504040204" pitchFamily="34" charset="0"/>
              </a:rPr>
              <a:t>Ja, en-två gånger</a:t>
            </a:r>
            <a:r>
              <a:rPr lang="sv-FI" b="1" dirty="0"/>
              <a:t> </a:t>
            </a:r>
          </a:p>
          <a:p>
            <a:r>
              <a:rPr lang="sv-FI" sz="1800" b="1" i="0" u="none" strike="noStrike" dirty="0">
                <a:solidFill>
                  <a:srgbClr val="000000"/>
                </a:solidFill>
                <a:effectLst/>
                <a:latin typeface="Verdana" panose="020B0604030504040204" pitchFamily="34" charset="0"/>
              </a:rPr>
              <a:t>Ja, flera gånger</a:t>
            </a:r>
            <a:r>
              <a:rPr lang="sv-FI" b="1" dirty="0"/>
              <a:t> </a:t>
            </a:r>
          </a:p>
          <a:p>
            <a:endParaRPr lang="sv-FI" dirty="0"/>
          </a:p>
          <a:p>
            <a:r>
              <a:rPr lang="sv-SE" dirty="0"/>
              <a:t>VARIT BERUSAD/PÅVERKAD</a:t>
            </a:r>
          </a:p>
          <a:p>
            <a:r>
              <a:rPr lang="sv-SE" dirty="0"/>
              <a:t>Fråga: </a:t>
            </a:r>
            <a:r>
              <a:rPr lang="sv-FI" sz="1800" b="0" i="0" u="none" strike="noStrike" dirty="0">
                <a:solidFill>
                  <a:srgbClr val="000000"/>
                </a:solidFill>
                <a:effectLst/>
                <a:latin typeface="Verdana" panose="020B0604030504040204" pitchFamily="34" charset="0"/>
              </a:rPr>
              <a:t>Har du blivit berusad/påverkad av alkohol?</a:t>
            </a:r>
            <a:r>
              <a:rPr lang="sv-FI" dirty="0"/>
              <a:t> </a:t>
            </a:r>
          </a:p>
          <a:p>
            <a:r>
              <a:rPr lang="sv-FI" dirty="0"/>
              <a:t>Nej</a:t>
            </a:r>
          </a:p>
          <a:p>
            <a:r>
              <a:rPr lang="sv-FI" b="1" dirty="0"/>
              <a:t>Ja</a:t>
            </a:r>
          </a:p>
          <a:p>
            <a:endParaRPr lang="sv-FI" dirty="0"/>
          </a:p>
          <a:p>
            <a:r>
              <a:rPr lang="sv-FI" dirty="0"/>
              <a:t>INTENSIVKONSUMERAT/BERUSAD MINST EN GÅNG I MÅNADEN</a:t>
            </a:r>
          </a:p>
          <a:p>
            <a:r>
              <a:rPr lang="sv-SE" dirty="0"/>
              <a:t>Fråga: Hur ofta dricker du för att bli berusad/påverkad av alkohol?</a:t>
            </a:r>
          </a:p>
          <a:p>
            <a:pPr algn="l"/>
            <a:r>
              <a:rPr lang="sv-SE" b="1" i="0" dirty="0">
                <a:solidFill>
                  <a:srgbClr val="515355"/>
                </a:solidFill>
                <a:effectLst/>
                <a:latin typeface="Montserrat" panose="00000500000000000000" pitchFamily="2" charset="0"/>
              </a:rPr>
              <a:t>Någon gång i veckan eller oftare</a:t>
            </a:r>
          </a:p>
          <a:p>
            <a:pPr algn="l"/>
            <a:r>
              <a:rPr lang="sv-SE" b="1" i="0" dirty="0">
                <a:solidFill>
                  <a:srgbClr val="515355"/>
                </a:solidFill>
                <a:effectLst/>
                <a:latin typeface="Montserrat" panose="00000500000000000000" pitchFamily="2" charset="0"/>
              </a:rPr>
              <a:t>Ungefär varannan vecka</a:t>
            </a:r>
          </a:p>
          <a:p>
            <a:pPr algn="l"/>
            <a:r>
              <a:rPr lang="sv-SE" b="1" i="0" dirty="0">
                <a:solidFill>
                  <a:srgbClr val="515355"/>
                </a:solidFill>
                <a:effectLst/>
                <a:latin typeface="Montserrat" panose="00000500000000000000" pitchFamily="2" charset="0"/>
              </a:rPr>
              <a:t>En gång i månaden</a:t>
            </a:r>
          </a:p>
          <a:p>
            <a:pPr algn="l"/>
            <a:r>
              <a:rPr lang="sv-SE" b="0" i="0" dirty="0">
                <a:solidFill>
                  <a:srgbClr val="515355"/>
                </a:solidFill>
                <a:effectLst/>
                <a:latin typeface="Montserrat" panose="00000500000000000000" pitchFamily="2" charset="0"/>
              </a:rPr>
              <a:t>Mer sällan </a:t>
            </a:r>
          </a:p>
          <a:p>
            <a:pPr algn="l"/>
            <a:r>
              <a:rPr lang="sv-SE" b="0" i="0" dirty="0">
                <a:solidFill>
                  <a:srgbClr val="515355"/>
                </a:solidFill>
                <a:effectLst/>
                <a:latin typeface="Montserrat" panose="00000500000000000000" pitchFamily="2" charset="0"/>
              </a:rPr>
              <a:t>Aldrig</a:t>
            </a:r>
          </a:p>
          <a:p>
            <a:endParaRPr lang="sv-FI" dirty="0"/>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24</a:t>
            </a:fld>
            <a:endParaRPr lang="sv-FI"/>
          </a:p>
        </p:txBody>
      </p:sp>
    </p:spTree>
    <p:extLst>
      <p:ext uri="{BB962C8B-B14F-4D97-AF65-F5344CB8AC3E}">
        <p14:creationId xmlns:p14="http://schemas.microsoft.com/office/powerpoint/2010/main" val="2097546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Svarsalternativen för VARIT BERUSAD/PÅVERKAD ändrades 2023:</a:t>
            </a:r>
          </a:p>
          <a:p>
            <a:r>
              <a:rPr lang="sv-SE" dirty="0"/>
              <a:t>Fråga: </a:t>
            </a:r>
            <a:r>
              <a:rPr lang="sv-FI" sz="1200" b="0" i="0" u="none" strike="noStrike" dirty="0">
                <a:solidFill>
                  <a:srgbClr val="000000"/>
                </a:solidFill>
                <a:effectLst/>
                <a:latin typeface="Verdana" panose="020B0604030504040204" pitchFamily="34" charset="0"/>
              </a:rPr>
              <a:t>Har du blivit berusad/påverkad av alkohol?</a:t>
            </a:r>
            <a:r>
              <a:rPr lang="sv-FI" dirty="0"/>
              <a:t> </a:t>
            </a:r>
          </a:p>
          <a:p>
            <a:r>
              <a:rPr lang="sv-FI" dirty="0"/>
              <a:t>Nej</a:t>
            </a:r>
          </a:p>
          <a:p>
            <a:r>
              <a:rPr lang="sv-FI" b="1" dirty="0"/>
              <a:t>Ja</a:t>
            </a:r>
          </a:p>
          <a:p>
            <a:endParaRPr lang="sv-FI" dirty="0"/>
          </a:p>
          <a:p>
            <a:r>
              <a:rPr lang="sv-FI" dirty="0"/>
              <a:t>Tidigare svarsalternativ:</a:t>
            </a:r>
          </a:p>
          <a:p>
            <a:r>
              <a:rPr lang="sv-FI" dirty="0"/>
              <a:t>Nej</a:t>
            </a:r>
          </a:p>
          <a:p>
            <a:r>
              <a:rPr lang="sv-FI" b="1" dirty="0"/>
              <a:t>Ja, lite</a:t>
            </a:r>
          </a:p>
          <a:p>
            <a:r>
              <a:rPr lang="sv-FI" b="1" dirty="0"/>
              <a:t>Ja</a:t>
            </a:r>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25</a:t>
            </a:fld>
            <a:endParaRPr lang="sv-FI"/>
          </a:p>
        </p:txBody>
      </p:sp>
    </p:spTree>
    <p:extLst>
      <p:ext uri="{BB962C8B-B14F-4D97-AF65-F5344CB8AC3E}">
        <p14:creationId xmlns:p14="http://schemas.microsoft.com/office/powerpoint/2010/main" val="842255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Öppna svar ”Annat sätt”:</a:t>
            </a:r>
          </a:p>
          <a:p>
            <a:r>
              <a:rPr lang="sv-FI" dirty="0"/>
              <a:t>Smakat i misstag</a:t>
            </a:r>
          </a:p>
          <a:p>
            <a:r>
              <a:rPr lang="sv-FI" dirty="0"/>
              <a:t>Smakat lite av kompisar/föräldrar</a:t>
            </a:r>
          </a:p>
        </p:txBody>
      </p:sp>
      <p:sp>
        <p:nvSpPr>
          <p:cNvPr id="4" name="Platshållare för bildnummer 3"/>
          <p:cNvSpPr>
            <a:spLocks noGrp="1"/>
          </p:cNvSpPr>
          <p:nvPr>
            <p:ph type="sldNum" sz="quarter" idx="5"/>
          </p:nvPr>
        </p:nvSpPr>
        <p:spPr/>
        <p:txBody>
          <a:bodyPr/>
          <a:lstStyle/>
          <a:p>
            <a:fld id="{808E5C51-1DFC-4DFA-B0F5-EB61750DE328}" type="slidenum">
              <a:rPr lang="sv-FI" smtClean="0"/>
              <a:t>26</a:t>
            </a:fld>
            <a:endParaRPr lang="sv-FI"/>
          </a:p>
        </p:txBody>
      </p:sp>
    </p:spTree>
    <p:extLst>
      <p:ext uri="{BB962C8B-B14F-4D97-AF65-F5344CB8AC3E}">
        <p14:creationId xmlns:p14="http://schemas.microsoft.com/office/powerpoint/2010/main" val="3970652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27</a:t>
            </a:fld>
            <a:endParaRPr lang="sv-FI"/>
          </a:p>
        </p:txBody>
      </p:sp>
    </p:spTree>
    <p:extLst>
      <p:ext uri="{BB962C8B-B14F-4D97-AF65-F5344CB8AC3E}">
        <p14:creationId xmlns:p14="http://schemas.microsoft.com/office/powerpoint/2010/main" val="2248604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Bland samtliga svarande har 3 % blandat alkohol och läkemedel (23 svarande)</a:t>
            </a:r>
          </a:p>
          <a:p>
            <a:endParaRPr lang="sv-FI" dirty="0"/>
          </a:p>
          <a:p>
            <a:r>
              <a:rPr lang="sv-FI" dirty="0"/>
              <a:t>Resultat 2023:</a:t>
            </a:r>
          </a:p>
          <a:p>
            <a:r>
              <a:rPr lang="sv-FI" dirty="0"/>
              <a:t>20 % av de flickor som varit berusade</a:t>
            </a:r>
          </a:p>
          <a:p>
            <a:r>
              <a:rPr lang="sv-FI" dirty="0"/>
              <a:t>28 % av de pojkar som varit berusade</a:t>
            </a:r>
          </a:p>
        </p:txBody>
      </p:sp>
      <p:sp>
        <p:nvSpPr>
          <p:cNvPr id="4" name="Platshållare för bildnummer 3"/>
          <p:cNvSpPr>
            <a:spLocks noGrp="1"/>
          </p:cNvSpPr>
          <p:nvPr>
            <p:ph type="sldNum" sz="quarter" idx="5"/>
          </p:nvPr>
        </p:nvSpPr>
        <p:spPr/>
        <p:txBody>
          <a:bodyPr/>
          <a:lstStyle/>
          <a:p>
            <a:fld id="{808E5C51-1DFC-4DFA-B0F5-EB61750DE328}" type="slidenum">
              <a:rPr lang="sv-FI" smtClean="0"/>
              <a:t>28</a:t>
            </a:fld>
            <a:endParaRPr lang="sv-FI"/>
          </a:p>
        </p:txBody>
      </p:sp>
    </p:spTree>
    <p:extLst>
      <p:ext uri="{BB962C8B-B14F-4D97-AF65-F5344CB8AC3E}">
        <p14:creationId xmlns:p14="http://schemas.microsoft.com/office/powerpoint/2010/main" val="1058857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29</a:t>
            </a:fld>
            <a:endParaRPr lang="sv-FI"/>
          </a:p>
        </p:txBody>
      </p:sp>
    </p:spTree>
    <p:extLst>
      <p:ext uri="{BB962C8B-B14F-4D97-AF65-F5344CB8AC3E}">
        <p14:creationId xmlns:p14="http://schemas.microsoft.com/office/powerpoint/2010/main" val="3217218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Observera att totalt 11 elever har kört moped etc. berusade vilket motsvarar 10 % av de elever som varit berusade (112 elever).</a:t>
            </a:r>
          </a:p>
          <a:p>
            <a:endParaRPr lang="sv-FI" dirty="0"/>
          </a:p>
          <a:p>
            <a:r>
              <a:rPr lang="sv-FI" dirty="0"/>
              <a:t>Andel som åkt med berusad 2023:</a:t>
            </a:r>
          </a:p>
          <a:p>
            <a:r>
              <a:rPr lang="sv-FI" dirty="0"/>
              <a:t>Flickor: 6 %</a:t>
            </a:r>
          </a:p>
          <a:p>
            <a:r>
              <a:rPr lang="sv-FI" dirty="0"/>
              <a:t>Pojkar: 4 %</a:t>
            </a:r>
          </a:p>
          <a:p>
            <a:r>
              <a:rPr lang="sv-FI" dirty="0"/>
              <a:t>Totalt: 5 %</a:t>
            </a:r>
          </a:p>
          <a:p>
            <a:endParaRPr lang="sv-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EJ UPPD: Orsaker till åka med en berusad förare eller att köra berusad (2022): behöver komma hem, har inte vetat att personen som åkt med varit berusad, föraren varit en närstående.</a:t>
            </a:r>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30</a:t>
            </a:fld>
            <a:endParaRPr lang="sv-FI"/>
          </a:p>
        </p:txBody>
      </p:sp>
    </p:spTree>
    <p:extLst>
      <p:ext uri="{BB962C8B-B14F-4D97-AF65-F5344CB8AC3E}">
        <p14:creationId xmlns:p14="http://schemas.microsoft.com/office/powerpoint/2010/main" val="1677334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Vanligaste orsakerna: </a:t>
            </a:r>
          </a:p>
          <a:p>
            <a:pPr marL="171450" indent="-171450">
              <a:buFontTx/>
              <a:buChar char="-"/>
            </a:pPr>
            <a:r>
              <a:rPr lang="sv-FI" dirty="0"/>
              <a:t>För att ta sig hem</a:t>
            </a:r>
          </a:p>
          <a:p>
            <a:pPr marL="171450" indent="-171450">
              <a:buFontTx/>
              <a:buChar char="-"/>
            </a:pPr>
            <a:r>
              <a:rPr lang="sv-FI" dirty="0"/>
              <a:t>Visste inte att föraren berusad</a:t>
            </a:r>
          </a:p>
          <a:p>
            <a:pPr marL="171450" indent="-171450">
              <a:buFontTx/>
              <a:buChar char="-"/>
            </a:pPr>
            <a:r>
              <a:rPr lang="sv-FI" dirty="0"/>
              <a:t>Förälder/släkting berusad</a:t>
            </a:r>
          </a:p>
        </p:txBody>
      </p:sp>
      <p:sp>
        <p:nvSpPr>
          <p:cNvPr id="4" name="Platshållare för bildnummer 3"/>
          <p:cNvSpPr>
            <a:spLocks noGrp="1"/>
          </p:cNvSpPr>
          <p:nvPr>
            <p:ph type="sldNum" sz="quarter" idx="5"/>
          </p:nvPr>
        </p:nvSpPr>
        <p:spPr/>
        <p:txBody>
          <a:bodyPr/>
          <a:lstStyle/>
          <a:p>
            <a:fld id="{942BD082-C5A6-41BF-9436-AB0F7EAC4DF4}" type="slidenum">
              <a:rPr lang="sv-FI" smtClean="0"/>
              <a:t>31</a:t>
            </a:fld>
            <a:endParaRPr lang="sv-FI"/>
          </a:p>
        </p:txBody>
      </p:sp>
    </p:spTree>
    <p:extLst>
      <p:ext uri="{BB962C8B-B14F-4D97-AF65-F5344CB8AC3E}">
        <p14:creationId xmlns:p14="http://schemas.microsoft.com/office/powerpoint/2010/main" val="3544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80%</a:t>
            </a:r>
          </a:p>
          <a:p>
            <a:r>
              <a:rPr lang="sv-FI" dirty="0"/>
              <a:t>16%</a:t>
            </a:r>
          </a:p>
          <a:p>
            <a:r>
              <a:rPr lang="sv-FI" dirty="0"/>
              <a:t>3%</a:t>
            </a:r>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32</a:t>
            </a:fld>
            <a:endParaRPr lang="sv-FI"/>
          </a:p>
        </p:txBody>
      </p:sp>
    </p:spTree>
    <p:extLst>
      <p:ext uri="{BB962C8B-B14F-4D97-AF65-F5344CB8AC3E}">
        <p14:creationId xmlns:p14="http://schemas.microsoft.com/office/powerpoint/2010/main" val="3611545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Nej 84</a:t>
            </a:r>
          </a:p>
          <a:p>
            <a:r>
              <a:rPr lang="sv-FI" dirty="0"/>
              <a:t>Inte överens 2</a:t>
            </a:r>
          </a:p>
          <a:p>
            <a:r>
              <a:rPr lang="sv-FI" dirty="0"/>
              <a:t>Ja 1</a:t>
            </a:r>
          </a:p>
          <a:p>
            <a:r>
              <a:rPr lang="sv-FI" dirty="0"/>
              <a:t>Säger ingenting 2</a:t>
            </a:r>
          </a:p>
          <a:p>
            <a:r>
              <a:rPr lang="sv-FI" dirty="0"/>
              <a:t>Vet inte om det 3</a:t>
            </a:r>
          </a:p>
          <a:p>
            <a:r>
              <a:rPr lang="sv-FI" dirty="0"/>
              <a:t>Jag vet inte 7</a:t>
            </a:r>
          </a:p>
        </p:txBody>
      </p:sp>
      <p:sp>
        <p:nvSpPr>
          <p:cNvPr id="4" name="Platshållare för bildnummer 3"/>
          <p:cNvSpPr>
            <a:spLocks noGrp="1"/>
          </p:cNvSpPr>
          <p:nvPr>
            <p:ph type="sldNum" sz="quarter" idx="5"/>
          </p:nvPr>
        </p:nvSpPr>
        <p:spPr/>
        <p:txBody>
          <a:bodyPr/>
          <a:lstStyle/>
          <a:p>
            <a:fld id="{808E5C51-1DFC-4DFA-B0F5-EB61750DE328}" type="slidenum">
              <a:rPr lang="sv-FI" smtClean="0"/>
              <a:t>33</a:t>
            </a:fld>
            <a:endParaRPr lang="sv-FI"/>
          </a:p>
        </p:txBody>
      </p:sp>
    </p:spTree>
    <p:extLst>
      <p:ext uri="{BB962C8B-B14F-4D97-AF65-F5344CB8AC3E}">
        <p14:creationId xmlns:p14="http://schemas.microsoft.com/office/powerpoint/2010/main" val="269253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5</a:t>
            </a:fld>
            <a:endParaRPr lang="sv-FI"/>
          </a:p>
        </p:txBody>
      </p:sp>
    </p:spTree>
    <p:extLst>
      <p:ext uri="{BB962C8B-B14F-4D97-AF65-F5344CB8AC3E}">
        <p14:creationId xmlns:p14="http://schemas.microsoft.com/office/powerpoint/2010/main" val="3381342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b="0"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34</a:t>
            </a:fld>
            <a:endParaRPr lang="sv-FI"/>
          </a:p>
        </p:txBody>
      </p:sp>
    </p:spTree>
    <p:extLst>
      <p:ext uri="{BB962C8B-B14F-4D97-AF65-F5344CB8AC3E}">
        <p14:creationId xmlns:p14="http://schemas.microsoft.com/office/powerpoint/2010/main" val="1697273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b="0"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35</a:t>
            </a:fld>
            <a:endParaRPr lang="sv-FI"/>
          </a:p>
        </p:txBody>
      </p:sp>
    </p:spTree>
    <p:extLst>
      <p:ext uri="{BB962C8B-B14F-4D97-AF65-F5344CB8AC3E}">
        <p14:creationId xmlns:p14="http://schemas.microsoft.com/office/powerpoint/2010/main" val="3068232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b="0"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36</a:t>
            </a:fld>
            <a:endParaRPr lang="sv-FI"/>
          </a:p>
        </p:txBody>
      </p:sp>
    </p:spTree>
    <p:extLst>
      <p:ext uri="{BB962C8B-B14F-4D97-AF65-F5344CB8AC3E}">
        <p14:creationId xmlns:p14="http://schemas.microsoft.com/office/powerpoint/2010/main" val="3525066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1" i="0" dirty="0">
                <a:solidFill>
                  <a:srgbClr val="515355"/>
                </a:solidFill>
                <a:effectLst/>
                <a:latin typeface="Montserrat" panose="00000500000000000000" pitchFamily="2" charset="0"/>
              </a:rPr>
              <a:t>Frågan omformulerad 2024, ej jämförbar med tidigare år</a:t>
            </a:r>
          </a:p>
          <a:p>
            <a:r>
              <a:rPr lang="sv-FI" b="0" dirty="0"/>
              <a:t>Här har man kunnat ange flera svar (därav summerar andelarna ej till 100%). </a:t>
            </a:r>
          </a:p>
          <a:p>
            <a:endParaRPr lang="sv-FI" b="0" dirty="0"/>
          </a:p>
          <a:p>
            <a:r>
              <a:rPr lang="sv-FI" b="0" dirty="0"/>
              <a:t>44 % har angett att de spelar för pengar (dvs svarat ”Ja” och/eller ”Ja, köpt skins/</a:t>
            </a:r>
            <a:r>
              <a:rPr lang="sv-FI" b="0" dirty="0" err="1"/>
              <a:t>lootlådor</a:t>
            </a:r>
            <a:r>
              <a:rPr lang="sv-FI" b="0" dirty="0"/>
              <a:t> eller liknande för riktiga pengar”)</a:t>
            </a:r>
          </a:p>
        </p:txBody>
      </p:sp>
      <p:sp>
        <p:nvSpPr>
          <p:cNvPr id="4" name="Platshållare för bildnummer 3"/>
          <p:cNvSpPr>
            <a:spLocks noGrp="1"/>
          </p:cNvSpPr>
          <p:nvPr>
            <p:ph type="sldNum" sz="quarter" idx="5"/>
          </p:nvPr>
        </p:nvSpPr>
        <p:spPr/>
        <p:txBody>
          <a:bodyPr/>
          <a:lstStyle/>
          <a:p>
            <a:fld id="{808E5C51-1DFC-4DFA-B0F5-EB61750DE328}" type="slidenum">
              <a:rPr lang="sv-FI" smtClean="0"/>
              <a:t>37</a:t>
            </a:fld>
            <a:endParaRPr lang="sv-FI"/>
          </a:p>
        </p:txBody>
      </p:sp>
    </p:spTree>
    <p:extLst>
      <p:ext uri="{BB962C8B-B14F-4D97-AF65-F5344CB8AC3E}">
        <p14:creationId xmlns:p14="http://schemas.microsoft.com/office/powerpoint/2010/main" val="8500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b="0"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38</a:t>
            </a:fld>
            <a:endParaRPr lang="sv-FI"/>
          </a:p>
        </p:txBody>
      </p:sp>
    </p:spTree>
    <p:extLst>
      <p:ext uri="{BB962C8B-B14F-4D97-AF65-F5344CB8AC3E}">
        <p14:creationId xmlns:p14="http://schemas.microsoft.com/office/powerpoint/2010/main" val="1418099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Narkotika som nämns i öppna kommentarer:</a:t>
            </a:r>
          </a:p>
          <a:p>
            <a:r>
              <a:rPr lang="sv-FI" dirty="0"/>
              <a:t>Hasch/marijuana, kokain, ecstasy, tjack, </a:t>
            </a:r>
            <a:r>
              <a:rPr lang="sv-FI" dirty="0" err="1"/>
              <a:t>meth</a:t>
            </a:r>
            <a:endParaRPr lang="sv-FI" dirty="0"/>
          </a:p>
          <a:p>
            <a:endParaRPr lang="sv-FI" dirty="0"/>
          </a:p>
          <a:p>
            <a:r>
              <a:rPr lang="sv-FI" dirty="0"/>
              <a:t>2023:</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Erbjuden 13</a:t>
            </a:r>
          </a:p>
          <a:p>
            <a:r>
              <a:rPr lang="sv-FI" dirty="0"/>
              <a:t>Vet 32</a:t>
            </a:r>
          </a:p>
          <a:p>
            <a:r>
              <a:rPr lang="sv-FI" dirty="0"/>
              <a:t>Använt 2</a:t>
            </a:r>
          </a:p>
        </p:txBody>
      </p:sp>
      <p:sp>
        <p:nvSpPr>
          <p:cNvPr id="4" name="Platshållare för bildnummer 3"/>
          <p:cNvSpPr>
            <a:spLocks noGrp="1"/>
          </p:cNvSpPr>
          <p:nvPr>
            <p:ph type="sldNum" sz="quarter" idx="5"/>
          </p:nvPr>
        </p:nvSpPr>
        <p:spPr/>
        <p:txBody>
          <a:bodyPr/>
          <a:lstStyle/>
          <a:p>
            <a:fld id="{808E5C51-1DFC-4DFA-B0F5-EB61750DE328}" type="slidenum">
              <a:rPr lang="sv-FI" smtClean="0"/>
              <a:t>39</a:t>
            </a:fld>
            <a:endParaRPr lang="sv-FI"/>
          </a:p>
        </p:txBody>
      </p:sp>
    </p:spTree>
    <p:extLst>
      <p:ext uri="{BB962C8B-B14F-4D97-AF65-F5344CB8AC3E}">
        <p14:creationId xmlns:p14="http://schemas.microsoft.com/office/powerpoint/2010/main" val="1144504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40</a:t>
            </a:fld>
            <a:endParaRPr lang="sv-FI"/>
          </a:p>
        </p:txBody>
      </p:sp>
    </p:spTree>
    <p:extLst>
      <p:ext uri="{BB962C8B-B14F-4D97-AF65-F5344CB8AC3E}">
        <p14:creationId xmlns:p14="http://schemas.microsoft.com/office/powerpoint/2010/main" val="586684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42</a:t>
            </a:fld>
            <a:endParaRPr lang="sv-FI"/>
          </a:p>
        </p:txBody>
      </p:sp>
    </p:spTree>
    <p:extLst>
      <p:ext uri="{BB962C8B-B14F-4D97-AF65-F5344CB8AC3E}">
        <p14:creationId xmlns:p14="http://schemas.microsoft.com/office/powerpoint/2010/main" val="3217218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44</a:t>
            </a:fld>
            <a:endParaRPr lang="sv-FI"/>
          </a:p>
        </p:txBody>
      </p:sp>
    </p:spTree>
    <p:extLst>
      <p:ext uri="{BB962C8B-B14F-4D97-AF65-F5344CB8AC3E}">
        <p14:creationId xmlns:p14="http://schemas.microsoft.com/office/powerpoint/2010/main" val="218958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Andel som inte deltog i fritidsaktivitet</a:t>
            </a:r>
          </a:p>
          <a:p>
            <a:r>
              <a:rPr lang="sv-FI" dirty="0"/>
              <a:t>2023: 38%</a:t>
            </a:r>
          </a:p>
          <a:p>
            <a:r>
              <a:rPr lang="sv-FI" dirty="0"/>
              <a:t>2022: 38%</a:t>
            </a:r>
          </a:p>
          <a:p>
            <a:r>
              <a:rPr lang="sv-FI" dirty="0"/>
              <a:t>2021 36 %</a:t>
            </a:r>
          </a:p>
        </p:txBody>
      </p:sp>
      <p:sp>
        <p:nvSpPr>
          <p:cNvPr id="4" name="Platshållare för bildnummer 3"/>
          <p:cNvSpPr>
            <a:spLocks noGrp="1"/>
          </p:cNvSpPr>
          <p:nvPr>
            <p:ph type="sldNum" sz="quarter" idx="5"/>
          </p:nvPr>
        </p:nvSpPr>
        <p:spPr/>
        <p:txBody>
          <a:bodyPr/>
          <a:lstStyle/>
          <a:p>
            <a:fld id="{808E5C51-1DFC-4DFA-B0F5-EB61750DE328}" type="slidenum">
              <a:rPr lang="sv-FI" smtClean="0"/>
              <a:t>6</a:t>
            </a:fld>
            <a:endParaRPr lang="sv-FI"/>
          </a:p>
        </p:txBody>
      </p:sp>
    </p:spTree>
    <p:extLst>
      <p:ext uri="{BB962C8B-B14F-4D97-AF65-F5344CB8AC3E}">
        <p14:creationId xmlns:p14="http://schemas.microsoft.com/office/powerpoint/2010/main" val="377370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7</a:t>
            </a:fld>
            <a:endParaRPr lang="sv-FI"/>
          </a:p>
        </p:txBody>
      </p:sp>
    </p:spTree>
    <p:extLst>
      <p:ext uri="{BB962C8B-B14F-4D97-AF65-F5344CB8AC3E}">
        <p14:creationId xmlns:p14="http://schemas.microsoft.com/office/powerpoint/2010/main" val="2640463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8</a:t>
            </a:fld>
            <a:endParaRPr lang="sv-FI"/>
          </a:p>
        </p:txBody>
      </p:sp>
    </p:spTree>
    <p:extLst>
      <p:ext uri="{BB962C8B-B14F-4D97-AF65-F5344CB8AC3E}">
        <p14:creationId xmlns:p14="http://schemas.microsoft.com/office/powerpoint/2010/main" val="1698328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Resultaten kommer att kompletteras med andra fritidsaktiviteter.</a:t>
            </a:r>
          </a:p>
        </p:txBody>
      </p:sp>
      <p:sp>
        <p:nvSpPr>
          <p:cNvPr id="4" name="Platshållare för bildnummer 3"/>
          <p:cNvSpPr>
            <a:spLocks noGrp="1"/>
          </p:cNvSpPr>
          <p:nvPr>
            <p:ph type="sldNum" sz="quarter" idx="5"/>
          </p:nvPr>
        </p:nvSpPr>
        <p:spPr/>
        <p:txBody>
          <a:bodyPr/>
          <a:lstStyle/>
          <a:p>
            <a:fld id="{808E5C51-1DFC-4DFA-B0F5-EB61750DE328}" type="slidenum">
              <a:rPr lang="sv-FI" smtClean="0"/>
              <a:t>9</a:t>
            </a:fld>
            <a:endParaRPr lang="sv-FI"/>
          </a:p>
        </p:txBody>
      </p:sp>
    </p:spTree>
    <p:extLst>
      <p:ext uri="{BB962C8B-B14F-4D97-AF65-F5344CB8AC3E}">
        <p14:creationId xmlns:p14="http://schemas.microsoft.com/office/powerpoint/2010/main" val="169832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 </a:t>
            </a:r>
          </a:p>
          <a:p>
            <a:r>
              <a:rPr lang="sv-FI" dirty="0"/>
              <a:t>Mycket bra 20 %</a:t>
            </a:r>
          </a:p>
          <a:p>
            <a:r>
              <a:rPr lang="sv-FI" dirty="0"/>
              <a:t>Ganska bra 51 %</a:t>
            </a:r>
          </a:p>
          <a:p>
            <a:r>
              <a:rPr lang="sv-FI" dirty="0"/>
              <a:t>Varken bra eller dåligt 20 %</a:t>
            </a:r>
          </a:p>
          <a:p>
            <a:r>
              <a:rPr lang="sv-FI" dirty="0"/>
              <a:t>Ganska dåligt 5 %</a:t>
            </a:r>
          </a:p>
          <a:p>
            <a:r>
              <a:rPr lang="sv-FI" dirty="0"/>
              <a:t>Mycket dåligt 3 %</a:t>
            </a:r>
          </a:p>
        </p:txBody>
      </p:sp>
      <p:sp>
        <p:nvSpPr>
          <p:cNvPr id="4" name="Platshållare för bildnummer 3"/>
          <p:cNvSpPr>
            <a:spLocks noGrp="1"/>
          </p:cNvSpPr>
          <p:nvPr>
            <p:ph type="sldNum" sz="quarter" idx="5"/>
          </p:nvPr>
        </p:nvSpPr>
        <p:spPr/>
        <p:txBody>
          <a:bodyPr/>
          <a:lstStyle/>
          <a:p>
            <a:fld id="{808E5C51-1DFC-4DFA-B0F5-EB61750DE328}" type="slidenum">
              <a:rPr lang="sv-FI" smtClean="0"/>
              <a:t>10</a:t>
            </a:fld>
            <a:endParaRPr lang="sv-FI"/>
          </a:p>
        </p:txBody>
      </p:sp>
    </p:spTree>
    <p:extLst>
      <p:ext uri="{BB962C8B-B14F-4D97-AF65-F5344CB8AC3E}">
        <p14:creationId xmlns:p14="http://schemas.microsoft.com/office/powerpoint/2010/main" val="3107352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11</a:t>
            </a:fld>
            <a:endParaRPr lang="sv-FI"/>
          </a:p>
        </p:txBody>
      </p:sp>
    </p:spTree>
    <p:extLst>
      <p:ext uri="{BB962C8B-B14F-4D97-AF65-F5344CB8AC3E}">
        <p14:creationId xmlns:p14="http://schemas.microsoft.com/office/powerpoint/2010/main" val="1059466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3" y="2361336"/>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startsida</a:t>
            </a:r>
            <a:endParaRPr lang="en-AX" dirty="0"/>
          </a:p>
        </p:txBody>
      </p:sp>
      <p:sp>
        <p:nvSpPr>
          <p:cNvPr id="3" name="Subtitle 2">
            <a:extLst>
              <a:ext uri="{FF2B5EF4-FFF2-40B4-BE49-F238E27FC236}">
                <a16:creationId xmlns:a16="http://schemas.microsoft.com/office/drawing/2014/main" id="{416CCA25-854D-5341-971A-A96337B58832}"/>
              </a:ext>
            </a:extLst>
          </p:cNvPr>
          <p:cNvSpPr>
            <a:spLocks noGrp="1"/>
          </p:cNvSpPr>
          <p:nvPr>
            <p:ph type="subTitle" idx="1" hasCustomPrompt="1"/>
          </p:nvPr>
        </p:nvSpPr>
        <p:spPr>
          <a:xfrm>
            <a:off x="766763" y="3399077"/>
            <a:ext cx="9144000" cy="657225"/>
          </a:xfrm>
        </p:spPr>
        <p:txBody>
          <a:bodyPr anchor="t"/>
          <a:lstStyle>
            <a:lvl1pPr marL="0" indent="0" algn="l">
              <a:buNone/>
              <a:defRPr sz="2400" b="0" i="0">
                <a:solidFill>
                  <a:schemeClr val="bg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Underrubrik</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12" name="Text Placeholder 11">
            <a:extLst>
              <a:ext uri="{FF2B5EF4-FFF2-40B4-BE49-F238E27FC236}">
                <a16:creationId xmlns:a16="http://schemas.microsoft.com/office/drawing/2014/main" id="{A77AC4AC-E66B-AA48-8280-0947E3AD7A36}"/>
              </a:ext>
            </a:extLst>
          </p:cNvPr>
          <p:cNvSpPr>
            <a:spLocks noGrp="1"/>
          </p:cNvSpPr>
          <p:nvPr>
            <p:ph type="body" sz="quarter" idx="13" hasCustomPrompt="1"/>
          </p:nvPr>
        </p:nvSpPr>
        <p:spPr>
          <a:xfrm>
            <a:off x="766763" y="4056302"/>
            <a:ext cx="9144000" cy="385762"/>
          </a:xfrm>
        </p:spPr>
        <p:txBody>
          <a:bodyPr>
            <a:normAutofit/>
          </a:bodyPr>
          <a:lstStyle>
            <a:lvl1pPr marL="0" indent="0" algn="l">
              <a:buNone/>
              <a:defRPr sz="1400" b="0" i="0">
                <a:solidFill>
                  <a:schemeClr val="bg1"/>
                </a:solidFill>
                <a:latin typeface="Montserrat" pitchFamily="2" charset="77"/>
              </a:defRPr>
            </a:lvl1pPr>
          </a:lstStyle>
          <a:p>
            <a:pPr lvl="0"/>
            <a:r>
              <a:rPr lang="en-US" dirty="0"/>
              <a:t>NAMN OCH DATUM</a:t>
            </a:r>
          </a:p>
        </p:txBody>
      </p:sp>
      <p:pic>
        <p:nvPicPr>
          <p:cNvPr id="14" name="Picture 13">
            <a:extLst>
              <a:ext uri="{FF2B5EF4-FFF2-40B4-BE49-F238E27FC236}">
                <a16:creationId xmlns:a16="http://schemas.microsoft.com/office/drawing/2014/main" id="{522D9520-C20B-B942-B273-861ED5C4D6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4014585"/>
            <a:ext cx="5760720" cy="2860040"/>
          </a:xfrm>
          <a:prstGeom prst="rect">
            <a:avLst/>
          </a:prstGeom>
        </p:spPr>
      </p:pic>
      <p:pic>
        <p:nvPicPr>
          <p:cNvPr id="10" name="Picture 9">
            <a:extLst>
              <a:ext uri="{FF2B5EF4-FFF2-40B4-BE49-F238E27FC236}">
                <a16:creationId xmlns:a16="http://schemas.microsoft.com/office/drawing/2014/main" id="{EEF8DA36-B503-4EA6-9705-51C58A01D3CC}"/>
              </a:ext>
            </a:extLst>
          </p:cNvPr>
          <p:cNvPicPr>
            <a:picLocks noChangeAspect="1"/>
          </p:cNvPicPr>
          <p:nvPr userDrawn="1"/>
        </p:nvPicPr>
        <p:blipFill>
          <a:blip r:embed="rId3"/>
          <a:stretch>
            <a:fillRect/>
          </a:stretch>
        </p:blipFill>
        <p:spPr>
          <a:xfrm>
            <a:off x="11158616" y="5720867"/>
            <a:ext cx="698421" cy="778645"/>
          </a:xfrm>
          <a:prstGeom prst="rect">
            <a:avLst/>
          </a:prstGeom>
        </p:spPr>
      </p:pic>
    </p:spTree>
    <p:extLst>
      <p:ext uri="{BB962C8B-B14F-4D97-AF65-F5344CB8AC3E}">
        <p14:creationId xmlns:p14="http://schemas.microsoft.com/office/powerpoint/2010/main" val="1333897555"/>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sp>
        <p:nvSpPr>
          <p:cNvPr id="12" name="Title 1">
            <a:extLst>
              <a:ext uri="{FF2B5EF4-FFF2-40B4-BE49-F238E27FC236}">
                <a16:creationId xmlns:a16="http://schemas.microsoft.com/office/drawing/2014/main" id="{1651F4AD-EA66-6745-8A59-EC1E613B90CB}"/>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3" name="Content Placeholder 4">
            <a:extLst>
              <a:ext uri="{FF2B5EF4-FFF2-40B4-BE49-F238E27FC236}">
                <a16:creationId xmlns:a16="http://schemas.microsoft.com/office/drawing/2014/main" id="{A1C11277-560D-C646-BCB3-E4685AE81988}"/>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2" name="textruta 1">
            <a:extLst>
              <a:ext uri="{FF2B5EF4-FFF2-40B4-BE49-F238E27FC236}">
                <a16:creationId xmlns:a16="http://schemas.microsoft.com/office/drawing/2014/main" id="{C597856D-BE5B-448C-9515-524D989C1265}"/>
              </a:ext>
            </a:extLst>
          </p:cNvPr>
          <p:cNvSpPr txBox="1"/>
          <p:nvPr userDrawn="1"/>
        </p:nvSpPr>
        <p:spPr>
          <a:xfrm>
            <a:off x="10919791" y="6298513"/>
            <a:ext cx="1040296" cy="246221"/>
          </a:xfrm>
          <a:prstGeom prst="rect">
            <a:avLst/>
          </a:prstGeom>
          <a:noFill/>
        </p:spPr>
        <p:txBody>
          <a:bodyPr wrap="square" rtlCol="0">
            <a:spAutoFit/>
          </a:bodyPr>
          <a:lstStyle/>
          <a:p>
            <a:r>
              <a:rPr lang="sv-FI" sz="1000" dirty="0">
                <a:solidFill>
                  <a:schemeClr val="bg1"/>
                </a:solidFill>
                <a:latin typeface="Montserrat" panose="00000500000000000000" pitchFamily="2" charset="0"/>
              </a:rPr>
              <a:t>www.asub.ax</a:t>
            </a:r>
          </a:p>
        </p:txBody>
      </p:sp>
    </p:spTree>
    <p:extLst>
      <p:ext uri="{BB962C8B-B14F-4D97-AF65-F5344CB8AC3E}">
        <p14:creationId xmlns:p14="http://schemas.microsoft.com/office/powerpoint/2010/main" val="244788845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6562" userDrawn="1">
          <p15:clr>
            <a:srgbClr val="FBAE40"/>
          </p15:clr>
        </p15:guide>
        <p15:guide id="4" orient="horz" pos="40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sp>
        <p:nvSpPr>
          <p:cNvPr id="12" name="Title 1">
            <a:extLst>
              <a:ext uri="{FF2B5EF4-FFF2-40B4-BE49-F238E27FC236}">
                <a16:creationId xmlns:a16="http://schemas.microsoft.com/office/drawing/2014/main" id="{1651F4AD-EA66-6745-8A59-EC1E613B90CB}"/>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4" name="Content Placeholder 4">
            <a:extLst>
              <a:ext uri="{FF2B5EF4-FFF2-40B4-BE49-F238E27FC236}">
                <a16:creationId xmlns:a16="http://schemas.microsoft.com/office/drawing/2014/main" id="{4781E6D9-55E5-4CC3-9325-860957E52F90}"/>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5" name="Content Placeholder 4">
            <a:extLst>
              <a:ext uri="{FF2B5EF4-FFF2-40B4-BE49-F238E27FC236}">
                <a16:creationId xmlns:a16="http://schemas.microsoft.com/office/drawing/2014/main" id="{00264C41-8A26-4B95-9CA2-9900E86D0FE9}"/>
              </a:ext>
            </a:extLst>
          </p:cNvPr>
          <p:cNvSpPr>
            <a:spLocks noGrp="1"/>
          </p:cNvSpPr>
          <p:nvPr>
            <p:ph sz="quarter" idx="12"/>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3" name="textruta 12">
            <a:extLst>
              <a:ext uri="{FF2B5EF4-FFF2-40B4-BE49-F238E27FC236}">
                <a16:creationId xmlns:a16="http://schemas.microsoft.com/office/drawing/2014/main" id="{160135B6-1C8B-4613-8D25-A6FCAAFB3007}"/>
              </a:ext>
            </a:extLst>
          </p:cNvPr>
          <p:cNvSpPr txBox="1"/>
          <p:nvPr userDrawn="1"/>
        </p:nvSpPr>
        <p:spPr>
          <a:xfrm>
            <a:off x="10919791" y="6298513"/>
            <a:ext cx="1040296" cy="246221"/>
          </a:xfrm>
          <a:prstGeom prst="rect">
            <a:avLst/>
          </a:prstGeom>
          <a:noFill/>
        </p:spPr>
        <p:txBody>
          <a:bodyPr wrap="square" rtlCol="0">
            <a:spAutoFit/>
          </a:bodyPr>
          <a:lstStyle/>
          <a:p>
            <a:r>
              <a:rPr lang="sv-FI" sz="1000" dirty="0">
                <a:solidFill>
                  <a:schemeClr val="bg1"/>
                </a:solidFill>
                <a:latin typeface="Montserrat" panose="00000500000000000000" pitchFamily="2" charset="0"/>
              </a:rPr>
              <a:t>www.asub.ax</a:t>
            </a:r>
          </a:p>
        </p:txBody>
      </p:sp>
    </p:spTree>
    <p:extLst>
      <p:ext uri="{BB962C8B-B14F-4D97-AF65-F5344CB8AC3E}">
        <p14:creationId xmlns:p14="http://schemas.microsoft.com/office/powerpoint/2010/main" val="1382355008"/>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6562">
          <p15:clr>
            <a:srgbClr val="FBAE40"/>
          </p15:clr>
        </p15:guide>
        <p15:guide id="4" orient="horz" pos="40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7" name="Picture 6">
            <a:extLst>
              <a:ext uri="{FF2B5EF4-FFF2-40B4-BE49-F238E27FC236}">
                <a16:creationId xmlns:a16="http://schemas.microsoft.com/office/drawing/2014/main" id="{93906292-4A6D-7C4D-BBBD-4360FEFB23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90520" cy="1432560"/>
          </a:xfrm>
          <a:prstGeom prst="rect">
            <a:avLst/>
          </a:prstGeom>
        </p:spPr>
      </p:pic>
      <p:sp>
        <p:nvSpPr>
          <p:cNvPr id="12" name="Title 1">
            <a:extLst>
              <a:ext uri="{FF2B5EF4-FFF2-40B4-BE49-F238E27FC236}">
                <a16:creationId xmlns:a16="http://schemas.microsoft.com/office/drawing/2014/main" id="{A423C08A-749C-1C45-AA15-100F1EF70F95}"/>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8" name="Content Placeholder 4">
            <a:extLst>
              <a:ext uri="{FF2B5EF4-FFF2-40B4-BE49-F238E27FC236}">
                <a16:creationId xmlns:a16="http://schemas.microsoft.com/office/drawing/2014/main" id="{1CE7B617-C340-4F8E-836D-7954F992C35E}"/>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57298639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7" name="Picture 6">
            <a:extLst>
              <a:ext uri="{FF2B5EF4-FFF2-40B4-BE49-F238E27FC236}">
                <a16:creationId xmlns:a16="http://schemas.microsoft.com/office/drawing/2014/main" id="{93906292-4A6D-7C4D-BBBD-4360FEFB23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90520" cy="1432560"/>
          </a:xfrm>
          <a:prstGeom prst="rect">
            <a:avLst/>
          </a:prstGeom>
        </p:spPr>
      </p:pic>
      <p:sp>
        <p:nvSpPr>
          <p:cNvPr id="12" name="Title 1">
            <a:extLst>
              <a:ext uri="{FF2B5EF4-FFF2-40B4-BE49-F238E27FC236}">
                <a16:creationId xmlns:a16="http://schemas.microsoft.com/office/drawing/2014/main" id="{A423C08A-749C-1C45-AA15-100F1EF70F95}"/>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3" name="Content Placeholder 4">
            <a:extLst>
              <a:ext uri="{FF2B5EF4-FFF2-40B4-BE49-F238E27FC236}">
                <a16:creationId xmlns:a16="http://schemas.microsoft.com/office/drawing/2014/main" id="{80EF6B2D-F14F-1144-8F43-E62B05BD08C4}"/>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4" name="Content Placeholder 4">
            <a:extLst>
              <a:ext uri="{FF2B5EF4-FFF2-40B4-BE49-F238E27FC236}">
                <a16:creationId xmlns:a16="http://schemas.microsoft.com/office/drawing/2014/main" id="{38536A44-0B16-0343-8E56-266492852865}"/>
              </a:ext>
            </a:extLst>
          </p:cNvPr>
          <p:cNvSpPr>
            <a:spLocks noGrp="1"/>
          </p:cNvSpPr>
          <p:nvPr>
            <p:ph sz="quarter" idx="11"/>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249912383"/>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utsid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5F6743-D2EA-4F48-8E3B-A6A26A0F17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pic>
        <p:nvPicPr>
          <p:cNvPr id="15" name="Picture 14">
            <a:extLst>
              <a:ext uri="{FF2B5EF4-FFF2-40B4-BE49-F238E27FC236}">
                <a16:creationId xmlns:a16="http://schemas.microsoft.com/office/drawing/2014/main" id="{F5B5EDC3-8C41-B443-B24E-CDF0E1C7FEF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58617" y="5723119"/>
            <a:ext cx="687600" cy="766581"/>
          </a:xfrm>
          <a:prstGeom prst="rect">
            <a:avLst/>
          </a:prstGeom>
        </p:spPr>
      </p:pic>
      <p:sp>
        <p:nvSpPr>
          <p:cNvPr id="12" name="Subtitle 2">
            <a:extLst>
              <a:ext uri="{FF2B5EF4-FFF2-40B4-BE49-F238E27FC236}">
                <a16:creationId xmlns:a16="http://schemas.microsoft.com/office/drawing/2014/main" id="{B19DEB1E-50E2-4E94-B944-5B8C7C76B174}"/>
              </a:ext>
            </a:extLst>
          </p:cNvPr>
          <p:cNvSpPr>
            <a:spLocks noGrp="1"/>
          </p:cNvSpPr>
          <p:nvPr>
            <p:ph type="subTitle" idx="1" hasCustomPrompt="1"/>
          </p:nvPr>
        </p:nvSpPr>
        <p:spPr>
          <a:xfrm>
            <a:off x="766763" y="3139718"/>
            <a:ext cx="9144000" cy="657225"/>
          </a:xfrm>
        </p:spPr>
        <p:txBody>
          <a:bodyPr anchor="ctr">
            <a:normAutofit/>
          </a:bodyPr>
          <a:lstStyle>
            <a:lvl1pPr marL="0" indent="0" algn="l">
              <a:buNone/>
              <a:defRPr sz="2000" b="0" i="0">
                <a:solidFill>
                  <a:schemeClr val="tx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Ditt</a:t>
            </a:r>
            <a:r>
              <a:rPr lang="en-US" dirty="0"/>
              <a:t> </a:t>
            </a:r>
            <a:r>
              <a:rPr lang="en-US" dirty="0" err="1"/>
              <a:t>namn</a:t>
            </a:r>
            <a:r>
              <a:rPr lang="en-US" dirty="0"/>
              <a:t> </a:t>
            </a:r>
            <a:r>
              <a:rPr lang="en-US" dirty="0" err="1"/>
              <a:t>här</a:t>
            </a:r>
            <a:endParaRPr lang="en-AX" dirty="0"/>
          </a:p>
        </p:txBody>
      </p:sp>
      <p:sp>
        <p:nvSpPr>
          <p:cNvPr id="14" name="textruta 13">
            <a:extLst>
              <a:ext uri="{FF2B5EF4-FFF2-40B4-BE49-F238E27FC236}">
                <a16:creationId xmlns:a16="http://schemas.microsoft.com/office/drawing/2014/main" id="{73CC91DD-E9D7-4EFE-BF37-D84289276CCF}"/>
              </a:ext>
            </a:extLst>
          </p:cNvPr>
          <p:cNvSpPr txBox="1"/>
          <p:nvPr userDrawn="1"/>
        </p:nvSpPr>
        <p:spPr>
          <a:xfrm>
            <a:off x="757238" y="3796943"/>
            <a:ext cx="9144000" cy="338554"/>
          </a:xfrm>
          <a:prstGeom prst="rect">
            <a:avLst/>
          </a:prstGeom>
          <a:noFill/>
        </p:spPr>
        <p:txBody>
          <a:bodyPr wrap="square" rtlCol="0">
            <a:spAutoFit/>
          </a:bodyPr>
          <a:lstStyle/>
          <a:p>
            <a:r>
              <a:rPr lang="sv-FI" sz="1600" dirty="0">
                <a:solidFill>
                  <a:schemeClr val="tx2"/>
                </a:solidFill>
                <a:latin typeface="Montserrat" panose="00000500000000000000" pitchFamily="2" charset="0"/>
              </a:rPr>
              <a:t>www.asub.ax</a:t>
            </a:r>
          </a:p>
        </p:txBody>
      </p:sp>
      <p:sp>
        <p:nvSpPr>
          <p:cNvPr id="16" name="textruta 15">
            <a:extLst>
              <a:ext uri="{FF2B5EF4-FFF2-40B4-BE49-F238E27FC236}">
                <a16:creationId xmlns:a16="http://schemas.microsoft.com/office/drawing/2014/main" id="{0A90BECF-BB16-449A-A031-014802B047C9}"/>
              </a:ext>
            </a:extLst>
          </p:cNvPr>
          <p:cNvSpPr txBox="1"/>
          <p:nvPr userDrawn="1"/>
        </p:nvSpPr>
        <p:spPr>
          <a:xfrm>
            <a:off x="757238" y="2431832"/>
            <a:ext cx="9144000"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Tack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för</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visat</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intresse</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a:t>
            </a:r>
            <a:endParaRPr lang="sv-FI" dirty="0"/>
          </a:p>
        </p:txBody>
      </p:sp>
    </p:spTree>
    <p:extLst>
      <p:ext uri="{BB962C8B-B14F-4D97-AF65-F5344CB8AC3E}">
        <p14:creationId xmlns:p14="http://schemas.microsoft.com/office/powerpoint/2010/main" val="3066208577"/>
      </p:ext>
    </p:extLst>
  </p:cSld>
  <p:clrMapOvr>
    <a:masterClrMapping/>
  </p:clrMapOvr>
  <p:extLst>
    <p:ext uri="{DCECCB84-F9BA-43D5-87BE-67443E8EF086}">
      <p15:sldGuideLst xmlns:p15="http://schemas.microsoft.com/office/powerpoint/2012/main">
        <p15:guide id="1" orient="horz" pos="2523" userDrawn="1">
          <p15:clr>
            <a:srgbClr val="FBAE40"/>
          </p15:clr>
        </p15:guide>
        <p15:guide id="2" pos="529" userDrawn="1">
          <p15:clr>
            <a:srgbClr val="FBAE40"/>
          </p15:clr>
        </p15:guide>
        <p15:guide id="3" pos="7469">
          <p15:clr>
            <a:srgbClr val="FBAE40"/>
          </p15:clr>
        </p15:guide>
        <p15:guide id="4" orient="horz" pos="40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lutsid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5F6743-D2EA-4F48-8E3B-A6A26A0F17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8" name="textruta 7">
            <a:extLst>
              <a:ext uri="{FF2B5EF4-FFF2-40B4-BE49-F238E27FC236}">
                <a16:creationId xmlns:a16="http://schemas.microsoft.com/office/drawing/2014/main" id="{15B0DF21-8E2E-4C7F-9E18-9EFB6DFFABDD}"/>
              </a:ext>
            </a:extLst>
          </p:cNvPr>
          <p:cNvSpPr txBox="1"/>
          <p:nvPr userDrawn="1"/>
        </p:nvSpPr>
        <p:spPr>
          <a:xfrm>
            <a:off x="757238" y="3796943"/>
            <a:ext cx="9144000" cy="338554"/>
          </a:xfrm>
          <a:prstGeom prst="rect">
            <a:avLst/>
          </a:prstGeom>
          <a:noFill/>
        </p:spPr>
        <p:txBody>
          <a:bodyPr wrap="square" rtlCol="0">
            <a:spAutoFit/>
          </a:bodyPr>
          <a:lstStyle/>
          <a:p>
            <a:r>
              <a:rPr lang="sv-FI" sz="1600" dirty="0">
                <a:solidFill>
                  <a:schemeClr val="tx2"/>
                </a:solidFill>
                <a:latin typeface="Montserrat" panose="00000500000000000000" pitchFamily="2" charset="0"/>
              </a:rPr>
              <a:t>www.asub.ax</a:t>
            </a:r>
          </a:p>
        </p:txBody>
      </p:sp>
      <p:sp>
        <p:nvSpPr>
          <p:cNvPr id="11" name="textruta 10">
            <a:extLst>
              <a:ext uri="{FF2B5EF4-FFF2-40B4-BE49-F238E27FC236}">
                <a16:creationId xmlns:a16="http://schemas.microsoft.com/office/drawing/2014/main" id="{C635D2F5-594C-4516-8E42-B4FE1BEFC41F}"/>
              </a:ext>
            </a:extLst>
          </p:cNvPr>
          <p:cNvSpPr txBox="1"/>
          <p:nvPr userDrawn="1"/>
        </p:nvSpPr>
        <p:spPr>
          <a:xfrm>
            <a:off x="757238" y="2431832"/>
            <a:ext cx="9144000"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Tack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för</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visat</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intresse</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a:t>
            </a:r>
            <a:endParaRPr lang="sv-FI" dirty="0"/>
          </a:p>
        </p:txBody>
      </p:sp>
      <p:sp>
        <p:nvSpPr>
          <p:cNvPr id="14" name="Subtitle 2">
            <a:extLst>
              <a:ext uri="{FF2B5EF4-FFF2-40B4-BE49-F238E27FC236}">
                <a16:creationId xmlns:a16="http://schemas.microsoft.com/office/drawing/2014/main" id="{1AF6553C-2F2D-45BA-B495-A42191544CAE}"/>
              </a:ext>
            </a:extLst>
          </p:cNvPr>
          <p:cNvSpPr>
            <a:spLocks noGrp="1"/>
          </p:cNvSpPr>
          <p:nvPr>
            <p:ph type="subTitle" idx="1" hasCustomPrompt="1"/>
          </p:nvPr>
        </p:nvSpPr>
        <p:spPr>
          <a:xfrm>
            <a:off x="766763" y="3139718"/>
            <a:ext cx="9144000" cy="657225"/>
          </a:xfrm>
        </p:spPr>
        <p:txBody>
          <a:bodyPr anchor="ctr">
            <a:normAutofit/>
          </a:bodyPr>
          <a:lstStyle>
            <a:lvl1pPr marL="0" indent="0" algn="l">
              <a:buNone/>
              <a:defRPr sz="2000" b="0" i="0">
                <a:solidFill>
                  <a:schemeClr val="tx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Ditt</a:t>
            </a:r>
            <a:r>
              <a:rPr lang="en-US" dirty="0"/>
              <a:t> </a:t>
            </a:r>
            <a:r>
              <a:rPr lang="en-US" dirty="0" err="1"/>
              <a:t>namn</a:t>
            </a:r>
            <a:r>
              <a:rPr lang="en-US" dirty="0"/>
              <a:t> </a:t>
            </a:r>
            <a:r>
              <a:rPr lang="en-US" dirty="0" err="1"/>
              <a:t>här</a:t>
            </a:r>
            <a:endParaRPr lang="en-AX" dirty="0"/>
          </a:p>
        </p:txBody>
      </p:sp>
    </p:spTree>
    <p:extLst>
      <p:ext uri="{BB962C8B-B14F-4D97-AF65-F5344CB8AC3E}">
        <p14:creationId xmlns:p14="http://schemas.microsoft.com/office/powerpoint/2010/main" val="2073069046"/>
      </p:ext>
    </p:extLst>
  </p:cSld>
  <p:clrMapOvr>
    <a:masterClrMapping/>
  </p:clrMapOvr>
  <p:extLst>
    <p:ext uri="{DCECCB84-F9BA-43D5-87BE-67443E8EF086}">
      <p15:sldGuideLst xmlns:p15="http://schemas.microsoft.com/office/powerpoint/2012/main">
        <p15:guide id="1" orient="horz" pos="1321"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3" y="2361341"/>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startsida</a:t>
            </a:r>
            <a:endParaRPr lang="en-AX" dirty="0"/>
          </a:p>
        </p:txBody>
      </p:sp>
      <p:sp>
        <p:nvSpPr>
          <p:cNvPr id="3" name="Subtitle 2">
            <a:extLst>
              <a:ext uri="{FF2B5EF4-FFF2-40B4-BE49-F238E27FC236}">
                <a16:creationId xmlns:a16="http://schemas.microsoft.com/office/drawing/2014/main" id="{416CCA25-854D-5341-971A-A96337B58832}"/>
              </a:ext>
            </a:extLst>
          </p:cNvPr>
          <p:cNvSpPr>
            <a:spLocks noGrp="1"/>
          </p:cNvSpPr>
          <p:nvPr>
            <p:ph type="subTitle" idx="1" hasCustomPrompt="1"/>
          </p:nvPr>
        </p:nvSpPr>
        <p:spPr>
          <a:xfrm>
            <a:off x="766763" y="3399082"/>
            <a:ext cx="9144000" cy="657225"/>
          </a:xfrm>
        </p:spPr>
        <p:txBody>
          <a:bodyPr anchor="t"/>
          <a:lstStyle>
            <a:lvl1pPr marL="0" indent="0" algn="l">
              <a:buNone/>
              <a:defRPr sz="2400" b="0" i="0">
                <a:solidFill>
                  <a:schemeClr val="bg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Underrubrik</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12" name="Text Placeholder 11">
            <a:extLst>
              <a:ext uri="{FF2B5EF4-FFF2-40B4-BE49-F238E27FC236}">
                <a16:creationId xmlns:a16="http://schemas.microsoft.com/office/drawing/2014/main" id="{A77AC4AC-E66B-AA48-8280-0947E3AD7A36}"/>
              </a:ext>
            </a:extLst>
          </p:cNvPr>
          <p:cNvSpPr>
            <a:spLocks noGrp="1"/>
          </p:cNvSpPr>
          <p:nvPr>
            <p:ph type="body" sz="quarter" idx="13" hasCustomPrompt="1"/>
          </p:nvPr>
        </p:nvSpPr>
        <p:spPr>
          <a:xfrm>
            <a:off x="766763" y="4056307"/>
            <a:ext cx="9144000" cy="385762"/>
          </a:xfrm>
        </p:spPr>
        <p:txBody>
          <a:bodyPr>
            <a:normAutofit/>
          </a:bodyPr>
          <a:lstStyle>
            <a:lvl1pPr marL="0" indent="0" algn="l">
              <a:buNone/>
              <a:defRPr sz="1400" b="0" i="0">
                <a:solidFill>
                  <a:schemeClr val="bg1"/>
                </a:solidFill>
                <a:latin typeface="Montserrat" pitchFamily="2" charset="77"/>
              </a:defRPr>
            </a:lvl1pPr>
          </a:lstStyle>
          <a:p>
            <a:pPr lvl="0"/>
            <a:r>
              <a:rPr lang="en-US" dirty="0"/>
              <a:t>NAMN OCH DATUM</a:t>
            </a:r>
          </a:p>
        </p:txBody>
      </p:sp>
      <p:pic>
        <p:nvPicPr>
          <p:cNvPr id="14" name="Picture 13">
            <a:extLst>
              <a:ext uri="{FF2B5EF4-FFF2-40B4-BE49-F238E27FC236}">
                <a16:creationId xmlns:a16="http://schemas.microsoft.com/office/drawing/2014/main" id="{522D9520-C20B-B942-B273-861ED5C4D6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spTree>
    <p:extLst>
      <p:ext uri="{BB962C8B-B14F-4D97-AF65-F5344CB8AC3E}">
        <p14:creationId xmlns:p14="http://schemas.microsoft.com/office/powerpoint/2010/main" val="739505658"/>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ellansida">
    <p:bg>
      <p:bgPr>
        <a:solidFill>
          <a:schemeClr val="accent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8" name="Title 1">
            <a:extLst>
              <a:ext uri="{FF2B5EF4-FFF2-40B4-BE49-F238E27FC236}">
                <a16:creationId xmlns:a16="http://schemas.microsoft.com/office/drawing/2014/main" id="{F3BEBA71-0792-4C87-B273-01CD4C80D8EB}"/>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10" name="Platshållare för text 3">
            <a:extLst>
              <a:ext uri="{FF2B5EF4-FFF2-40B4-BE49-F238E27FC236}">
                <a16:creationId xmlns:a16="http://schemas.microsoft.com/office/drawing/2014/main" id="{8D8FF3D5-B113-4928-8A85-CAB54F3692C9}"/>
              </a:ext>
            </a:extLst>
          </p:cNvPr>
          <p:cNvSpPr>
            <a:spLocks noGrp="1"/>
          </p:cNvSpPr>
          <p:nvPr>
            <p:ph type="body" sz="quarter" idx="11" hasCustomPrompt="1"/>
          </p:nvPr>
        </p:nvSpPr>
        <p:spPr>
          <a:xfrm>
            <a:off x="766763" y="3410712"/>
            <a:ext cx="7078662" cy="1038225"/>
          </a:xfrm>
        </p:spPr>
        <p:txBody>
          <a:bodyPr>
            <a:normAutofit/>
          </a:bodyPr>
          <a:lstStyle>
            <a:lvl1pPr marL="0" indent="0">
              <a:buNone/>
              <a:defRPr sz="2400">
                <a:solidFill>
                  <a:schemeClr val="bg1"/>
                </a:solidFill>
                <a:latin typeface="Montserrat Medium" panose="020B0604020202020204" charset="0"/>
              </a:defRPr>
            </a:lvl1pPr>
          </a:lstStyle>
          <a:p>
            <a:pPr lvl="0"/>
            <a:r>
              <a:rPr lang="sv-SE" dirty="0"/>
              <a:t>Underrubrik</a:t>
            </a:r>
          </a:p>
        </p:txBody>
      </p:sp>
    </p:spTree>
    <p:extLst>
      <p:ext uri="{BB962C8B-B14F-4D97-AF65-F5344CB8AC3E}">
        <p14:creationId xmlns:p14="http://schemas.microsoft.com/office/powerpoint/2010/main" val="4245319643"/>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ellansida">
    <p:bg>
      <p:bgPr>
        <a:solidFill>
          <a:schemeClr val="accent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8" name="Title 1">
            <a:extLst>
              <a:ext uri="{FF2B5EF4-FFF2-40B4-BE49-F238E27FC236}">
                <a16:creationId xmlns:a16="http://schemas.microsoft.com/office/drawing/2014/main" id="{784B9A61-509F-4313-B719-71A3EDF215A9}"/>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10" name="Platshållare för text 3">
            <a:extLst>
              <a:ext uri="{FF2B5EF4-FFF2-40B4-BE49-F238E27FC236}">
                <a16:creationId xmlns:a16="http://schemas.microsoft.com/office/drawing/2014/main" id="{98067984-20EE-4D0D-B7BE-7D325381D14C}"/>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230054736"/>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Mellansida">
    <p:bg>
      <p:bgPr>
        <a:solidFill>
          <a:srgbClr val="46476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6" name="Title 1">
            <a:extLst>
              <a:ext uri="{FF2B5EF4-FFF2-40B4-BE49-F238E27FC236}">
                <a16:creationId xmlns:a16="http://schemas.microsoft.com/office/drawing/2014/main" id="{CD719D5E-DF55-477E-A60B-419A1F8F8835}"/>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4" name="Platshållare för text 3">
            <a:extLst>
              <a:ext uri="{FF2B5EF4-FFF2-40B4-BE49-F238E27FC236}">
                <a16:creationId xmlns:a16="http://schemas.microsoft.com/office/drawing/2014/main" id="{871B8838-CA60-42A7-88A2-A5A15D8E3770}"/>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3572901097"/>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ellansida">
    <p:bg>
      <p:bgPr>
        <a:solidFill>
          <a:schemeClr val="accent3"/>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6" name="Title 1">
            <a:extLst>
              <a:ext uri="{FF2B5EF4-FFF2-40B4-BE49-F238E27FC236}">
                <a16:creationId xmlns:a16="http://schemas.microsoft.com/office/drawing/2014/main" id="{4229BE8B-C1AB-412D-BBEF-21962A3F06C7}"/>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7" name="Platshållare för text 3">
            <a:extLst>
              <a:ext uri="{FF2B5EF4-FFF2-40B4-BE49-F238E27FC236}">
                <a16:creationId xmlns:a16="http://schemas.microsoft.com/office/drawing/2014/main" id="{87A89FC1-1600-4249-B87B-CC2A6465BA5D}"/>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4248386593"/>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Mellan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E6FC3E9E-14E0-6D46-8B14-DD21B2DAC8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2880"/>
            <a:ext cx="5770880" cy="2865120"/>
          </a:xfrm>
          <a:prstGeom prst="rect">
            <a:avLst/>
          </a:prstGeom>
        </p:spPr>
      </p:pic>
      <p:sp>
        <p:nvSpPr>
          <p:cNvPr id="11" name="Title 1">
            <a:extLst>
              <a:ext uri="{FF2B5EF4-FFF2-40B4-BE49-F238E27FC236}">
                <a16:creationId xmlns:a16="http://schemas.microsoft.com/office/drawing/2014/main" id="{9ABCD30A-0C9A-429D-8856-9E563D51434B}"/>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mellansida</a:t>
            </a:r>
            <a:endParaRPr lang="en-AX" dirty="0"/>
          </a:p>
        </p:txBody>
      </p:sp>
      <p:sp>
        <p:nvSpPr>
          <p:cNvPr id="12" name="Platshållare för text 3">
            <a:extLst>
              <a:ext uri="{FF2B5EF4-FFF2-40B4-BE49-F238E27FC236}">
                <a16:creationId xmlns:a16="http://schemas.microsoft.com/office/drawing/2014/main" id="{72DDE4C3-13AE-4970-A405-B4BED854C17F}"/>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tx2"/>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3148239403"/>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Undersi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pic>
        <p:nvPicPr>
          <p:cNvPr id="4" name="Picture 3">
            <a:extLst>
              <a:ext uri="{FF2B5EF4-FFF2-40B4-BE49-F238E27FC236}">
                <a16:creationId xmlns:a16="http://schemas.microsoft.com/office/drawing/2014/main" id="{590A3A66-90A9-5E41-AAFD-F086C43E11A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403496" y="6057443"/>
            <a:ext cx="513177" cy="572122"/>
          </a:xfrm>
          <a:prstGeom prst="rect">
            <a:avLst/>
          </a:prstGeom>
        </p:spPr>
      </p:pic>
      <p:sp>
        <p:nvSpPr>
          <p:cNvPr id="10" name="Content Placeholder 4">
            <a:extLst>
              <a:ext uri="{FF2B5EF4-FFF2-40B4-BE49-F238E27FC236}">
                <a16:creationId xmlns:a16="http://schemas.microsoft.com/office/drawing/2014/main" id="{4F1CD328-F8A9-4A9F-B283-9AFE0F99BEEB}"/>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3" name="textruta 2">
            <a:extLst>
              <a:ext uri="{FF2B5EF4-FFF2-40B4-BE49-F238E27FC236}">
                <a16:creationId xmlns:a16="http://schemas.microsoft.com/office/drawing/2014/main" id="{6C313A8A-9878-28EE-E72B-8085030168AD}"/>
              </a:ext>
            </a:extLst>
          </p:cNvPr>
          <p:cNvSpPr txBox="1"/>
          <p:nvPr userDrawn="1"/>
        </p:nvSpPr>
        <p:spPr>
          <a:xfrm>
            <a:off x="11066804" y="85458"/>
            <a:ext cx="922946" cy="338554"/>
          </a:xfrm>
          <a:prstGeom prst="rect">
            <a:avLst/>
          </a:prstGeom>
          <a:noFill/>
        </p:spPr>
        <p:txBody>
          <a:bodyPr wrap="square" rtlCol="0">
            <a:spAutoFit/>
          </a:bodyPr>
          <a:lstStyle/>
          <a:p>
            <a:pPr algn="r"/>
            <a:r>
              <a:rPr lang="sv-FI" sz="1600" dirty="0">
                <a:solidFill>
                  <a:schemeClr val="bg1">
                    <a:lumMod val="65000"/>
                  </a:schemeClr>
                </a:solidFill>
                <a:latin typeface="Montserrat" panose="00000500000000000000" pitchFamily="2" charset="0"/>
              </a:rPr>
              <a:t>2024</a:t>
            </a:r>
          </a:p>
        </p:txBody>
      </p:sp>
    </p:spTree>
    <p:extLst>
      <p:ext uri="{BB962C8B-B14F-4D97-AF65-F5344CB8AC3E}">
        <p14:creationId xmlns:p14="http://schemas.microsoft.com/office/powerpoint/2010/main" val="1149456186"/>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Undersi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5" name="Content Placeholder 4">
            <a:extLst>
              <a:ext uri="{FF2B5EF4-FFF2-40B4-BE49-F238E27FC236}">
                <a16:creationId xmlns:a16="http://schemas.microsoft.com/office/drawing/2014/main" id="{255E3711-27BC-D74D-B225-D71DC387FF69}"/>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pic>
        <p:nvPicPr>
          <p:cNvPr id="4" name="Picture 3">
            <a:extLst>
              <a:ext uri="{FF2B5EF4-FFF2-40B4-BE49-F238E27FC236}">
                <a16:creationId xmlns:a16="http://schemas.microsoft.com/office/drawing/2014/main" id="{590A3A66-90A9-5E41-AAFD-F086C43E11A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403496" y="6057443"/>
            <a:ext cx="513177" cy="572122"/>
          </a:xfrm>
          <a:prstGeom prst="rect">
            <a:avLst/>
          </a:prstGeom>
        </p:spPr>
      </p:pic>
      <p:sp>
        <p:nvSpPr>
          <p:cNvPr id="12" name="Content Placeholder 4">
            <a:extLst>
              <a:ext uri="{FF2B5EF4-FFF2-40B4-BE49-F238E27FC236}">
                <a16:creationId xmlns:a16="http://schemas.microsoft.com/office/drawing/2014/main" id="{72A57624-C89D-1F4C-A469-DB8E6D7D9908}"/>
              </a:ext>
            </a:extLst>
          </p:cNvPr>
          <p:cNvSpPr>
            <a:spLocks noGrp="1"/>
          </p:cNvSpPr>
          <p:nvPr>
            <p:ph sz="quarter" idx="11"/>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236904443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891282245"/>
      </p:ext>
    </p:extLst>
  </p:cSld>
  <p:clrMap bg1="lt1" tx1="dk1" bg2="lt2" tx2="dk2" accent1="accent1" accent2="accent2" accent3="accent3" accent4="accent4" accent5="accent5" accent6="accent6" hlink="hlink" folHlink="folHlink"/>
  <p:sldLayoutIdLst>
    <p:sldLayoutId id="2147483683" r:id="rId1"/>
    <p:sldLayoutId id="2147483660" r:id="rId2"/>
    <p:sldLayoutId id="2147483662" r:id="rId3"/>
    <p:sldLayoutId id="2147483687" r:id="rId4"/>
    <p:sldLayoutId id="2147483663" r:id="rId5"/>
    <p:sldLayoutId id="2147483665" r:id="rId6"/>
    <p:sldLayoutId id="2147483692" r:id="rId7"/>
    <p:sldLayoutId id="2147483691" r:id="rId8"/>
    <p:sldLayoutId id="2147483668" r:id="rId9"/>
    <p:sldLayoutId id="2147483688" r:id="rId10"/>
    <p:sldLayoutId id="2147483693" r:id="rId11"/>
    <p:sldLayoutId id="2147483690" r:id="rId12"/>
    <p:sldLayoutId id="2147483664" r:id="rId13"/>
    <p:sldLayoutId id="2147483669" r:id="rId14"/>
    <p:sldLayoutId id="2147483670" r:id="rId15"/>
  </p:sldLayoutIdLst>
  <p:txStyles>
    <p:titleStyle>
      <a:lvl1pPr algn="l" defTabSz="914400" rtl="0" eaLnBrk="1" latinLnBrk="0" hangingPunct="1">
        <a:lnSpc>
          <a:spcPct val="90000"/>
        </a:lnSpc>
        <a:spcBef>
          <a:spcPct val="0"/>
        </a:spcBef>
        <a:buNone/>
        <a:defRPr sz="4000" b="1" kern="1200">
          <a:solidFill>
            <a:schemeClr val="tx2"/>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E41D7D9A-0B76-4904-92C8-B601D93D550E}"/>
              </a:ext>
            </a:extLst>
          </p:cNvPr>
          <p:cNvSpPr>
            <a:spLocks noGrp="1"/>
          </p:cNvSpPr>
          <p:nvPr>
            <p:ph type="subTitle" idx="1"/>
          </p:nvPr>
        </p:nvSpPr>
        <p:spPr>
          <a:xfrm>
            <a:off x="766763" y="3775393"/>
            <a:ext cx="9144000" cy="836039"/>
          </a:xfrm>
        </p:spPr>
        <p:txBody>
          <a:bodyPr>
            <a:normAutofit/>
          </a:bodyPr>
          <a:lstStyle/>
          <a:p>
            <a:r>
              <a:rPr lang="sv-FI" dirty="0"/>
              <a:t>Högstadieelever på Åland åk 7-9</a:t>
            </a:r>
          </a:p>
        </p:txBody>
      </p:sp>
      <p:pic>
        <p:nvPicPr>
          <p:cNvPr id="5" name="Bildobjekt 4">
            <a:extLst>
              <a:ext uri="{FF2B5EF4-FFF2-40B4-BE49-F238E27FC236}">
                <a16:creationId xmlns:a16="http://schemas.microsoft.com/office/drawing/2014/main" id="{02904778-5C4A-2333-AED2-954CF84137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113" y="5778869"/>
            <a:ext cx="1339763" cy="750267"/>
          </a:xfrm>
          <a:prstGeom prst="rect">
            <a:avLst/>
          </a:prstGeom>
        </p:spPr>
      </p:pic>
      <p:pic>
        <p:nvPicPr>
          <p:cNvPr id="7" name="Bildobjekt 6" descr="En bild som visar text, silhuett&#10;&#10;Automatiskt genererad beskrivning">
            <a:extLst>
              <a:ext uri="{FF2B5EF4-FFF2-40B4-BE49-F238E27FC236}">
                <a16:creationId xmlns:a16="http://schemas.microsoft.com/office/drawing/2014/main" id="{A236A200-4182-C387-6275-798E9C3D0F84}"/>
              </a:ext>
            </a:extLst>
          </p:cNvPr>
          <p:cNvPicPr>
            <a:picLocks noChangeAspect="1"/>
          </p:cNvPicPr>
          <p:nvPr/>
        </p:nvPicPr>
        <p:blipFill>
          <a:blip r:embed="rId3"/>
          <a:stretch>
            <a:fillRect/>
          </a:stretch>
        </p:blipFill>
        <p:spPr>
          <a:xfrm>
            <a:off x="8454189" y="332199"/>
            <a:ext cx="3239804" cy="2746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Platshållare för text 3">
            <a:extLst>
              <a:ext uri="{FF2B5EF4-FFF2-40B4-BE49-F238E27FC236}">
                <a16:creationId xmlns:a16="http://schemas.microsoft.com/office/drawing/2014/main" id="{B476AF97-CD8B-5A4C-E528-39A99708947F}"/>
              </a:ext>
            </a:extLst>
          </p:cNvPr>
          <p:cNvSpPr>
            <a:spLocks noGrp="1"/>
          </p:cNvSpPr>
          <p:nvPr>
            <p:ph type="body" sz="quarter" idx="13"/>
          </p:nvPr>
        </p:nvSpPr>
        <p:spPr>
          <a:xfrm>
            <a:off x="766763" y="4690911"/>
            <a:ext cx="9144000" cy="385762"/>
          </a:xfrm>
        </p:spPr>
        <p:txBody>
          <a:bodyPr/>
          <a:lstStyle/>
          <a:p>
            <a:r>
              <a:rPr lang="sv-FI"/>
              <a:t>Oktober </a:t>
            </a:r>
            <a:r>
              <a:rPr lang="sv-FI" dirty="0"/>
              <a:t>2024</a:t>
            </a:r>
          </a:p>
        </p:txBody>
      </p:sp>
      <p:sp>
        <p:nvSpPr>
          <p:cNvPr id="8" name="Rubrik 1">
            <a:extLst>
              <a:ext uri="{FF2B5EF4-FFF2-40B4-BE49-F238E27FC236}">
                <a16:creationId xmlns:a16="http://schemas.microsoft.com/office/drawing/2014/main" id="{C66BEEC6-962F-DED1-B4A0-3DF12A123627}"/>
              </a:ext>
            </a:extLst>
          </p:cNvPr>
          <p:cNvSpPr>
            <a:spLocks noGrp="1"/>
          </p:cNvSpPr>
          <p:nvPr>
            <p:ph type="ctrTitle"/>
          </p:nvPr>
        </p:nvSpPr>
        <p:spPr>
          <a:xfrm>
            <a:off x="634878" y="1365315"/>
            <a:ext cx="7315322" cy="1037741"/>
          </a:xfrm>
        </p:spPr>
        <p:txBody>
          <a:bodyPr>
            <a:normAutofit fontScale="90000"/>
          </a:bodyPr>
          <a:lstStyle/>
          <a:p>
            <a:r>
              <a:rPr lang="sv-FI" dirty="0"/>
              <a:t>Ungdomsundersökning 2024</a:t>
            </a:r>
            <a:br>
              <a:rPr lang="sv-FI" dirty="0"/>
            </a:br>
            <a:r>
              <a:rPr lang="sv-FI" sz="2200" dirty="0"/>
              <a:t>ANDTS-vanorna bland unga på Åland</a:t>
            </a:r>
            <a:br>
              <a:rPr lang="sv-FI" sz="2200" dirty="0"/>
            </a:br>
            <a:br>
              <a:rPr lang="sv-FI" dirty="0"/>
            </a:br>
            <a:endParaRPr lang="sv-FI" dirty="0"/>
          </a:p>
        </p:txBody>
      </p:sp>
    </p:spTree>
    <p:extLst>
      <p:ext uri="{BB962C8B-B14F-4D97-AF65-F5344CB8AC3E}">
        <p14:creationId xmlns:p14="http://schemas.microsoft.com/office/powerpoint/2010/main" val="419746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46F5A-15BF-B6FB-5EAB-BF97FADB29DA}"/>
              </a:ext>
            </a:extLst>
          </p:cNvPr>
          <p:cNvSpPr>
            <a:spLocks noGrp="1"/>
          </p:cNvSpPr>
          <p:nvPr>
            <p:ph type="ctrTitle"/>
          </p:nvPr>
        </p:nvSpPr>
        <p:spPr/>
        <p:txBody>
          <a:bodyPr>
            <a:normAutofit/>
          </a:bodyPr>
          <a:lstStyle/>
          <a:p>
            <a:pPr algn="ctr"/>
            <a:r>
              <a:rPr lang="sv-FI" dirty="0"/>
              <a:t>Hur trivs du i skolan?</a:t>
            </a:r>
            <a:br>
              <a:rPr lang="sv-FI" dirty="0"/>
            </a:br>
            <a:r>
              <a:rPr lang="sv-FI" sz="1800" dirty="0"/>
              <a:t>Årskurs 7-9</a:t>
            </a:r>
          </a:p>
        </p:txBody>
      </p:sp>
      <p:pic>
        <p:nvPicPr>
          <p:cNvPr id="4" name="Bildobjekt 3">
            <a:extLst>
              <a:ext uri="{FF2B5EF4-FFF2-40B4-BE49-F238E27FC236}">
                <a16:creationId xmlns:a16="http://schemas.microsoft.com/office/drawing/2014/main" id="{18757F7B-994D-F8D2-59A1-D0025ABF5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EF687D26-6C44-5DA1-2B57-2D60F168BE61}"/>
              </a:ext>
            </a:extLst>
          </p:cNvPr>
          <p:cNvPicPr>
            <a:picLocks noChangeAspect="1"/>
          </p:cNvPicPr>
          <p:nvPr/>
        </p:nvPicPr>
        <p:blipFill>
          <a:blip r:embed="rId4"/>
          <a:stretch>
            <a:fillRect/>
          </a:stretch>
        </p:blipFill>
        <p:spPr>
          <a:xfrm>
            <a:off x="1536288" y="1694966"/>
            <a:ext cx="9119424" cy="4777533"/>
          </a:xfrm>
          <a:prstGeom prst="rect">
            <a:avLst/>
          </a:prstGeom>
        </p:spPr>
      </p:pic>
    </p:spTree>
    <p:extLst>
      <p:ext uri="{BB962C8B-B14F-4D97-AF65-F5344CB8AC3E}">
        <p14:creationId xmlns:p14="http://schemas.microsoft.com/office/powerpoint/2010/main" val="1722567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46F5A-15BF-B6FB-5EAB-BF97FADB29DA}"/>
              </a:ext>
            </a:extLst>
          </p:cNvPr>
          <p:cNvSpPr>
            <a:spLocks noGrp="1"/>
          </p:cNvSpPr>
          <p:nvPr>
            <p:ph type="ctrTitle"/>
          </p:nvPr>
        </p:nvSpPr>
        <p:spPr/>
        <p:txBody>
          <a:bodyPr>
            <a:normAutofit/>
          </a:bodyPr>
          <a:lstStyle/>
          <a:p>
            <a:pPr algn="ctr"/>
            <a:r>
              <a:rPr lang="sv-FI" dirty="0"/>
              <a:t>Hur trivs du i skolan?</a:t>
            </a:r>
            <a:br>
              <a:rPr lang="sv-FI" dirty="0"/>
            </a:br>
            <a:r>
              <a:rPr lang="sv-FI" sz="1800" dirty="0"/>
              <a:t>Årskurs 7-9</a:t>
            </a:r>
          </a:p>
        </p:txBody>
      </p:sp>
      <p:pic>
        <p:nvPicPr>
          <p:cNvPr id="4" name="Bildobjekt 3">
            <a:extLst>
              <a:ext uri="{FF2B5EF4-FFF2-40B4-BE49-F238E27FC236}">
                <a16:creationId xmlns:a16="http://schemas.microsoft.com/office/drawing/2014/main" id="{18757F7B-994D-F8D2-59A1-D0025ABF5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4599F0F1-B9ED-D0A8-278B-79CE19D7A632}"/>
              </a:ext>
            </a:extLst>
          </p:cNvPr>
          <p:cNvPicPr>
            <a:picLocks noGrp="1" noChangeAspect="1"/>
          </p:cNvPicPr>
          <p:nvPr>
            <p:ph sz="quarter" idx="10"/>
          </p:nvPr>
        </p:nvPicPr>
        <p:blipFill>
          <a:blip r:embed="rId4"/>
          <a:stretch>
            <a:fillRect/>
          </a:stretch>
        </p:blipFill>
        <p:spPr>
          <a:xfrm>
            <a:off x="1632648" y="1877961"/>
            <a:ext cx="8926704" cy="4537330"/>
          </a:xfrm>
          <a:prstGeom prst="rect">
            <a:avLst/>
          </a:prstGeom>
        </p:spPr>
      </p:pic>
    </p:spTree>
    <p:extLst>
      <p:ext uri="{BB962C8B-B14F-4D97-AF65-F5344CB8AC3E}">
        <p14:creationId xmlns:p14="http://schemas.microsoft.com/office/powerpoint/2010/main" val="3330676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C8CAD2-E9C7-DF96-CCD7-20A28BE1AA8B}"/>
              </a:ext>
            </a:extLst>
          </p:cNvPr>
          <p:cNvSpPr>
            <a:spLocks noGrp="1"/>
          </p:cNvSpPr>
          <p:nvPr>
            <p:ph type="ctrTitle"/>
          </p:nvPr>
        </p:nvSpPr>
        <p:spPr/>
        <p:txBody>
          <a:bodyPr>
            <a:normAutofit/>
          </a:bodyPr>
          <a:lstStyle/>
          <a:p>
            <a:pPr algn="ctr"/>
            <a:r>
              <a:rPr lang="sv-FI" dirty="0"/>
              <a:t>Händer det att du skolkar? </a:t>
            </a:r>
            <a:br>
              <a:rPr lang="sv-FI" dirty="0"/>
            </a:br>
            <a:r>
              <a:rPr lang="sv-FI" sz="1800" dirty="0"/>
              <a:t>Årskurs 7-9</a:t>
            </a:r>
          </a:p>
        </p:txBody>
      </p:sp>
      <p:pic>
        <p:nvPicPr>
          <p:cNvPr id="4" name="Bildobjekt 3">
            <a:extLst>
              <a:ext uri="{FF2B5EF4-FFF2-40B4-BE49-F238E27FC236}">
                <a16:creationId xmlns:a16="http://schemas.microsoft.com/office/drawing/2014/main" id="{8D524A20-24AA-D2E8-653F-BD81D1B4B9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BD63E778-A348-3F11-CAB2-5F89F126057A}"/>
              </a:ext>
            </a:extLst>
          </p:cNvPr>
          <p:cNvPicPr>
            <a:picLocks noChangeAspect="1"/>
          </p:cNvPicPr>
          <p:nvPr/>
        </p:nvPicPr>
        <p:blipFill>
          <a:blip r:embed="rId4"/>
          <a:stretch>
            <a:fillRect/>
          </a:stretch>
        </p:blipFill>
        <p:spPr>
          <a:xfrm>
            <a:off x="1674094" y="1694966"/>
            <a:ext cx="8722235" cy="4689133"/>
          </a:xfrm>
          <a:prstGeom prst="rect">
            <a:avLst/>
          </a:prstGeom>
        </p:spPr>
      </p:pic>
    </p:spTree>
    <p:extLst>
      <p:ext uri="{BB962C8B-B14F-4D97-AF65-F5344CB8AC3E}">
        <p14:creationId xmlns:p14="http://schemas.microsoft.com/office/powerpoint/2010/main" val="1523325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a:xfrm>
            <a:off x="168166" y="657225"/>
            <a:ext cx="11761075" cy="1037741"/>
          </a:xfrm>
        </p:spPr>
        <p:txBody>
          <a:bodyPr>
            <a:normAutofit/>
          </a:bodyPr>
          <a:lstStyle/>
          <a:p>
            <a:pPr algn="ctr"/>
            <a:r>
              <a:rPr lang="sv-FI" dirty="0"/>
              <a:t>Vet dina föräldrar var du är på kvällarna?</a:t>
            </a:r>
            <a:br>
              <a:rPr lang="sv-FI" dirty="0"/>
            </a:br>
            <a:r>
              <a:rPr lang="sv-FI" sz="1800" dirty="0"/>
              <a:t>Årskurs 7-9</a:t>
            </a:r>
          </a:p>
        </p:txBody>
      </p:sp>
      <p:pic>
        <p:nvPicPr>
          <p:cNvPr id="4" name="Bildobjekt 3">
            <a:extLst>
              <a:ext uri="{FF2B5EF4-FFF2-40B4-BE49-F238E27FC236}">
                <a16:creationId xmlns:a16="http://schemas.microsoft.com/office/drawing/2014/main" id="{457AFBB9-5021-2AAE-5927-DF14A5BE2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55591141-DA4C-71BF-1088-7899A57016A9}"/>
              </a:ext>
            </a:extLst>
          </p:cNvPr>
          <p:cNvPicPr>
            <a:picLocks noGrp="1" noChangeAspect="1"/>
          </p:cNvPicPr>
          <p:nvPr>
            <p:ph sz="quarter" idx="10"/>
          </p:nvPr>
        </p:nvPicPr>
        <p:blipFill>
          <a:blip r:embed="rId4"/>
          <a:stretch>
            <a:fillRect/>
          </a:stretch>
        </p:blipFill>
        <p:spPr>
          <a:xfrm>
            <a:off x="1631551" y="1810301"/>
            <a:ext cx="8928897" cy="4728722"/>
          </a:xfrm>
          <a:prstGeom prst="rect">
            <a:avLst/>
          </a:prstGeom>
        </p:spPr>
      </p:pic>
    </p:spTree>
    <p:extLst>
      <p:ext uri="{BB962C8B-B14F-4D97-AF65-F5344CB8AC3E}">
        <p14:creationId xmlns:p14="http://schemas.microsoft.com/office/powerpoint/2010/main" val="74976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a:xfrm>
            <a:off x="168166" y="657225"/>
            <a:ext cx="11761075" cy="1037741"/>
          </a:xfrm>
        </p:spPr>
        <p:txBody>
          <a:bodyPr>
            <a:normAutofit/>
          </a:bodyPr>
          <a:lstStyle/>
          <a:p>
            <a:pPr algn="ctr"/>
            <a:r>
              <a:rPr lang="sv-FI" dirty="0"/>
              <a:t>Vet dina föräldrar vem du umgås med?</a:t>
            </a:r>
            <a:br>
              <a:rPr lang="sv-FI" dirty="0"/>
            </a:br>
            <a:r>
              <a:rPr lang="sv-FI" sz="1800" dirty="0"/>
              <a:t>Årskurs 7-9</a:t>
            </a:r>
          </a:p>
        </p:txBody>
      </p:sp>
      <p:pic>
        <p:nvPicPr>
          <p:cNvPr id="4" name="Bildobjekt 3">
            <a:extLst>
              <a:ext uri="{FF2B5EF4-FFF2-40B4-BE49-F238E27FC236}">
                <a16:creationId xmlns:a16="http://schemas.microsoft.com/office/drawing/2014/main" id="{457AFBB9-5021-2AAE-5927-DF14A5BE2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13" name="Platshållare för innehåll 12">
            <a:extLst>
              <a:ext uri="{FF2B5EF4-FFF2-40B4-BE49-F238E27FC236}">
                <a16:creationId xmlns:a16="http://schemas.microsoft.com/office/drawing/2014/main" id="{8A889AE1-6F5A-8603-998A-7E4E972FBB2B}"/>
              </a:ext>
            </a:extLst>
          </p:cNvPr>
          <p:cNvPicPr>
            <a:picLocks noGrp="1" noChangeAspect="1"/>
          </p:cNvPicPr>
          <p:nvPr>
            <p:ph sz="quarter" idx="10"/>
          </p:nvPr>
        </p:nvPicPr>
        <p:blipFill>
          <a:blip r:embed="rId4"/>
          <a:stretch>
            <a:fillRect/>
          </a:stretch>
        </p:blipFill>
        <p:spPr>
          <a:xfrm>
            <a:off x="1719500" y="1717656"/>
            <a:ext cx="8775606" cy="4640613"/>
          </a:xfrm>
          <a:prstGeom prst="rect">
            <a:avLst/>
          </a:prstGeom>
        </p:spPr>
      </p:pic>
    </p:spTree>
    <p:extLst>
      <p:ext uri="{BB962C8B-B14F-4D97-AF65-F5344CB8AC3E}">
        <p14:creationId xmlns:p14="http://schemas.microsoft.com/office/powerpoint/2010/main" val="2144341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a:xfrm>
            <a:off x="168166" y="657225"/>
            <a:ext cx="11761075" cy="1037741"/>
          </a:xfrm>
        </p:spPr>
        <p:txBody>
          <a:bodyPr>
            <a:normAutofit/>
          </a:bodyPr>
          <a:lstStyle/>
          <a:p>
            <a:pPr algn="ctr"/>
            <a:r>
              <a:rPr lang="sv-FI" dirty="0"/>
              <a:t>Vet dina föräldrar vem du umgås med?</a:t>
            </a:r>
            <a:br>
              <a:rPr lang="sv-FI" dirty="0"/>
            </a:br>
            <a:r>
              <a:rPr lang="sv-FI" sz="1800" dirty="0"/>
              <a:t>Årskurs 7-9</a:t>
            </a:r>
          </a:p>
        </p:txBody>
      </p:sp>
      <p:pic>
        <p:nvPicPr>
          <p:cNvPr id="4" name="Bildobjekt 3">
            <a:extLst>
              <a:ext uri="{FF2B5EF4-FFF2-40B4-BE49-F238E27FC236}">
                <a16:creationId xmlns:a16="http://schemas.microsoft.com/office/drawing/2014/main" id="{457AFBB9-5021-2AAE-5927-DF14A5BE2F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66B8657A-68E3-8C5C-79D4-168F876FBA92}"/>
              </a:ext>
            </a:extLst>
          </p:cNvPr>
          <p:cNvPicPr>
            <a:picLocks noGrp="1" noChangeAspect="1"/>
          </p:cNvPicPr>
          <p:nvPr>
            <p:ph sz="quarter" idx="10"/>
          </p:nvPr>
        </p:nvPicPr>
        <p:blipFill>
          <a:blip r:embed="rId3"/>
          <a:stretch>
            <a:fillRect/>
          </a:stretch>
        </p:blipFill>
        <p:spPr>
          <a:xfrm>
            <a:off x="1719500" y="1717657"/>
            <a:ext cx="8827998" cy="4668318"/>
          </a:xfrm>
          <a:prstGeom prst="rect">
            <a:avLst/>
          </a:prstGeom>
        </p:spPr>
      </p:pic>
    </p:spTree>
    <p:extLst>
      <p:ext uri="{BB962C8B-B14F-4D97-AF65-F5344CB8AC3E}">
        <p14:creationId xmlns:p14="http://schemas.microsoft.com/office/powerpoint/2010/main" val="787213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a:xfrm>
            <a:off x="472087" y="425997"/>
            <a:ext cx="10888717" cy="1037741"/>
          </a:xfrm>
        </p:spPr>
        <p:txBody>
          <a:bodyPr>
            <a:normAutofit fontScale="90000"/>
          </a:bodyPr>
          <a:lstStyle/>
          <a:p>
            <a:pPr algn="ctr"/>
            <a:r>
              <a:rPr lang="sv-FI" dirty="0"/>
              <a:t>Vem kan du prata med om det som är viktigt för dig? </a:t>
            </a:r>
            <a:br>
              <a:rPr lang="sv-FI" dirty="0"/>
            </a:br>
            <a:r>
              <a:rPr lang="sv-FI" sz="1800" dirty="0"/>
              <a:t>Årskurs 7-9</a:t>
            </a:r>
          </a:p>
        </p:txBody>
      </p:sp>
      <p:pic>
        <p:nvPicPr>
          <p:cNvPr id="4" name="Bildobjekt 3">
            <a:extLst>
              <a:ext uri="{FF2B5EF4-FFF2-40B4-BE49-F238E27FC236}">
                <a16:creationId xmlns:a16="http://schemas.microsoft.com/office/drawing/2014/main" id="{723B999C-4C68-506B-111B-C61BE93697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9BE075EB-981C-5D41-7E54-73FA5B8F47A0}"/>
              </a:ext>
            </a:extLst>
          </p:cNvPr>
          <p:cNvPicPr>
            <a:picLocks noGrp="1" noChangeAspect="1"/>
          </p:cNvPicPr>
          <p:nvPr>
            <p:ph sz="quarter" idx="10"/>
          </p:nvPr>
        </p:nvPicPr>
        <p:blipFill>
          <a:blip r:embed="rId4"/>
          <a:stretch>
            <a:fillRect/>
          </a:stretch>
        </p:blipFill>
        <p:spPr>
          <a:xfrm>
            <a:off x="1063256" y="1644428"/>
            <a:ext cx="9853477" cy="5117879"/>
          </a:xfrm>
          <a:prstGeom prst="rect">
            <a:avLst/>
          </a:prstGeom>
        </p:spPr>
      </p:pic>
    </p:spTree>
    <p:extLst>
      <p:ext uri="{BB962C8B-B14F-4D97-AF65-F5344CB8AC3E}">
        <p14:creationId xmlns:p14="http://schemas.microsoft.com/office/powerpoint/2010/main" val="3208356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a:xfrm>
            <a:off x="472087" y="425997"/>
            <a:ext cx="10888717" cy="1037741"/>
          </a:xfrm>
        </p:spPr>
        <p:txBody>
          <a:bodyPr>
            <a:normAutofit fontScale="90000"/>
          </a:bodyPr>
          <a:lstStyle/>
          <a:p>
            <a:pPr algn="ctr"/>
            <a:r>
              <a:rPr lang="sv-FI" dirty="0"/>
              <a:t>Vem kan du prata med om det som är viktigt för dig? </a:t>
            </a:r>
            <a:br>
              <a:rPr lang="sv-FI" dirty="0"/>
            </a:br>
            <a:r>
              <a:rPr lang="sv-FI" sz="1800" dirty="0"/>
              <a:t>Årskurs 7-9</a:t>
            </a:r>
          </a:p>
        </p:txBody>
      </p:sp>
      <p:pic>
        <p:nvPicPr>
          <p:cNvPr id="4" name="Bildobjekt 3">
            <a:extLst>
              <a:ext uri="{FF2B5EF4-FFF2-40B4-BE49-F238E27FC236}">
                <a16:creationId xmlns:a16="http://schemas.microsoft.com/office/drawing/2014/main" id="{723B999C-4C68-506B-111B-C61BE93697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A0A0C18B-3DD7-9CF7-558A-D6BDD48210D8}"/>
              </a:ext>
            </a:extLst>
          </p:cNvPr>
          <p:cNvPicPr>
            <a:picLocks noGrp="1" noChangeAspect="1"/>
          </p:cNvPicPr>
          <p:nvPr>
            <p:ph sz="quarter" idx="10"/>
          </p:nvPr>
        </p:nvPicPr>
        <p:blipFill>
          <a:blip r:embed="rId4"/>
          <a:stretch>
            <a:fillRect/>
          </a:stretch>
        </p:blipFill>
        <p:spPr>
          <a:xfrm>
            <a:off x="1529024" y="1735440"/>
            <a:ext cx="9133952" cy="5122560"/>
          </a:xfrm>
          <a:prstGeom prst="rect">
            <a:avLst/>
          </a:prstGeom>
        </p:spPr>
      </p:pic>
    </p:spTree>
    <p:extLst>
      <p:ext uri="{BB962C8B-B14F-4D97-AF65-F5344CB8AC3E}">
        <p14:creationId xmlns:p14="http://schemas.microsoft.com/office/powerpoint/2010/main" val="42443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fontScale="90000"/>
          </a:bodyPr>
          <a:lstStyle/>
          <a:p>
            <a:pPr algn="ctr"/>
            <a:r>
              <a:rPr lang="sv-FI" dirty="0"/>
              <a:t>Rökning och snus </a:t>
            </a:r>
            <a:br>
              <a:rPr lang="sv-FI" dirty="0"/>
            </a:br>
            <a:r>
              <a:rPr lang="sv-FI" sz="1800" dirty="0"/>
              <a:t>Årskurs 7-9</a:t>
            </a:r>
            <a:br>
              <a:rPr lang="sv-FI" dirty="0"/>
            </a:br>
            <a:endParaRPr lang="sv-FI" dirty="0"/>
          </a:p>
        </p:txBody>
      </p:sp>
      <p:pic>
        <p:nvPicPr>
          <p:cNvPr id="4" name="Bildobjekt 3">
            <a:extLst>
              <a:ext uri="{FF2B5EF4-FFF2-40B4-BE49-F238E27FC236}">
                <a16:creationId xmlns:a16="http://schemas.microsoft.com/office/drawing/2014/main" id="{4AC0E06F-24CE-F74F-C4A4-14857F2BBF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20363308-F755-4293-1468-D9C7CCD4C529}"/>
              </a:ext>
            </a:extLst>
          </p:cNvPr>
          <p:cNvPicPr>
            <a:picLocks noChangeAspect="1"/>
          </p:cNvPicPr>
          <p:nvPr/>
        </p:nvPicPr>
        <p:blipFill>
          <a:blip r:embed="rId4"/>
          <a:stretch>
            <a:fillRect/>
          </a:stretch>
        </p:blipFill>
        <p:spPr>
          <a:xfrm>
            <a:off x="1326625" y="1706920"/>
            <a:ext cx="9069704" cy="4775946"/>
          </a:xfrm>
          <a:prstGeom prst="rect">
            <a:avLst/>
          </a:prstGeom>
        </p:spPr>
      </p:pic>
      <p:sp>
        <p:nvSpPr>
          <p:cNvPr id="6" name="Vänster klammerparentes 5">
            <a:extLst>
              <a:ext uri="{FF2B5EF4-FFF2-40B4-BE49-F238E27FC236}">
                <a16:creationId xmlns:a16="http://schemas.microsoft.com/office/drawing/2014/main" id="{E73FF7A8-BE46-F462-9FA7-9FBD1276DCCD}"/>
              </a:ext>
            </a:extLst>
          </p:cNvPr>
          <p:cNvSpPr/>
          <p:nvPr/>
        </p:nvSpPr>
        <p:spPr>
          <a:xfrm rot="5400000">
            <a:off x="7208872" y="2921082"/>
            <a:ext cx="244549" cy="326419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FI"/>
          </a:p>
        </p:txBody>
      </p:sp>
      <p:sp>
        <p:nvSpPr>
          <p:cNvPr id="7" name="Ellips 6">
            <a:extLst>
              <a:ext uri="{FF2B5EF4-FFF2-40B4-BE49-F238E27FC236}">
                <a16:creationId xmlns:a16="http://schemas.microsoft.com/office/drawing/2014/main" id="{3CA3A47F-31B8-3E8E-5986-11ACC9A5C3B3}"/>
              </a:ext>
            </a:extLst>
          </p:cNvPr>
          <p:cNvSpPr/>
          <p:nvPr/>
        </p:nvSpPr>
        <p:spPr>
          <a:xfrm>
            <a:off x="6096000" y="3232475"/>
            <a:ext cx="2437069" cy="1186474"/>
          </a:xfrm>
          <a:prstGeom prst="ellipse">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2000" dirty="0">
                <a:solidFill>
                  <a:schemeClr val="tx1"/>
                </a:solidFill>
              </a:rPr>
              <a:t>Snusat totalt:</a:t>
            </a:r>
          </a:p>
          <a:p>
            <a:pPr algn="ctr"/>
            <a:r>
              <a:rPr lang="sv-FI" sz="2400" dirty="0">
                <a:solidFill>
                  <a:schemeClr val="tx1"/>
                </a:solidFill>
              </a:rPr>
              <a:t>16 %</a:t>
            </a:r>
          </a:p>
        </p:txBody>
      </p:sp>
    </p:spTree>
    <p:extLst>
      <p:ext uri="{BB962C8B-B14F-4D97-AF65-F5344CB8AC3E}">
        <p14:creationId xmlns:p14="http://schemas.microsoft.com/office/powerpoint/2010/main" val="1027734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fontScale="90000"/>
          </a:bodyPr>
          <a:lstStyle/>
          <a:p>
            <a:pPr algn="ctr"/>
            <a:r>
              <a:rPr lang="sv-FI" dirty="0"/>
              <a:t>Rökning och snus över tid</a:t>
            </a:r>
            <a:br>
              <a:rPr lang="sv-FI" dirty="0"/>
            </a:br>
            <a:r>
              <a:rPr lang="sv-FI" sz="1800" dirty="0"/>
              <a:t>Årskurs 7-9</a:t>
            </a:r>
            <a:br>
              <a:rPr lang="sv-FI" dirty="0"/>
            </a:br>
            <a:endParaRPr lang="sv-FI" dirty="0"/>
          </a:p>
        </p:txBody>
      </p:sp>
      <p:pic>
        <p:nvPicPr>
          <p:cNvPr id="4" name="Bildobjekt 3">
            <a:extLst>
              <a:ext uri="{FF2B5EF4-FFF2-40B4-BE49-F238E27FC236}">
                <a16:creationId xmlns:a16="http://schemas.microsoft.com/office/drawing/2014/main" id="{4AC0E06F-24CE-F74F-C4A4-14857F2BBF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265D518A-4FE2-EEDD-CDBA-14CAD0C40779}"/>
              </a:ext>
            </a:extLst>
          </p:cNvPr>
          <p:cNvPicPr>
            <a:picLocks noChangeAspect="1"/>
          </p:cNvPicPr>
          <p:nvPr/>
        </p:nvPicPr>
        <p:blipFill>
          <a:blip r:embed="rId4"/>
          <a:stretch>
            <a:fillRect/>
          </a:stretch>
        </p:blipFill>
        <p:spPr>
          <a:xfrm>
            <a:off x="6169042" y="2549128"/>
            <a:ext cx="5309350" cy="3036138"/>
          </a:xfrm>
          <a:prstGeom prst="rect">
            <a:avLst/>
          </a:prstGeom>
        </p:spPr>
      </p:pic>
      <p:sp>
        <p:nvSpPr>
          <p:cNvPr id="9" name="textruta 8">
            <a:extLst>
              <a:ext uri="{FF2B5EF4-FFF2-40B4-BE49-F238E27FC236}">
                <a16:creationId xmlns:a16="http://schemas.microsoft.com/office/drawing/2014/main" id="{D57B3461-3CA8-E33C-DD06-957682B1194C}"/>
              </a:ext>
            </a:extLst>
          </p:cNvPr>
          <p:cNvSpPr txBox="1"/>
          <p:nvPr/>
        </p:nvSpPr>
        <p:spPr>
          <a:xfrm>
            <a:off x="6096000" y="2110768"/>
            <a:ext cx="4869211" cy="369332"/>
          </a:xfrm>
          <a:prstGeom prst="rect">
            <a:avLst/>
          </a:prstGeom>
          <a:noFill/>
        </p:spPr>
        <p:txBody>
          <a:bodyPr wrap="square">
            <a:spAutoFit/>
          </a:bodyPr>
          <a:lstStyle/>
          <a:p>
            <a:r>
              <a:rPr lang="sv-FI" i="1" dirty="0">
                <a:latin typeface="Montserrat" panose="00000500000000000000" pitchFamily="2" charset="0"/>
              </a:rPr>
              <a:t>Obs! Nya formuleringar/kategorier 2024:</a:t>
            </a:r>
          </a:p>
        </p:txBody>
      </p:sp>
      <p:sp>
        <p:nvSpPr>
          <p:cNvPr id="5" name="Vänster klammerparentes 4">
            <a:extLst>
              <a:ext uri="{FF2B5EF4-FFF2-40B4-BE49-F238E27FC236}">
                <a16:creationId xmlns:a16="http://schemas.microsoft.com/office/drawing/2014/main" id="{59863781-B281-AE76-A109-90ABF108D9B9}"/>
              </a:ext>
            </a:extLst>
          </p:cNvPr>
          <p:cNvSpPr/>
          <p:nvPr/>
        </p:nvSpPr>
        <p:spPr>
          <a:xfrm rot="5400000">
            <a:off x="9652340" y="3470775"/>
            <a:ext cx="244553" cy="186473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FI"/>
          </a:p>
        </p:txBody>
      </p:sp>
      <p:sp>
        <p:nvSpPr>
          <p:cNvPr id="8" name="Ellips 7">
            <a:extLst>
              <a:ext uri="{FF2B5EF4-FFF2-40B4-BE49-F238E27FC236}">
                <a16:creationId xmlns:a16="http://schemas.microsoft.com/office/drawing/2014/main" id="{F58D551A-32D5-A773-D0F7-BD9C6CFA0DE1}"/>
              </a:ext>
            </a:extLst>
          </p:cNvPr>
          <p:cNvSpPr/>
          <p:nvPr/>
        </p:nvSpPr>
        <p:spPr>
          <a:xfrm>
            <a:off x="9138614" y="3082436"/>
            <a:ext cx="1392226" cy="1186484"/>
          </a:xfrm>
          <a:prstGeom prst="ellipse">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dirty="0">
                <a:solidFill>
                  <a:schemeClr val="tx1"/>
                </a:solidFill>
              </a:rPr>
              <a:t>Snusat</a:t>
            </a:r>
          </a:p>
          <a:p>
            <a:pPr algn="ctr"/>
            <a:r>
              <a:rPr lang="sv-FI" dirty="0">
                <a:solidFill>
                  <a:schemeClr val="tx1"/>
                </a:solidFill>
              </a:rPr>
              <a:t>totalt:</a:t>
            </a:r>
          </a:p>
          <a:p>
            <a:pPr algn="ctr"/>
            <a:r>
              <a:rPr lang="sv-FI" sz="2000" dirty="0">
                <a:solidFill>
                  <a:schemeClr val="tx1"/>
                </a:solidFill>
              </a:rPr>
              <a:t>16 %</a:t>
            </a:r>
          </a:p>
        </p:txBody>
      </p:sp>
      <p:pic>
        <p:nvPicPr>
          <p:cNvPr id="10" name="Bildobjekt 9">
            <a:extLst>
              <a:ext uri="{FF2B5EF4-FFF2-40B4-BE49-F238E27FC236}">
                <a16:creationId xmlns:a16="http://schemas.microsoft.com/office/drawing/2014/main" id="{57F77D59-0508-3DF6-923F-FA14B176E7A6}"/>
              </a:ext>
            </a:extLst>
          </p:cNvPr>
          <p:cNvPicPr>
            <a:picLocks noChangeAspect="1"/>
          </p:cNvPicPr>
          <p:nvPr/>
        </p:nvPicPr>
        <p:blipFill>
          <a:blip r:embed="rId5"/>
          <a:stretch>
            <a:fillRect/>
          </a:stretch>
        </p:blipFill>
        <p:spPr>
          <a:xfrm>
            <a:off x="857114" y="2549128"/>
            <a:ext cx="5238886" cy="3188888"/>
          </a:xfrm>
          <a:prstGeom prst="rect">
            <a:avLst/>
          </a:prstGeom>
        </p:spPr>
      </p:pic>
    </p:spTree>
    <p:extLst>
      <p:ext uri="{BB962C8B-B14F-4D97-AF65-F5344CB8AC3E}">
        <p14:creationId xmlns:p14="http://schemas.microsoft.com/office/powerpoint/2010/main" val="267699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426C0-E767-48B8-895A-389E942FA0DF}"/>
              </a:ext>
            </a:extLst>
          </p:cNvPr>
          <p:cNvSpPr>
            <a:spLocks noGrp="1"/>
          </p:cNvSpPr>
          <p:nvPr>
            <p:ph type="ctrTitle"/>
          </p:nvPr>
        </p:nvSpPr>
        <p:spPr/>
        <p:txBody>
          <a:bodyPr/>
          <a:lstStyle/>
          <a:p>
            <a:r>
              <a:rPr lang="sv-FI" dirty="0"/>
              <a:t>Bakgrund</a:t>
            </a:r>
          </a:p>
        </p:txBody>
      </p:sp>
      <p:sp>
        <p:nvSpPr>
          <p:cNvPr id="3" name="Platshållare för innehåll 2">
            <a:extLst>
              <a:ext uri="{FF2B5EF4-FFF2-40B4-BE49-F238E27FC236}">
                <a16:creationId xmlns:a16="http://schemas.microsoft.com/office/drawing/2014/main" id="{84CFAB5E-C02F-400E-BF5A-6BB7BCCBBDE2}"/>
              </a:ext>
            </a:extLst>
          </p:cNvPr>
          <p:cNvSpPr>
            <a:spLocks noGrp="1"/>
          </p:cNvSpPr>
          <p:nvPr>
            <p:ph sz="quarter" idx="10"/>
          </p:nvPr>
        </p:nvSpPr>
        <p:spPr>
          <a:xfrm>
            <a:off x="766762" y="1532746"/>
            <a:ext cx="9110662" cy="4668029"/>
          </a:xfrm>
        </p:spPr>
        <p:txBody>
          <a:bodyPr>
            <a:normAutofit/>
          </a:bodyPr>
          <a:lstStyle/>
          <a:p>
            <a:r>
              <a:rPr lang="sv-FI" dirty="0"/>
              <a:t>Årlig ungdomsundersökning på Åland för åk 7-9 i högstadiet och åk 1-2 i gymnasiet</a:t>
            </a:r>
          </a:p>
          <a:p>
            <a:r>
              <a:rPr lang="sv-FI" dirty="0"/>
              <a:t>ÅSUB sammanställer och analyserar svaren 2024</a:t>
            </a:r>
          </a:p>
          <a:p>
            <a:pPr marL="0" indent="0">
              <a:buNone/>
            </a:pPr>
            <a:endParaRPr lang="sv-FI" dirty="0"/>
          </a:p>
          <a:p>
            <a:r>
              <a:rPr lang="sv-FI" dirty="0"/>
              <a:t>Ett verktyg för skola, föräldrar, </a:t>
            </a:r>
            <a:r>
              <a:rPr lang="sv-FI" dirty="0" err="1"/>
              <a:t>Fältare</a:t>
            </a:r>
            <a:r>
              <a:rPr lang="sv-FI" dirty="0"/>
              <a:t>, politiker och andra intresserade</a:t>
            </a:r>
          </a:p>
          <a:p>
            <a:r>
              <a:rPr lang="sv-FI" dirty="0"/>
              <a:t>En lokal och aktuell bild av läget</a:t>
            </a:r>
          </a:p>
          <a:p>
            <a:r>
              <a:rPr lang="sv-FI" dirty="0"/>
              <a:t>Stort stöd i Ålands landskapsregerings alkoholpolitiskt program 2022-2024</a:t>
            </a:r>
          </a:p>
          <a:p>
            <a:endParaRPr lang="sv-FI" dirty="0"/>
          </a:p>
          <a:p>
            <a:r>
              <a:rPr lang="sv-FI" dirty="0"/>
              <a:t>ANDTS = Alkohol, Narkotika, Doping, Tobak, Spelande</a:t>
            </a:r>
          </a:p>
        </p:txBody>
      </p:sp>
      <p:pic>
        <p:nvPicPr>
          <p:cNvPr id="5" name="Bildobjekt 4">
            <a:extLst>
              <a:ext uri="{FF2B5EF4-FFF2-40B4-BE49-F238E27FC236}">
                <a16:creationId xmlns:a16="http://schemas.microsoft.com/office/drawing/2014/main" id="{5A2ACEA0-B0F3-A042-3E60-162E14188F49}"/>
              </a:ext>
            </a:extLst>
          </p:cNvPr>
          <p:cNvPicPr>
            <a:picLocks noChangeAspect="1"/>
          </p:cNvPicPr>
          <p:nvPr/>
        </p:nvPicPr>
        <p:blipFill>
          <a:blip r:embed="rId2">
            <a:clrChange>
              <a:clrFrom>
                <a:srgbClr val="F6F6F6"/>
              </a:clrFrom>
              <a:clrTo>
                <a:srgbClr val="F6F6F6">
                  <a:alpha val="0"/>
                </a:srgbClr>
              </a:clrTo>
            </a:clrChange>
          </a:blip>
          <a:stretch>
            <a:fillRect/>
          </a:stretch>
        </p:blipFill>
        <p:spPr>
          <a:xfrm>
            <a:off x="9929121" y="2187037"/>
            <a:ext cx="1211669" cy="3145914"/>
          </a:xfrm>
          <a:prstGeom prst="rect">
            <a:avLst/>
          </a:prstGeom>
          <a:effectLst>
            <a:outerShdw blurRad="50800" dist="50800" dir="5400000" algn="ctr" rotWithShape="0">
              <a:schemeClr val="bg1">
                <a:alpha val="0"/>
              </a:schemeClr>
            </a:outerShdw>
          </a:effectLst>
        </p:spPr>
      </p:pic>
      <p:pic>
        <p:nvPicPr>
          <p:cNvPr id="4" name="Platshållare för innehåll 4" descr="En bild som visar clipart&#10;&#10;Automatiskt genererad beskrivning">
            <a:extLst>
              <a:ext uri="{FF2B5EF4-FFF2-40B4-BE49-F238E27FC236}">
                <a16:creationId xmlns:a16="http://schemas.microsoft.com/office/drawing/2014/main" id="{674B737F-1ACC-500A-C6B2-B4C5F7CF230C}"/>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10534956" y="2155303"/>
            <a:ext cx="1513964" cy="3240593"/>
          </a:xfrm>
          <a:prstGeom prst="rect">
            <a:avLst/>
          </a:prstGeom>
        </p:spPr>
      </p:pic>
      <p:pic>
        <p:nvPicPr>
          <p:cNvPr id="6" name="Bildobjekt 5">
            <a:extLst>
              <a:ext uri="{FF2B5EF4-FFF2-40B4-BE49-F238E27FC236}">
                <a16:creationId xmlns:a16="http://schemas.microsoft.com/office/drawing/2014/main" id="{272A94D7-7F9B-290C-19CD-39CE0CD60D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3193052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90E878-A833-FA95-9FE3-07F7869CE8E5}"/>
              </a:ext>
            </a:extLst>
          </p:cNvPr>
          <p:cNvSpPr>
            <a:spLocks noGrp="1"/>
          </p:cNvSpPr>
          <p:nvPr>
            <p:ph type="ctrTitle"/>
          </p:nvPr>
        </p:nvSpPr>
        <p:spPr/>
        <p:txBody>
          <a:bodyPr/>
          <a:lstStyle/>
          <a:p>
            <a:r>
              <a:rPr lang="sv-SE" dirty="0"/>
              <a:t>Hur får du tag på cigaretter? Snus? </a:t>
            </a:r>
            <a:endParaRPr lang="sv-FI" dirty="0"/>
          </a:p>
        </p:txBody>
      </p:sp>
      <p:sp>
        <p:nvSpPr>
          <p:cNvPr id="3" name="Platshållare för innehåll 2">
            <a:extLst>
              <a:ext uri="{FF2B5EF4-FFF2-40B4-BE49-F238E27FC236}">
                <a16:creationId xmlns:a16="http://schemas.microsoft.com/office/drawing/2014/main" id="{D05831C3-2E93-2BE4-60CD-52FAF22AD507}"/>
              </a:ext>
            </a:extLst>
          </p:cNvPr>
          <p:cNvSpPr>
            <a:spLocks noGrp="1"/>
          </p:cNvSpPr>
          <p:nvPr>
            <p:ph sz="quarter" idx="10"/>
          </p:nvPr>
        </p:nvSpPr>
        <p:spPr/>
        <p:txBody>
          <a:bodyPr/>
          <a:lstStyle/>
          <a:p>
            <a:r>
              <a:rPr lang="sv-FI" dirty="0"/>
              <a:t>De vanligaste sätten att få tag på cigaretter och/eller snus är </a:t>
            </a:r>
            <a:r>
              <a:rPr lang="sv-FI" b="1" dirty="0"/>
              <a:t>följande</a:t>
            </a:r>
            <a:r>
              <a:rPr lang="sv-FI" dirty="0"/>
              <a:t>:</a:t>
            </a:r>
          </a:p>
          <a:p>
            <a:pPr lvl="1"/>
            <a:r>
              <a:rPr lang="sv-SE" b="1" dirty="0"/>
              <a:t>Får/ber av kompisar </a:t>
            </a:r>
          </a:p>
          <a:p>
            <a:pPr lvl="1"/>
            <a:r>
              <a:rPr lang="sv-SE" b="1" dirty="0"/>
              <a:t>Köper av andra </a:t>
            </a:r>
          </a:p>
          <a:p>
            <a:pPr lvl="1"/>
            <a:r>
              <a:rPr lang="sv-SE" b="1" dirty="0"/>
              <a:t>Får av annan person (18 år eller äldre)</a:t>
            </a:r>
          </a:p>
          <a:p>
            <a:pPr marL="457200" lvl="1" indent="0">
              <a:buNone/>
            </a:pPr>
            <a:endParaRPr lang="sv-SE" b="1" dirty="0"/>
          </a:p>
          <a:p>
            <a:r>
              <a:rPr lang="sv-SE" dirty="0"/>
              <a:t>Övriga mindre vanliga sätt:</a:t>
            </a:r>
          </a:p>
          <a:p>
            <a:pPr lvl="1"/>
            <a:r>
              <a:rPr lang="sv-SE" dirty="0"/>
              <a:t>Köper själv </a:t>
            </a:r>
          </a:p>
          <a:p>
            <a:pPr lvl="1"/>
            <a:r>
              <a:rPr lang="sv-SE" dirty="0"/>
              <a:t>Från mina föräldrar/vårdnadshavare (med lov) </a:t>
            </a:r>
          </a:p>
          <a:p>
            <a:pPr lvl="1"/>
            <a:r>
              <a:rPr lang="sv-SE" dirty="0"/>
              <a:t>Från mina föräldrar/vårdnadshavare (utan lov) </a:t>
            </a:r>
          </a:p>
          <a:p>
            <a:pPr lvl="1"/>
            <a:r>
              <a:rPr lang="sv-SE" dirty="0"/>
              <a:t>Köper via sociala medier</a:t>
            </a:r>
          </a:p>
          <a:p>
            <a:pPr marL="457200" lvl="1" indent="0">
              <a:buNone/>
            </a:pPr>
            <a:endParaRPr lang="sv-FI" dirty="0"/>
          </a:p>
          <a:p>
            <a:pPr lvl="1"/>
            <a:endParaRPr lang="sv-SE" dirty="0"/>
          </a:p>
        </p:txBody>
      </p:sp>
      <p:pic>
        <p:nvPicPr>
          <p:cNvPr id="4" name="Bildobjekt 3">
            <a:extLst>
              <a:ext uri="{FF2B5EF4-FFF2-40B4-BE49-F238E27FC236}">
                <a16:creationId xmlns:a16="http://schemas.microsoft.com/office/drawing/2014/main" id="{382851A1-B1CA-EF32-78A1-5B23068854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92103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SE" sz="3600" dirty="0"/>
              <a:t>Har du druckit alkoholhaltiga drycker</a:t>
            </a:r>
            <a:r>
              <a:rPr lang="sv-FI" sz="3600" dirty="0"/>
              <a:t>? </a:t>
            </a:r>
            <a:r>
              <a:rPr lang="sv-FI" sz="1600" dirty="0"/>
              <a:t>Årskurs 7-9</a:t>
            </a:r>
          </a:p>
        </p:txBody>
      </p:sp>
      <p:pic>
        <p:nvPicPr>
          <p:cNvPr id="4" name="Bildobjekt 3">
            <a:extLst>
              <a:ext uri="{FF2B5EF4-FFF2-40B4-BE49-F238E27FC236}">
                <a16:creationId xmlns:a16="http://schemas.microsoft.com/office/drawing/2014/main" id="{1C454D4F-7F8C-6287-50FD-D9D13848D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ED4E1053-1906-2115-4819-9C23E18CF46B}"/>
              </a:ext>
            </a:extLst>
          </p:cNvPr>
          <p:cNvPicPr>
            <a:picLocks noChangeAspect="1"/>
          </p:cNvPicPr>
          <p:nvPr/>
        </p:nvPicPr>
        <p:blipFill>
          <a:blip r:embed="rId4"/>
          <a:stretch>
            <a:fillRect/>
          </a:stretch>
        </p:blipFill>
        <p:spPr>
          <a:xfrm>
            <a:off x="1260955" y="1694966"/>
            <a:ext cx="9582209" cy="5054177"/>
          </a:xfrm>
          <a:prstGeom prst="rect">
            <a:avLst/>
          </a:prstGeom>
        </p:spPr>
      </p:pic>
    </p:spTree>
    <p:extLst>
      <p:ext uri="{BB962C8B-B14F-4D97-AF65-F5344CB8AC3E}">
        <p14:creationId xmlns:p14="http://schemas.microsoft.com/office/powerpoint/2010/main" val="2170219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SE" sz="3600" dirty="0"/>
              <a:t>Har du druckit alkoholhaltiga drycker</a:t>
            </a:r>
            <a:r>
              <a:rPr lang="sv-FI" sz="3600" dirty="0"/>
              <a:t>? </a:t>
            </a:r>
            <a:r>
              <a:rPr lang="sv-SE" sz="1600" dirty="0"/>
              <a:t>Årskurs 7-9</a:t>
            </a:r>
            <a:endParaRPr lang="sv-FI" sz="1600" dirty="0"/>
          </a:p>
        </p:txBody>
      </p:sp>
      <p:pic>
        <p:nvPicPr>
          <p:cNvPr id="3" name="Bildobjekt 2">
            <a:extLst>
              <a:ext uri="{FF2B5EF4-FFF2-40B4-BE49-F238E27FC236}">
                <a16:creationId xmlns:a16="http://schemas.microsoft.com/office/drawing/2014/main" id="{1CF1A1B8-14A3-850C-DFC1-68B31A19B4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8B0DB035-53B6-B9BE-72BE-00657DC1402F}"/>
              </a:ext>
            </a:extLst>
          </p:cNvPr>
          <p:cNvPicPr>
            <a:picLocks noChangeAspect="1"/>
          </p:cNvPicPr>
          <p:nvPr/>
        </p:nvPicPr>
        <p:blipFill>
          <a:blip r:embed="rId3"/>
          <a:stretch>
            <a:fillRect/>
          </a:stretch>
        </p:blipFill>
        <p:spPr>
          <a:xfrm>
            <a:off x="1266049" y="1811924"/>
            <a:ext cx="9500088" cy="4907853"/>
          </a:xfrm>
          <a:prstGeom prst="rect">
            <a:avLst/>
          </a:prstGeom>
        </p:spPr>
      </p:pic>
    </p:spTree>
    <p:extLst>
      <p:ext uri="{BB962C8B-B14F-4D97-AF65-F5344CB8AC3E}">
        <p14:creationId xmlns:p14="http://schemas.microsoft.com/office/powerpoint/2010/main" val="1820627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FI" dirty="0"/>
              <a:t>Alkoholkonsumtion</a:t>
            </a:r>
            <a:br>
              <a:rPr lang="sv-FI" dirty="0"/>
            </a:br>
            <a:r>
              <a:rPr lang="sv-FI" sz="1800" dirty="0"/>
              <a:t>Årskurs 7-9</a:t>
            </a:r>
          </a:p>
        </p:txBody>
      </p:sp>
      <p:pic>
        <p:nvPicPr>
          <p:cNvPr id="4" name="Bildobjekt 3">
            <a:extLst>
              <a:ext uri="{FF2B5EF4-FFF2-40B4-BE49-F238E27FC236}">
                <a16:creationId xmlns:a16="http://schemas.microsoft.com/office/drawing/2014/main" id="{58A921EF-593D-F8E8-59E9-5318EFD841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6A30D410-1098-3C03-2ECB-97E6FD5C6C1C}"/>
              </a:ext>
            </a:extLst>
          </p:cNvPr>
          <p:cNvPicPr>
            <a:picLocks noChangeAspect="1"/>
          </p:cNvPicPr>
          <p:nvPr/>
        </p:nvPicPr>
        <p:blipFill>
          <a:blip r:embed="rId4"/>
          <a:stretch>
            <a:fillRect/>
          </a:stretch>
        </p:blipFill>
        <p:spPr>
          <a:xfrm>
            <a:off x="1687286" y="1561536"/>
            <a:ext cx="8709043" cy="4921330"/>
          </a:xfrm>
          <a:prstGeom prst="rect">
            <a:avLst/>
          </a:prstGeom>
        </p:spPr>
      </p:pic>
    </p:spTree>
    <p:extLst>
      <p:ext uri="{BB962C8B-B14F-4D97-AF65-F5344CB8AC3E}">
        <p14:creationId xmlns:p14="http://schemas.microsoft.com/office/powerpoint/2010/main" val="4198192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FI" dirty="0"/>
              <a:t>Alkoholkonsumtion</a:t>
            </a:r>
            <a:br>
              <a:rPr lang="sv-FI" dirty="0"/>
            </a:br>
            <a:r>
              <a:rPr lang="sv-FI" sz="1800" dirty="0"/>
              <a:t>Årskurs 7-9</a:t>
            </a:r>
          </a:p>
        </p:txBody>
      </p:sp>
      <p:pic>
        <p:nvPicPr>
          <p:cNvPr id="4" name="Bildobjekt 3">
            <a:extLst>
              <a:ext uri="{FF2B5EF4-FFF2-40B4-BE49-F238E27FC236}">
                <a16:creationId xmlns:a16="http://schemas.microsoft.com/office/drawing/2014/main" id="{58A921EF-593D-F8E8-59E9-5318EFD841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3687CE64-61BC-F8DA-B534-C9995B4DDE5F}"/>
              </a:ext>
            </a:extLst>
          </p:cNvPr>
          <p:cNvPicPr>
            <a:picLocks noGrp="1" noChangeAspect="1"/>
          </p:cNvPicPr>
          <p:nvPr>
            <p:ph sz="quarter" idx="10"/>
          </p:nvPr>
        </p:nvPicPr>
        <p:blipFill>
          <a:blip r:embed="rId4"/>
          <a:stretch>
            <a:fillRect/>
          </a:stretch>
        </p:blipFill>
        <p:spPr>
          <a:xfrm>
            <a:off x="1828301" y="1694966"/>
            <a:ext cx="8535398" cy="4716467"/>
          </a:xfrm>
          <a:prstGeom prst="rect">
            <a:avLst/>
          </a:prstGeom>
        </p:spPr>
      </p:pic>
    </p:spTree>
    <p:extLst>
      <p:ext uri="{BB962C8B-B14F-4D97-AF65-F5344CB8AC3E}">
        <p14:creationId xmlns:p14="http://schemas.microsoft.com/office/powerpoint/2010/main" val="2347058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FI" dirty="0"/>
              <a:t>Alkoholkonsumtion</a:t>
            </a:r>
            <a:br>
              <a:rPr lang="sv-FI" dirty="0"/>
            </a:br>
            <a:r>
              <a:rPr lang="sv-FI" sz="1800" dirty="0"/>
              <a:t>Årskurs 7-9</a:t>
            </a:r>
          </a:p>
        </p:txBody>
      </p:sp>
      <p:pic>
        <p:nvPicPr>
          <p:cNvPr id="4" name="Bildobjekt 3">
            <a:extLst>
              <a:ext uri="{FF2B5EF4-FFF2-40B4-BE49-F238E27FC236}">
                <a16:creationId xmlns:a16="http://schemas.microsoft.com/office/drawing/2014/main" id="{58A921EF-593D-F8E8-59E9-5318EFD841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0D69E7B3-841B-537B-ADAA-E2C854D0FFA7}"/>
              </a:ext>
            </a:extLst>
          </p:cNvPr>
          <p:cNvPicPr>
            <a:picLocks noGrp="1" noChangeAspect="1"/>
          </p:cNvPicPr>
          <p:nvPr>
            <p:ph sz="quarter" idx="10"/>
          </p:nvPr>
        </p:nvPicPr>
        <p:blipFill>
          <a:blip r:embed="rId4"/>
          <a:stretch>
            <a:fillRect/>
          </a:stretch>
        </p:blipFill>
        <p:spPr>
          <a:xfrm>
            <a:off x="1699979" y="1671841"/>
            <a:ext cx="8403962" cy="4811616"/>
          </a:xfrm>
          <a:prstGeom prst="rect">
            <a:avLst/>
          </a:prstGeom>
        </p:spPr>
      </p:pic>
    </p:spTree>
    <p:extLst>
      <p:ext uri="{BB962C8B-B14F-4D97-AF65-F5344CB8AC3E}">
        <p14:creationId xmlns:p14="http://schemas.microsoft.com/office/powerpoint/2010/main" val="813223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C05E4-0B80-8019-DCA3-7AD73771F88F}"/>
              </a:ext>
            </a:extLst>
          </p:cNvPr>
          <p:cNvSpPr>
            <a:spLocks noGrp="1"/>
          </p:cNvSpPr>
          <p:nvPr>
            <p:ph type="ctrTitle"/>
          </p:nvPr>
        </p:nvSpPr>
        <p:spPr/>
        <p:txBody>
          <a:bodyPr>
            <a:normAutofit/>
          </a:bodyPr>
          <a:lstStyle/>
          <a:p>
            <a:pPr algn="ctr"/>
            <a:r>
              <a:rPr lang="sv-FI" dirty="0"/>
              <a:t>Hur får du tag på alkohol?</a:t>
            </a:r>
            <a:br>
              <a:rPr lang="sv-FI" dirty="0"/>
            </a:br>
            <a:r>
              <a:rPr lang="sv-FI" sz="1800" dirty="0"/>
              <a:t>Årskurs 7-9</a:t>
            </a:r>
          </a:p>
        </p:txBody>
      </p:sp>
      <p:pic>
        <p:nvPicPr>
          <p:cNvPr id="4" name="Bildobjekt 3">
            <a:extLst>
              <a:ext uri="{FF2B5EF4-FFF2-40B4-BE49-F238E27FC236}">
                <a16:creationId xmlns:a16="http://schemas.microsoft.com/office/drawing/2014/main" id="{B1CAD0C0-9428-1125-1B6A-CF0FC289E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7" name="textruta 9">
            <a:extLst>
              <a:ext uri="{FF2B5EF4-FFF2-40B4-BE49-F238E27FC236}">
                <a16:creationId xmlns:a16="http://schemas.microsoft.com/office/drawing/2014/main" id="{606A1856-81EB-EA7A-9BC3-6E16C171D37C}"/>
              </a:ext>
            </a:extLst>
          </p:cNvPr>
          <p:cNvSpPr txBox="1"/>
          <p:nvPr/>
        </p:nvSpPr>
        <p:spPr>
          <a:xfrm>
            <a:off x="9841449" y="657225"/>
            <a:ext cx="2293937" cy="1569660"/>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600" i="1" dirty="0"/>
              <a:t>Procenten avser endast de elever som uppgett att de druckit alkohol.</a:t>
            </a:r>
          </a:p>
          <a:p>
            <a:pPr algn="ctr"/>
            <a:r>
              <a:rPr lang="sv-SE" sz="1600" i="1" dirty="0"/>
              <a:t>De svarande kunde välja flera svarsalternativ.</a:t>
            </a:r>
          </a:p>
          <a:p>
            <a:pPr algn="ctr"/>
            <a:endParaRPr lang="sv-SE" sz="1600" i="1" dirty="0"/>
          </a:p>
        </p:txBody>
      </p:sp>
      <p:pic>
        <p:nvPicPr>
          <p:cNvPr id="6" name="Bildobjekt 5">
            <a:extLst>
              <a:ext uri="{FF2B5EF4-FFF2-40B4-BE49-F238E27FC236}">
                <a16:creationId xmlns:a16="http://schemas.microsoft.com/office/drawing/2014/main" id="{05435F77-78B7-D785-3A24-61AAA2D3DCC5}"/>
              </a:ext>
            </a:extLst>
          </p:cNvPr>
          <p:cNvPicPr>
            <a:picLocks noChangeAspect="1"/>
          </p:cNvPicPr>
          <p:nvPr/>
        </p:nvPicPr>
        <p:blipFill>
          <a:blip r:embed="rId4"/>
          <a:stretch>
            <a:fillRect/>
          </a:stretch>
        </p:blipFill>
        <p:spPr>
          <a:xfrm>
            <a:off x="669881" y="1470786"/>
            <a:ext cx="11015300" cy="5168866"/>
          </a:xfrm>
          <a:prstGeom prst="rect">
            <a:avLst/>
          </a:prstGeom>
        </p:spPr>
      </p:pic>
    </p:spTree>
    <p:extLst>
      <p:ext uri="{BB962C8B-B14F-4D97-AF65-F5344CB8AC3E}">
        <p14:creationId xmlns:p14="http://schemas.microsoft.com/office/powerpoint/2010/main" val="2209369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C05E4-0B80-8019-DCA3-7AD73771F88F}"/>
              </a:ext>
            </a:extLst>
          </p:cNvPr>
          <p:cNvSpPr>
            <a:spLocks noGrp="1"/>
          </p:cNvSpPr>
          <p:nvPr>
            <p:ph type="ctrTitle"/>
          </p:nvPr>
        </p:nvSpPr>
        <p:spPr/>
        <p:txBody>
          <a:bodyPr>
            <a:normAutofit/>
          </a:bodyPr>
          <a:lstStyle/>
          <a:p>
            <a:pPr algn="ctr"/>
            <a:r>
              <a:rPr lang="sv-FI" dirty="0"/>
              <a:t>Hur får du tag på alkohol?</a:t>
            </a:r>
            <a:br>
              <a:rPr lang="sv-FI" dirty="0"/>
            </a:br>
            <a:r>
              <a:rPr lang="sv-FI" sz="1800" dirty="0"/>
              <a:t>Årskurs 7-9</a:t>
            </a:r>
            <a:endParaRPr lang="sv-FI" dirty="0"/>
          </a:p>
        </p:txBody>
      </p:sp>
      <p:pic>
        <p:nvPicPr>
          <p:cNvPr id="4" name="Bildobjekt 3">
            <a:extLst>
              <a:ext uri="{FF2B5EF4-FFF2-40B4-BE49-F238E27FC236}">
                <a16:creationId xmlns:a16="http://schemas.microsoft.com/office/drawing/2014/main" id="{B1CAD0C0-9428-1125-1B6A-CF0FC289E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3" name="textruta 9">
            <a:extLst>
              <a:ext uri="{FF2B5EF4-FFF2-40B4-BE49-F238E27FC236}">
                <a16:creationId xmlns:a16="http://schemas.microsoft.com/office/drawing/2014/main" id="{F3F00B15-780C-FEC6-2C20-1640FBFEDB46}"/>
              </a:ext>
            </a:extLst>
          </p:cNvPr>
          <p:cNvSpPr txBox="1"/>
          <p:nvPr/>
        </p:nvSpPr>
        <p:spPr>
          <a:xfrm>
            <a:off x="9841449" y="657225"/>
            <a:ext cx="2293937" cy="1569660"/>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600" i="1" dirty="0"/>
              <a:t>Procenten avser endast de elever som uppgett att de druckit alkohol.</a:t>
            </a:r>
          </a:p>
          <a:p>
            <a:pPr algn="ctr"/>
            <a:r>
              <a:rPr lang="sv-SE" sz="1600" i="1" dirty="0"/>
              <a:t>De svarande kunde välja flera svarsalternativ.</a:t>
            </a:r>
          </a:p>
          <a:p>
            <a:pPr algn="ctr"/>
            <a:endParaRPr lang="sv-SE" sz="1600" i="1" dirty="0"/>
          </a:p>
        </p:txBody>
      </p:sp>
      <p:pic>
        <p:nvPicPr>
          <p:cNvPr id="11" name="Platshållare för innehåll 10">
            <a:extLst>
              <a:ext uri="{FF2B5EF4-FFF2-40B4-BE49-F238E27FC236}">
                <a16:creationId xmlns:a16="http://schemas.microsoft.com/office/drawing/2014/main" id="{69D544D7-57F4-B09D-8E09-E0286B46A3B3}"/>
              </a:ext>
            </a:extLst>
          </p:cNvPr>
          <p:cNvPicPr>
            <a:picLocks noGrp="1" noChangeAspect="1"/>
          </p:cNvPicPr>
          <p:nvPr>
            <p:ph sz="quarter" idx="10"/>
          </p:nvPr>
        </p:nvPicPr>
        <p:blipFill>
          <a:blip r:embed="rId4"/>
          <a:stretch>
            <a:fillRect/>
          </a:stretch>
        </p:blipFill>
        <p:spPr>
          <a:xfrm>
            <a:off x="1181929" y="1692456"/>
            <a:ext cx="10208776" cy="4790410"/>
          </a:xfrm>
          <a:prstGeom prst="rect">
            <a:avLst/>
          </a:prstGeom>
        </p:spPr>
      </p:pic>
    </p:spTree>
    <p:extLst>
      <p:ext uri="{BB962C8B-B14F-4D97-AF65-F5344CB8AC3E}">
        <p14:creationId xmlns:p14="http://schemas.microsoft.com/office/powerpoint/2010/main" val="2025495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fontScale="90000"/>
          </a:bodyPr>
          <a:lstStyle/>
          <a:p>
            <a:pPr algn="ctr"/>
            <a:r>
              <a:rPr lang="sv-SE" dirty="0"/>
              <a:t>Har du blandat alkohol och läkemedel för att bli berusad?</a:t>
            </a:r>
            <a:br>
              <a:rPr lang="sv-SE"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latshållare för innehåll 4">
            <a:extLst>
              <a:ext uri="{FF2B5EF4-FFF2-40B4-BE49-F238E27FC236}">
                <a16:creationId xmlns:a16="http://schemas.microsoft.com/office/drawing/2014/main" id="{DC532DED-FDAB-9ED5-5E83-C31F80BE5282}"/>
              </a:ext>
            </a:extLst>
          </p:cNvPr>
          <p:cNvSpPr>
            <a:spLocks noGrp="1"/>
          </p:cNvSpPr>
          <p:nvPr>
            <p:ph sz="quarter" idx="10"/>
          </p:nvPr>
        </p:nvSpPr>
        <p:spPr>
          <a:xfrm>
            <a:off x="766763" y="2756837"/>
            <a:ext cx="9629566" cy="4129088"/>
          </a:xfrm>
        </p:spPr>
        <p:txBody>
          <a:bodyPr/>
          <a:lstStyle/>
          <a:p>
            <a:r>
              <a:rPr lang="sv-FI" dirty="0"/>
              <a:t>15 % av de flickor som </a:t>
            </a:r>
            <a:r>
              <a:rPr lang="sv-FI" b="1" dirty="0"/>
              <a:t>varit berusade</a:t>
            </a:r>
          </a:p>
          <a:p>
            <a:r>
              <a:rPr lang="sv-FI" dirty="0"/>
              <a:t>13 % av de pojkar som </a:t>
            </a:r>
            <a:r>
              <a:rPr lang="sv-FI" b="1" dirty="0"/>
              <a:t>varit berusade</a:t>
            </a:r>
          </a:p>
          <a:p>
            <a:endParaRPr lang="sv-FI" dirty="0"/>
          </a:p>
        </p:txBody>
      </p:sp>
      <p:pic>
        <p:nvPicPr>
          <p:cNvPr id="6" name="Bildobjekt 5">
            <a:extLst>
              <a:ext uri="{FF2B5EF4-FFF2-40B4-BE49-F238E27FC236}">
                <a16:creationId xmlns:a16="http://schemas.microsoft.com/office/drawing/2014/main" id="{59958706-7E92-33F7-0EC2-B70DBB2E0D66}"/>
              </a:ext>
            </a:extLst>
          </p:cNvPr>
          <p:cNvPicPr>
            <a:picLocks noChangeAspect="1"/>
          </p:cNvPicPr>
          <p:nvPr/>
        </p:nvPicPr>
        <p:blipFill>
          <a:blip r:embed="rId4">
            <a:clrChange>
              <a:clrFrom>
                <a:srgbClr val="F6F6F6"/>
              </a:clrFrom>
              <a:clrTo>
                <a:srgbClr val="F6F6F6">
                  <a:alpha val="0"/>
                </a:srgbClr>
              </a:clrTo>
            </a:clrChange>
          </a:blip>
          <a:stretch>
            <a:fillRect/>
          </a:stretch>
        </p:blipFill>
        <p:spPr>
          <a:xfrm>
            <a:off x="9929121" y="2187037"/>
            <a:ext cx="1211669" cy="3145914"/>
          </a:xfrm>
          <a:prstGeom prst="rect">
            <a:avLst/>
          </a:prstGeom>
          <a:effectLst>
            <a:outerShdw blurRad="50800" dist="50800" dir="5400000" algn="ctr" rotWithShape="0">
              <a:schemeClr val="bg1">
                <a:alpha val="0"/>
              </a:schemeClr>
            </a:outerShdw>
          </a:effectLst>
        </p:spPr>
      </p:pic>
      <p:pic>
        <p:nvPicPr>
          <p:cNvPr id="7" name="Platshållare för innehåll 4" descr="En bild som visar clipart&#10;&#10;Automatiskt genererad beskrivning">
            <a:extLst>
              <a:ext uri="{FF2B5EF4-FFF2-40B4-BE49-F238E27FC236}">
                <a16:creationId xmlns:a16="http://schemas.microsoft.com/office/drawing/2014/main" id="{749FC45F-B922-7DAD-2763-AA9EA668C3FA}"/>
              </a:ext>
            </a:extLst>
          </p:cNvPr>
          <p:cNvPicPr>
            <a:picLocks noChangeAspect="1"/>
          </p:cNvPicPr>
          <p:nvPr/>
        </p:nvPicPr>
        <p:blipFill>
          <a:blip r:embed="rId5">
            <a:clrChange>
              <a:clrFrom>
                <a:srgbClr val="F6F6F6"/>
              </a:clrFrom>
              <a:clrTo>
                <a:srgbClr val="F6F6F6">
                  <a:alpha val="0"/>
                </a:srgbClr>
              </a:clrTo>
            </a:clrChange>
          </a:blip>
          <a:stretch>
            <a:fillRect/>
          </a:stretch>
        </p:blipFill>
        <p:spPr>
          <a:xfrm>
            <a:off x="10534956" y="2155303"/>
            <a:ext cx="1513964" cy="3240593"/>
          </a:xfrm>
          <a:prstGeom prst="rect">
            <a:avLst/>
          </a:prstGeom>
        </p:spPr>
      </p:pic>
    </p:spTree>
    <p:extLst>
      <p:ext uri="{BB962C8B-B14F-4D97-AF65-F5344CB8AC3E}">
        <p14:creationId xmlns:p14="http://schemas.microsoft.com/office/powerpoint/2010/main" val="3564279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fontScale="90000"/>
          </a:bodyPr>
          <a:lstStyle/>
          <a:p>
            <a:pPr algn="ctr"/>
            <a:r>
              <a:rPr lang="sv-FI" dirty="0"/>
              <a:t>Har du använt någon receptbelagd medicin, som inte är utskriven till dig?</a:t>
            </a:r>
            <a:br>
              <a:rPr lang="sv-SE"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852AEF6E-3C6B-CE99-AE06-D988936C6131}"/>
              </a:ext>
            </a:extLst>
          </p:cNvPr>
          <p:cNvPicPr>
            <a:picLocks noChangeAspect="1"/>
          </p:cNvPicPr>
          <p:nvPr/>
        </p:nvPicPr>
        <p:blipFill>
          <a:blip r:embed="rId4"/>
          <a:stretch>
            <a:fillRect/>
          </a:stretch>
        </p:blipFill>
        <p:spPr>
          <a:xfrm>
            <a:off x="1535166" y="2046100"/>
            <a:ext cx="8411736" cy="4530470"/>
          </a:xfrm>
          <a:prstGeom prst="rect">
            <a:avLst/>
          </a:prstGeom>
        </p:spPr>
      </p:pic>
    </p:spTree>
    <p:extLst>
      <p:ext uri="{BB962C8B-B14F-4D97-AF65-F5344CB8AC3E}">
        <p14:creationId xmlns:p14="http://schemas.microsoft.com/office/powerpoint/2010/main" val="15516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03E17C-D98E-E8B9-A008-701670E54F8D}"/>
              </a:ext>
            </a:extLst>
          </p:cNvPr>
          <p:cNvSpPr>
            <a:spLocks noGrp="1"/>
          </p:cNvSpPr>
          <p:nvPr>
            <p:ph type="ctrTitle"/>
          </p:nvPr>
        </p:nvSpPr>
        <p:spPr/>
        <p:txBody>
          <a:bodyPr/>
          <a:lstStyle/>
          <a:p>
            <a:r>
              <a:rPr lang="sv-FI" dirty="0"/>
              <a:t>Antal deltagare på högstadiet</a:t>
            </a:r>
          </a:p>
        </p:txBody>
      </p:sp>
      <p:sp>
        <p:nvSpPr>
          <p:cNvPr id="4" name="Platshållare för innehåll 3">
            <a:extLst>
              <a:ext uri="{FF2B5EF4-FFF2-40B4-BE49-F238E27FC236}">
                <a16:creationId xmlns:a16="http://schemas.microsoft.com/office/drawing/2014/main" id="{50977759-5518-A68F-0A09-B195A5F75C22}"/>
              </a:ext>
            </a:extLst>
          </p:cNvPr>
          <p:cNvSpPr>
            <a:spLocks noGrp="1"/>
          </p:cNvSpPr>
          <p:nvPr>
            <p:ph sz="quarter" idx="10"/>
          </p:nvPr>
        </p:nvSpPr>
        <p:spPr>
          <a:xfrm>
            <a:off x="766763" y="1695450"/>
            <a:ext cx="9629566" cy="4328160"/>
          </a:xfrm>
        </p:spPr>
        <p:txBody>
          <a:bodyPr>
            <a:normAutofit/>
          </a:bodyPr>
          <a:lstStyle/>
          <a:p>
            <a:r>
              <a:rPr lang="sv-FI" dirty="0">
                <a:solidFill>
                  <a:schemeClr val="accent1"/>
                </a:solidFill>
              </a:rPr>
              <a:t>Åk 7: 269 elever*				</a:t>
            </a:r>
            <a:r>
              <a:rPr lang="sv-FI" sz="1600" dirty="0">
                <a:solidFill>
                  <a:schemeClr val="accent1"/>
                </a:solidFill>
              </a:rPr>
              <a:t>* Endast de elever med som fyllt 13 år</a:t>
            </a:r>
            <a:endParaRPr lang="sv-FI" dirty="0">
              <a:solidFill>
                <a:schemeClr val="accent1"/>
              </a:solidFill>
            </a:endParaRPr>
          </a:p>
          <a:p>
            <a:r>
              <a:rPr lang="sv-FI" dirty="0">
                <a:solidFill>
                  <a:schemeClr val="accent1"/>
                </a:solidFill>
              </a:rPr>
              <a:t>Åk 8: 289 elever</a:t>
            </a:r>
          </a:p>
          <a:p>
            <a:r>
              <a:rPr lang="sv-FI" dirty="0">
                <a:solidFill>
                  <a:schemeClr val="accent1"/>
                </a:solidFill>
              </a:rPr>
              <a:t>Åk 9: 266 elever</a:t>
            </a:r>
          </a:p>
          <a:p>
            <a:endParaRPr lang="sv-FI" dirty="0">
              <a:solidFill>
                <a:schemeClr val="accent1"/>
              </a:solidFill>
            </a:endParaRPr>
          </a:p>
          <a:p>
            <a:r>
              <a:rPr lang="sv-FI" dirty="0">
                <a:solidFill>
                  <a:schemeClr val="accent1"/>
                </a:solidFill>
              </a:rPr>
              <a:t>404 flickor</a:t>
            </a:r>
          </a:p>
          <a:p>
            <a:r>
              <a:rPr lang="sv-FI" dirty="0">
                <a:solidFill>
                  <a:schemeClr val="accent1"/>
                </a:solidFill>
              </a:rPr>
              <a:t>420 pojkar</a:t>
            </a:r>
          </a:p>
          <a:p>
            <a:endParaRPr lang="sv-FI" dirty="0">
              <a:solidFill>
                <a:schemeClr val="accent1"/>
              </a:solidFill>
            </a:endParaRPr>
          </a:p>
          <a:p>
            <a:r>
              <a:rPr lang="sv-FI" b="1" dirty="0">
                <a:solidFill>
                  <a:schemeClr val="accent1"/>
                </a:solidFill>
              </a:rPr>
              <a:t>Totalt 824 svarande i samtliga högstadieskolor på Åland</a:t>
            </a:r>
          </a:p>
          <a:p>
            <a:pPr marL="0" indent="0">
              <a:buNone/>
            </a:pPr>
            <a:endParaRPr lang="sv-FI" b="1" dirty="0">
              <a:solidFill>
                <a:schemeClr val="tx1"/>
              </a:solidFill>
            </a:endParaRPr>
          </a:p>
        </p:txBody>
      </p:sp>
      <p:pic>
        <p:nvPicPr>
          <p:cNvPr id="3" name="Bildobjekt 2">
            <a:extLst>
              <a:ext uri="{FF2B5EF4-FFF2-40B4-BE49-F238E27FC236}">
                <a16:creationId xmlns:a16="http://schemas.microsoft.com/office/drawing/2014/main" id="{8654B5A8-E937-5B0F-776E-8BAB3D00FA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3097296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C05E4-0B80-8019-DCA3-7AD73771F88F}"/>
              </a:ext>
            </a:extLst>
          </p:cNvPr>
          <p:cNvSpPr>
            <a:spLocks noGrp="1"/>
          </p:cNvSpPr>
          <p:nvPr>
            <p:ph type="ctrTitle"/>
          </p:nvPr>
        </p:nvSpPr>
        <p:spPr/>
        <p:txBody>
          <a:bodyPr>
            <a:normAutofit/>
          </a:bodyPr>
          <a:lstStyle/>
          <a:p>
            <a:pPr algn="ctr"/>
            <a:r>
              <a:rPr lang="sv-FI" dirty="0"/>
              <a:t>Alkohol i trafiken</a:t>
            </a:r>
            <a:br>
              <a:rPr lang="sv-FI" dirty="0"/>
            </a:br>
            <a:r>
              <a:rPr lang="sv-FI" sz="1800" dirty="0"/>
              <a:t>Årskurs 7-9</a:t>
            </a:r>
          </a:p>
        </p:txBody>
      </p:sp>
      <p:sp>
        <p:nvSpPr>
          <p:cNvPr id="3" name="Platshållare för innehåll 2">
            <a:extLst>
              <a:ext uri="{FF2B5EF4-FFF2-40B4-BE49-F238E27FC236}">
                <a16:creationId xmlns:a16="http://schemas.microsoft.com/office/drawing/2014/main" id="{3B14E59D-E258-7092-4BE6-A7248A218A24}"/>
              </a:ext>
            </a:extLst>
          </p:cNvPr>
          <p:cNvSpPr>
            <a:spLocks noGrp="1"/>
          </p:cNvSpPr>
          <p:nvPr>
            <p:ph sz="quarter" idx="10"/>
          </p:nvPr>
        </p:nvSpPr>
        <p:spPr/>
        <p:txBody>
          <a:bodyPr/>
          <a:lstStyle/>
          <a:p>
            <a:r>
              <a:rPr lang="sv-FI" dirty="0"/>
              <a:t>Har du kört moped/mopedbil/traktor eller bil berusad? </a:t>
            </a:r>
          </a:p>
          <a:p>
            <a:pPr lvl="1"/>
            <a:r>
              <a:rPr lang="sv-FI" dirty="0"/>
              <a:t>6 % av de flickor som </a:t>
            </a:r>
            <a:r>
              <a:rPr lang="sv-FI" b="1" dirty="0"/>
              <a:t>varit berusade</a:t>
            </a:r>
          </a:p>
          <a:p>
            <a:pPr lvl="1"/>
            <a:r>
              <a:rPr lang="sv-FI" dirty="0"/>
              <a:t>16 % av de pojkar som </a:t>
            </a:r>
            <a:r>
              <a:rPr lang="sv-FI" b="1" dirty="0"/>
              <a:t>varit berusade</a:t>
            </a:r>
          </a:p>
          <a:p>
            <a:pPr lvl="1"/>
            <a:r>
              <a:rPr lang="sv-FI" dirty="0"/>
              <a:t>10 % av samtliga som </a:t>
            </a:r>
            <a:r>
              <a:rPr lang="sv-FI" b="1" dirty="0"/>
              <a:t>varit berusade</a:t>
            </a:r>
          </a:p>
          <a:p>
            <a:pPr lvl="1"/>
            <a:endParaRPr lang="sv-FI" dirty="0"/>
          </a:p>
          <a:p>
            <a:r>
              <a:rPr lang="sv-SE" dirty="0"/>
              <a:t>Har du någon gång åkt moped/mopedbil/traktor eller bil med berusad förare?</a:t>
            </a:r>
          </a:p>
          <a:p>
            <a:pPr lvl="1"/>
            <a:r>
              <a:rPr lang="sv-SE" dirty="0"/>
              <a:t>6 % av samtliga flickor</a:t>
            </a:r>
          </a:p>
          <a:p>
            <a:pPr lvl="1"/>
            <a:r>
              <a:rPr lang="sv-SE" dirty="0"/>
              <a:t>4 % av samtliga pojkar</a:t>
            </a:r>
          </a:p>
          <a:p>
            <a:pPr lvl="1"/>
            <a:r>
              <a:rPr lang="sv-SE" dirty="0"/>
              <a:t>5 % samtliga totalt</a:t>
            </a:r>
            <a:r>
              <a:rPr lang="sv-FI" dirty="0"/>
              <a:t>  </a:t>
            </a:r>
            <a:endParaRPr lang="sv-SE" dirty="0"/>
          </a:p>
          <a:p>
            <a:pPr lvl="1"/>
            <a:endParaRPr lang="sv-SE" dirty="0"/>
          </a:p>
          <a:p>
            <a:pPr lvl="1"/>
            <a:endParaRPr lang="sv-FI" dirty="0"/>
          </a:p>
        </p:txBody>
      </p:sp>
      <p:pic>
        <p:nvPicPr>
          <p:cNvPr id="4" name="Bildobjekt 3">
            <a:extLst>
              <a:ext uri="{FF2B5EF4-FFF2-40B4-BE49-F238E27FC236}">
                <a16:creationId xmlns:a16="http://schemas.microsoft.com/office/drawing/2014/main" id="{B1CAD0C0-9428-1125-1B6A-CF0FC289E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3329670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20DA5F-717B-574C-AA94-A78C4ABAEF77}"/>
              </a:ext>
            </a:extLst>
          </p:cNvPr>
          <p:cNvSpPr>
            <a:spLocks noGrp="1"/>
          </p:cNvSpPr>
          <p:nvPr>
            <p:ph type="ctrTitle"/>
          </p:nvPr>
        </p:nvSpPr>
        <p:spPr/>
        <p:txBody>
          <a:bodyPr>
            <a:normAutofit fontScale="90000"/>
          </a:bodyPr>
          <a:lstStyle/>
          <a:p>
            <a:pPr algn="ctr"/>
            <a:r>
              <a:rPr lang="sv-FI" dirty="0"/>
              <a:t>Varför har du åkt med berusad förare eller kört berusad?</a:t>
            </a:r>
            <a:br>
              <a:rPr lang="sv-FI" sz="1800" dirty="0"/>
            </a:br>
            <a:r>
              <a:rPr lang="sv-FI" sz="1800" dirty="0"/>
              <a:t>Årskurs 7-9</a:t>
            </a:r>
          </a:p>
        </p:txBody>
      </p:sp>
      <p:pic>
        <p:nvPicPr>
          <p:cNvPr id="4" name="Bildobjekt 3">
            <a:extLst>
              <a:ext uri="{FF2B5EF4-FFF2-40B4-BE49-F238E27FC236}">
                <a16:creationId xmlns:a16="http://schemas.microsoft.com/office/drawing/2014/main" id="{09E64635-94F7-2094-9627-62962F4F5E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5A4ADDCF-7FA6-A590-F513-9BE330CFC5C5}"/>
              </a:ext>
            </a:extLst>
          </p:cNvPr>
          <p:cNvSpPr/>
          <p:nvPr/>
        </p:nvSpPr>
        <p:spPr>
          <a:xfrm>
            <a:off x="1851660" y="4244121"/>
            <a:ext cx="2239199" cy="1949116"/>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Visste inte att han var det och måsta ta mig hem</a:t>
            </a:r>
          </a:p>
          <a:p>
            <a:pPr algn="ctr"/>
            <a:r>
              <a:rPr lang="sv-SE" dirty="0"/>
              <a:t>- Pojke åk 9</a:t>
            </a:r>
          </a:p>
        </p:txBody>
      </p:sp>
      <p:sp>
        <p:nvSpPr>
          <p:cNvPr id="6" name="Pratbubbla: oval 5">
            <a:extLst>
              <a:ext uri="{FF2B5EF4-FFF2-40B4-BE49-F238E27FC236}">
                <a16:creationId xmlns:a16="http://schemas.microsoft.com/office/drawing/2014/main" id="{22C33EB6-07CE-3E9E-29EB-65CCEE43A21C}"/>
              </a:ext>
            </a:extLst>
          </p:cNvPr>
          <p:cNvSpPr/>
          <p:nvPr/>
        </p:nvSpPr>
        <p:spPr>
          <a:xfrm>
            <a:off x="276953" y="1533181"/>
            <a:ext cx="3001605" cy="2535236"/>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När vi åkt från ett kalas där de drack. alla var lite berusade förutom jag som var minderårig </a:t>
            </a:r>
          </a:p>
          <a:p>
            <a:pPr algn="ctr"/>
            <a:r>
              <a:rPr lang="sv-FI" dirty="0"/>
              <a:t>- Flicka åk 8</a:t>
            </a:r>
          </a:p>
        </p:txBody>
      </p:sp>
      <p:sp>
        <p:nvSpPr>
          <p:cNvPr id="7" name="Pratbubbla: oval 6">
            <a:extLst>
              <a:ext uri="{FF2B5EF4-FFF2-40B4-BE49-F238E27FC236}">
                <a16:creationId xmlns:a16="http://schemas.microsoft.com/office/drawing/2014/main" id="{9B8E77C3-BC9F-7408-5B56-242F0474993C}"/>
              </a:ext>
            </a:extLst>
          </p:cNvPr>
          <p:cNvSpPr/>
          <p:nvPr/>
        </p:nvSpPr>
        <p:spPr>
          <a:xfrm flipH="1">
            <a:off x="7289614" y="2992110"/>
            <a:ext cx="2585604" cy="2504020"/>
          </a:xfrm>
          <a:prstGeom prst="wedgeEllipse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Vi skulle inte åka så långt och jag tänkte inte att det var så stort problem </a:t>
            </a:r>
          </a:p>
          <a:p>
            <a:pPr algn="ctr"/>
            <a:r>
              <a:rPr lang="sv-FI" dirty="0"/>
              <a:t>- Pojke åk 8</a:t>
            </a:r>
          </a:p>
        </p:txBody>
      </p:sp>
      <p:sp>
        <p:nvSpPr>
          <p:cNvPr id="8" name="Pratbubbla: oval 7">
            <a:extLst>
              <a:ext uri="{FF2B5EF4-FFF2-40B4-BE49-F238E27FC236}">
                <a16:creationId xmlns:a16="http://schemas.microsoft.com/office/drawing/2014/main" id="{04F53B6C-51AA-5694-60BB-DF9322FAD036}"/>
              </a:ext>
            </a:extLst>
          </p:cNvPr>
          <p:cNvSpPr/>
          <p:nvPr/>
        </p:nvSpPr>
        <p:spPr>
          <a:xfrm>
            <a:off x="3857254" y="2132345"/>
            <a:ext cx="2454442" cy="2049972"/>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För att vi behövde komma hem med båten efter </a:t>
            </a:r>
            <a:r>
              <a:rPr lang="sv-FI" dirty="0" err="1"/>
              <a:t>rockoff</a:t>
            </a:r>
            <a:r>
              <a:rPr lang="sv-FI" dirty="0"/>
              <a:t> </a:t>
            </a:r>
          </a:p>
          <a:p>
            <a:pPr algn="ctr"/>
            <a:r>
              <a:rPr lang="sv-FI" dirty="0"/>
              <a:t>- </a:t>
            </a:r>
            <a:r>
              <a:rPr lang="sv-SE" dirty="0"/>
              <a:t>Flicka åk 7</a:t>
            </a:r>
            <a:endParaRPr lang="sv-FI" dirty="0"/>
          </a:p>
        </p:txBody>
      </p:sp>
      <p:sp>
        <p:nvSpPr>
          <p:cNvPr id="10" name="Pratbubbla: oval 9">
            <a:extLst>
              <a:ext uri="{FF2B5EF4-FFF2-40B4-BE49-F238E27FC236}">
                <a16:creationId xmlns:a16="http://schemas.microsoft.com/office/drawing/2014/main" id="{2632F081-830A-78BD-4BCA-1FF0ABAB929A}"/>
              </a:ext>
            </a:extLst>
          </p:cNvPr>
          <p:cNvSpPr/>
          <p:nvPr/>
        </p:nvSpPr>
        <p:spPr>
          <a:xfrm flipH="1">
            <a:off x="9245450" y="1176095"/>
            <a:ext cx="2815992" cy="220638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Det var min kompis pappa vi skulle åka och handla när vi var på deras stuga</a:t>
            </a:r>
          </a:p>
          <a:p>
            <a:pPr algn="ctr"/>
            <a:r>
              <a:rPr lang="sv-FI" dirty="0"/>
              <a:t>- Flicka åk 8</a:t>
            </a:r>
          </a:p>
        </p:txBody>
      </p:sp>
      <p:sp>
        <p:nvSpPr>
          <p:cNvPr id="11" name="Pratbubbla: oval 10">
            <a:extLst>
              <a:ext uri="{FF2B5EF4-FFF2-40B4-BE49-F238E27FC236}">
                <a16:creationId xmlns:a16="http://schemas.microsoft.com/office/drawing/2014/main" id="{44B51673-2CCA-3069-CD5C-15A1B43CD6FF}"/>
              </a:ext>
            </a:extLst>
          </p:cNvPr>
          <p:cNvSpPr/>
          <p:nvPr/>
        </p:nvSpPr>
        <p:spPr>
          <a:xfrm flipH="1">
            <a:off x="4864733" y="4182317"/>
            <a:ext cx="2585602" cy="2362437"/>
          </a:xfrm>
          <a:prstGeom prst="wedgeEllipseCallout">
            <a:avLst>
              <a:gd name="adj1" fmla="val -37430"/>
              <a:gd name="adj2" fmla="val 4959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Min släkting som skulle skjutsa hem mej å köra runt lite på kvällen. </a:t>
            </a:r>
          </a:p>
          <a:p>
            <a:pPr algn="ctr"/>
            <a:r>
              <a:rPr lang="sv-FI" dirty="0"/>
              <a:t>- </a:t>
            </a:r>
            <a:r>
              <a:rPr lang="sv-SE" dirty="0"/>
              <a:t>Flicka åk 8</a:t>
            </a:r>
          </a:p>
        </p:txBody>
      </p:sp>
    </p:spTree>
    <p:extLst>
      <p:ext uri="{BB962C8B-B14F-4D97-AF65-F5344CB8AC3E}">
        <p14:creationId xmlns:p14="http://schemas.microsoft.com/office/powerpoint/2010/main" val="1191757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487F7B-6AC1-B1DC-C5F0-56F1AD3F6D03}"/>
              </a:ext>
            </a:extLst>
          </p:cNvPr>
          <p:cNvSpPr>
            <a:spLocks noGrp="1"/>
          </p:cNvSpPr>
          <p:nvPr>
            <p:ph type="ctrTitle"/>
          </p:nvPr>
        </p:nvSpPr>
        <p:spPr>
          <a:xfrm>
            <a:off x="95250" y="530225"/>
            <a:ext cx="12001500" cy="1037741"/>
          </a:xfrm>
        </p:spPr>
        <p:txBody>
          <a:bodyPr>
            <a:normAutofit fontScale="90000"/>
          </a:bodyPr>
          <a:lstStyle/>
          <a:p>
            <a:pPr algn="ctr"/>
            <a:r>
              <a:rPr lang="sv-FI" dirty="0"/>
              <a:t>Oroar du dig för någon närståendes alkoholvanor?</a:t>
            </a:r>
            <a:br>
              <a:rPr lang="sv-FI" dirty="0"/>
            </a:br>
            <a:r>
              <a:rPr lang="sv-FI" sz="1800" dirty="0"/>
              <a:t>Årskurs 7-9</a:t>
            </a:r>
          </a:p>
        </p:txBody>
      </p:sp>
      <p:pic>
        <p:nvPicPr>
          <p:cNvPr id="4" name="Bildobjekt 3">
            <a:extLst>
              <a:ext uri="{FF2B5EF4-FFF2-40B4-BE49-F238E27FC236}">
                <a16:creationId xmlns:a16="http://schemas.microsoft.com/office/drawing/2014/main" id="{BB12F964-00D7-D12D-2D6F-DD3FB0437E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47FE4F59-FA61-2D51-A012-F1086F61FDC5}"/>
              </a:ext>
            </a:extLst>
          </p:cNvPr>
          <p:cNvPicPr>
            <a:picLocks noGrp="1" noChangeAspect="1"/>
          </p:cNvPicPr>
          <p:nvPr>
            <p:ph sz="quarter" idx="10"/>
          </p:nvPr>
        </p:nvPicPr>
        <p:blipFill>
          <a:blip r:embed="rId4"/>
          <a:stretch>
            <a:fillRect/>
          </a:stretch>
        </p:blipFill>
        <p:spPr>
          <a:xfrm>
            <a:off x="1767191" y="1699367"/>
            <a:ext cx="8657617" cy="4860921"/>
          </a:xfrm>
          <a:prstGeom prst="rect">
            <a:avLst/>
          </a:prstGeom>
        </p:spPr>
      </p:pic>
    </p:spTree>
    <p:extLst>
      <p:ext uri="{BB962C8B-B14F-4D97-AF65-F5344CB8AC3E}">
        <p14:creationId xmlns:p14="http://schemas.microsoft.com/office/powerpoint/2010/main" val="3469851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a:xfrm>
            <a:off x="713171" y="335678"/>
            <a:ext cx="9629567" cy="1037741"/>
          </a:xfrm>
        </p:spPr>
        <p:txBody>
          <a:bodyPr>
            <a:normAutofit fontScale="90000"/>
          </a:bodyPr>
          <a:lstStyle/>
          <a:p>
            <a:pPr algn="ctr"/>
            <a:r>
              <a:rPr lang="sv-FI" dirty="0"/>
              <a:t>Tillåter dina föräldrar att du dricker - om du skulle dricka alkohol?</a:t>
            </a:r>
            <a:br>
              <a:rPr lang="sv-FI" dirty="0"/>
            </a:br>
            <a:r>
              <a:rPr lang="sv-SE" sz="1800" dirty="0"/>
              <a:t>Årskurs 7-9</a:t>
            </a:r>
            <a:endParaRPr lang="sv-FI" sz="1800" dirty="0"/>
          </a:p>
        </p:txBody>
      </p:sp>
      <p:pic>
        <p:nvPicPr>
          <p:cNvPr id="4" name="Bildobjekt 3">
            <a:extLst>
              <a:ext uri="{FF2B5EF4-FFF2-40B4-BE49-F238E27FC236}">
                <a16:creationId xmlns:a16="http://schemas.microsoft.com/office/drawing/2014/main" id="{E7334FC7-2137-7E4B-F2EF-6E721F9E0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0B8EA10D-18DA-E00B-B79F-C9DB6B898176}"/>
              </a:ext>
            </a:extLst>
          </p:cNvPr>
          <p:cNvPicPr>
            <a:picLocks noChangeAspect="1"/>
          </p:cNvPicPr>
          <p:nvPr/>
        </p:nvPicPr>
        <p:blipFill>
          <a:blip r:embed="rId4"/>
          <a:stretch>
            <a:fillRect/>
          </a:stretch>
        </p:blipFill>
        <p:spPr>
          <a:xfrm>
            <a:off x="1339763" y="1611899"/>
            <a:ext cx="9673233" cy="4997302"/>
          </a:xfrm>
          <a:prstGeom prst="rect">
            <a:avLst/>
          </a:prstGeom>
        </p:spPr>
      </p:pic>
    </p:spTree>
    <p:extLst>
      <p:ext uri="{BB962C8B-B14F-4D97-AF65-F5344CB8AC3E}">
        <p14:creationId xmlns:p14="http://schemas.microsoft.com/office/powerpoint/2010/main" val="3209383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a:xfrm>
            <a:off x="766762" y="364569"/>
            <a:ext cx="9629567" cy="1037741"/>
          </a:xfrm>
        </p:spPr>
        <p:txBody>
          <a:bodyPr>
            <a:normAutofit fontScale="90000"/>
          </a:bodyPr>
          <a:lstStyle/>
          <a:p>
            <a:pPr algn="ctr"/>
            <a:r>
              <a:rPr lang="sv-FI" dirty="0"/>
              <a:t>Tillåter dina föräldrar att du dricker - om du skulle dricka alkohol?</a:t>
            </a:r>
            <a:br>
              <a:rPr lang="sv-FI" dirty="0"/>
            </a:br>
            <a:r>
              <a:rPr lang="sv-FI" sz="1800" dirty="0"/>
              <a:t>Årskurs 7-9 </a:t>
            </a:r>
          </a:p>
        </p:txBody>
      </p:sp>
      <p:pic>
        <p:nvPicPr>
          <p:cNvPr id="4" name="Bildobjekt 3">
            <a:extLst>
              <a:ext uri="{FF2B5EF4-FFF2-40B4-BE49-F238E27FC236}">
                <a16:creationId xmlns:a16="http://schemas.microsoft.com/office/drawing/2014/main" id="{FB72C17E-AE1B-BC38-4530-7C89DE6FE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17B6FBD9-FAC1-222E-8B46-809FA915788D}"/>
              </a:ext>
            </a:extLst>
          </p:cNvPr>
          <p:cNvPicPr>
            <a:picLocks noChangeAspect="1"/>
          </p:cNvPicPr>
          <p:nvPr/>
        </p:nvPicPr>
        <p:blipFill>
          <a:blip r:embed="rId4"/>
          <a:stretch>
            <a:fillRect/>
          </a:stretch>
        </p:blipFill>
        <p:spPr>
          <a:xfrm>
            <a:off x="1220050" y="1532979"/>
            <a:ext cx="9751899" cy="5037942"/>
          </a:xfrm>
          <a:prstGeom prst="rect">
            <a:avLst/>
          </a:prstGeom>
        </p:spPr>
      </p:pic>
    </p:spTree>
    <p:extLst>
      <p:ext uri="{BB962C8B-B14F-4D97-AF65-F5344CB8AC3E}">
        <p14:creationId xmlns:p14="http://schemas.microsoft.com/office/powerpoint/2010/main" val="2170202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p:txBody>
          <a:bodyPr>
            <a:normAutofit/>
          </a:bodyPr>
          <a:lstStyle/>
          <a:p>
            <a:pPr algn="ctr"/>
            <a:r>
              <a:rPr lang="sv-FI" dirty="0"/>
              <a:t>Restriktivitet hos föräldrar</a:t>
            </a:r>
            <a:br>
              <a:rPr lang="sv-FI" dirty="0"/>
            </a:br>
            <a:r>
              <a:rPr lang="sv-FI" sz="1800" dirty="0"/>
              <a:t>Årskurs 7-9 </a:t>
            </a:r>
          </a:p>
        </p:txBody>
      </p:sp>
      <p:pic>
        <p:nvPicPr>
          <p:cNvPr id="4" name="Bildobjekt 3">
            <a:extLst>
              <a:ext uri="{FF2B5EF4-FFF2-40B4-BE49-F238E27FC236}">
                <a16:creationId xmlns:a16="http://schemas.microsoft.com/office/drawing/2014/main" id="{FB72C17E-AE1B-BC38-4530-7C89DE6FE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732C2469-49BB-FF3F-BE58-31770F16E3B9}"/>
              </a:ext>
            </a:extLst>
          </p:cNvPr>
          <p:cNvPicPr>
            <a:picLocks noGrp="1" noChangeAspect="1"/>
          </p:cNvPicPr>
          <p:nvPr>
            <p:ph sz="quarter" idx="10"/>
          </p:nvPr>
        </p:nvPicPr>
        <p:blipFill>
          <a:blip r:embed="rId4"/>
          <a:stretch>
            <a:fillRect/>
          </a:stretch>
        </p:blipFill>
        <p:spPr>
          <a:xfrm>
            <a:off x="1220133" y="1812407"/>
            <a:ext cx="9751734" cy="4907369"/>
          </a:xfrm>
          <a:prstGeom prst="rect">
            <a:avLst/>
          </a:prstGeom>
        </p:spPr>
      </p:pic>
    </p:spTree>
    <p:extLst>
      <p:ext uri="{BB962C8B-B14F-4D97-AF65-F5344CB8AC3E}">
        <p14:creationId xmlns:p14="http://schemas.microsoft.com/office/powerpoint/2010/main" val="1880783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p:txBody>
          <a:bodyPr>
            <a:normAutofit/>
          </a:bodyPr>
          <a:lstStyle/>
          <a:p>
            <a:pPr algn="ctr"/>
            <a:r>
              <a:rPr lang="sv-FI" dirty="0"/>
              <a:t>Restriktivitet hos föräldrar</a:t>
            </a:r>
            <a:br>
              <a:rPr lang="sv-FI" dirty="0"/>
            </a:br>
            <a:r>
              <a:rPr lang="sv-FI" sz="1800" dirty="0"/>
              <a:t>Årskurs 7-9 </a:t>
            </a:r>
          </a:p>
        </p:txBody>
      </p:sp>
      <p:pic>
        <p:nvPicPr>
          <p:cNvPr id="4" name="Bildobjekt 3">
            <a:extLst>
              <a:ext uri="{FF2B5EF4-FFF2-40B4-BE49-F238E27FC236}">
                <a16:creationId xmlns:a16="http://schemas.microsoft.com/office/drawing/2014/main" id="{FB72C17E-AE1B-BC38-4530-7C89DE6FE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07C9427F-573A-CB61-BE92-1949534388C2}"/>
              </a:ext>
            </a:extLst>
          </p:cNvPr>
          <p:cNvPicPr>
            <a:picLocks noGrp="1" noChangeAspect="1"/>
          </p:cNvPicPr>
          <p:nvPr>
            <p:ph sz="quarter" idx="10"/>
          </p:nvPr>
        </p:nvPicPr>
        <p:blipFill>
          <a:blip r:embed="rId4"/>
          <a:stretch>
            <a:fillRect/>
          </a:stretch>
        </p:blipFill>
        <p:spPr>
          <a:xfrm>
            <a:off x="1107936" y="1695449"/>
            <a:ext cx="9976128" cy="4832941"/>
          </a:xfrm>
          <a:prstGeom prst="rect">
            <a:avLst/>
          </a:prstGeom>
        </p:spPr>
      </p:pic>
    </p:spTree>
    <p:extLst>
      <p:ext uri="{BB962C8B-B14F-4D97-AF65-F5344CB8AC3E}">
        <p14:creationId xmlns:p14="http://schemas.microsoft.com/office/powerpoint/2010/main" val="2509886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BCA027-BFA3-86F7-7F6C-8792ED69F688}"/>
              </a:ext>
            </a:extLst>
          </p:cNvPr>
          <p:cNvSpPr>
            <a:spLocks noGrp="1"/>
          </p:cNvSpPr>
          <p:nvPr>
            <p:ph type="ctrTitle"/>
          </p:nvPr>
        </p:nvSpPr>
        <p:spPr>
          <a:xfrm>
            <a:off x="897180" y="470405"/>
            <a:ext cx="10095497" cy="1037741"/>
          </a:xfrm>
        </p:spPr>
        <p:txBody>
          <a:bodyPr>
            <a:normAutofit fontScale="90000"/>
          </a:bodyPr>
          <a:lstStyle/>
          <a:p>
            <a:pPr algn="ctr"/>
            <a:r>
              <a:rPr lang="sv-FI" dirty="0"/>
              <a:t>Om spelar, ingår det pengar i spelandet?</a:t>
            </a:r>
            <a:r>
              <a:rPr lang="sv-FI" dirty="0">
                <a:solidFill>
                  <a:srgbClr val="FF0000"/>
                </a:solidFill>
              </a:rPr>
              <a:t> </a:t>
            </a:r>
            <a:r>
              <a:rPr lang="sv-FI" sz="1800" dirty="0"/>
              <a:t>Årskurs 7-9</a:t>
            </a:r>
          </a:p>
        </p:txBody>
      </p:sp>
      <p:pic>
        <p:nvPicPr>
          <p:cNvPr id="4" name="Bildobjekt 3">
            <a:extLst>
              <a:ext uri="{FF2B5EF4-FFF2-40B4-BE49-F238E27FC236}">
                <a16:creationId xmlns:a16="http://schemas.microsoft.com/office/drawing/2014/main" id="{FF140A24-42F7-E4B9-B6A4-2A4931637F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EBAC800B-436F-718B-7357-1D977DD633AC}"/>
              </a:ext>
            </a:extLst>
          </p:cNvPr>
          <p:cNvPicPr>
            <a:picLocks noChangeAspect="1"/>
          </p:cNvPicPr>
          <p:nvPr/>
        </p:nvPicPr>
        <p:blipFill>
          <a:blip r:embed="rId4"/>
          <a:stretch>
            <a:fillRect/>
          </a:stretch>
        </p:blipFill>
        <p:spPr>
          <a:xfrm>
            <a:off x="1132115" y="1539548"/>
            <a:ext cx="9927770" cy="4568185"/>
          </a:xfrm>
          <a:prstGeom prst="rect">
            <a:avLst/>
          </a:prstGeom>
        </p:spPr>
      </p:pic>
      <p:sp>
        <p:nvSpPr>
          <p:cNvPr id="10" name="Vänster klammerparentes 9">
            <a:extLst>
              <a:ext uri="{FF2B5EF4-FFF2-40B4-BE49-F238E27FC236}">
                <a16:creationId xmlns:a16="http://schemas.microsoft.com/office/drawing/2014/main" id="{21F7CC65-B453-0E9F-5AE8-D38CDF61A7E9}"/>
              </a:ext>
            </a:extLst>
          </p:cNvPr>
          <p:cNvSpPr/>
          <p:nvPr/>
        </p:nvSpPr>
        <p:spPr>
          <a:xfrm rot="5400000">
            <a:off x="3322673" y="1948202"/>
            <a:ext cx="244551" cy="301964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FI"/>
          </a:p>
        </p:txBody>
      </p:sp>
      <p:sp>
        <p:nvSpPr>
          <p:cNvPr id="11" name="Ellips 10">
            <a:extLst>
              <a:ext uri="{FF2B5EF4-FFF2-40B4-BE49-F238E27FC236}">
                <a16:creationId xmlns:a16="http://schemas.microsoft.com/office/drawing/2014/main" id="{CC30195D-53B5-3B99-5107-3A543D03AD21}"/>
              </a:ext>
            </a:extLst>
          </p:cNvPr>
          <p:cNvSpPr/>
          <p:nvPr/>
        </p:nvSpPr>
        <p:spPr>
          <a:xfrm>
            <a:off x="2247233" y="2149271"/>
            <a:ext cx="2400181" cy="1186479"/>
          </a:xfrm>
          <a:prstGeom prst="ellipse">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2000" dirty="0">
                <a:solidFill>
                  <a:schemeClr val="tx1"/>
                </a:solidFill>
              </a:rPr>
              <a:t>Spelat för pengar totalt: </a:t>
            </a:r>
            <a:r>
              <a:rPr lang="sv-FI" sz="2400" dirty="0">
                <a:solidFill>
                  <a:schemeClr val="tx1"/>
                </a:solidFill>
              </a:rPr>
              <a:t>44 %</a:t>
            </a:r>
          </a:p>
        </p:txBody>
      </p:sp>
    </p:spTree>
    <p:extLst>
      <p:ext uri="{BB962C8B-B14F-4D97-AF65-F5344CB8AC3E}">
        <p14:creationId xmlns:p14="http://schemas.microsoft.com/office/powerpoint/2010/main" val="581044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BCA027-BFA3-86F7-7F6C-8792ED69F688}"/>
              </a:ext>
            </a:extLst>
          </p:cNvPr>
          <p:cNvSpPr>
            <a:spLocks noGrp="1"/>
          </p:cNvSpPr>
          <p:nvPr>
            <p:ph type="ctrTitle"/>
          </p:nvPr>
        </p:nvSpPr>
        <p:spPr>
          <a:xfrm>
            <a:off x="897180" y="470405"/>
            <a:ext cx="10095497" cy="1037741"/>
          </a:xfrm>
        </p:spPr>
        <p:txBody>
          <a:bodyPr>
            <a:normAutofit fontScale="90000"/>
          </a:bodyPr>
          <a:lstStyle/>
          <a:p>
            <a:pPr algn="ctr"/>
            <a:r>
              <a:rPr lang="sv-FI" dirty="0"/>
              <a:t>Om ingår pengar i spelandet, hur mycket har du lagt ner på spelande under den senaste månaden?</a:t>
            </a:r>
            <a:br>
              <a:rPr lang="sv-FI" dirty="0"/>
            </a:br>
            <a:r>
              <a:rPr lang="sv-FI" sz="1800" dirty="0"/>
              <a:t>Årskurs 7-9</a:t>
            </a:r>
          </a:p>
        </p:txBody>
      </p:sp>
      <p:pic>
        <p:nvPicPr>
          <p:cNvPr id="4" name="Bildobjekt 3">
            <a:extLst>
              <a:ext uri="{FF2B5EF4-FFF2-40B4-BE49-F238E27FC236}">
                <a16:creationId xmlns:a16="http://schemas.microsoft.com/office/drawing/2014/main" id="{FF140A24-42F7-E4B9-B6A4-2A4931637F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CAFFAC99-39CF-9653-1F86-634642170AD8}"/>
              </a:ext>
            </a:extLst>
          </p:cNvPr>
          <p:cNvPicPr>
            <a:picLocks noChangeAspect="1"/>
          </p:cNvPicPr>
          <p:nvPr/>
        </p:nvPicPr>
        <p:blipFill>
          <a:blip r:embed="rId4"/>
          <a:stretch>
            <a:fillRect/>
          </a:stretch>
        </p:blipFill>
        <p:spPr>
          <a:xfrm>
            <a:off x="1442102" y="2300696"/>
            <a:ext cx="9005651" cy="4423954"/>
          </a:xfrm>
          <a:prstGeom prst="rect">
            <a:avLst/>
          </a:prstGeom>
        </p:spPr>
      </p:pic>
    </p:spTree>
    <p:extLst>
      <p:ext uri="{BB962C8B-B14F-4D97-AF65-F5344CB8AC3E}">
        <p14:creationId xmlns:p14="http://schemas.microsoft.com/office/powerpoint/2010/main" val="3108433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dirty="0"/>
              <a:t>Narkotika</a:t>
            </a:r>
            <a:br>
              <a:rPr lang="sv-FI"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Bildobjekt 6">
            <a:extLst>
              <a:ext uri="{FF2B5EF4-FFF2-40B4-BE49-F238E27FC236}">
                <a16:creationId xmlns:a16="http://schemas.microsoft.com/office/drawing/2014/main" id="{3EC92DC4-9820-A74D-B36B-1C1B7C4ABDBB}"/>
              </a:ext>
            </a:extLst>
          </p:cNvPr>
          <p:cNvPicPr>
            <a:picLocks noChangeAspect="1"/>
          </p:cNvPicPr>
          <p:nvPr/>
        </p:nvPicPr>
        <p:blipFill>
          <a:blip r:embed="rId4"/>
          <a:stretch>
            <a:fillRect/>
          </a:stretch>
        </p:blipFill>
        <p:spPr>
          <a:xfrm>
            <a:off x="1581539" y="1558307"/>
            <a:ext cx="9028921" cy="4686085"/>
          </a:xfrm>
          <a:prstGeom prst="rect">
            <a:avLst/>
          </a:prstGeom>
        </p:spPr>
      </p:pic>
    </p:spTree>
    <p:extLst>
      <p:ext uri="{BB962C8B-B14F-4D97-AF65-F5344CB8AC3E}">
        <p14:creationId xmlns:p14="http://schemas.microsoft.com/office/powerpoint/2010/main" val="290117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13643A83-51DA-0EB9-2A34-A0AE41BEFE61}"/>
              </a:ext>
            </a:extLst>
          </p:cNvPr>
          <p:cNvSpPr>
            <a:spLocks noGrp="1"/>
          </p:cNvSpPr>
          <p:nvPr>
            <p:ph type="ctrTitle"/>
          </p:nvPr>
        </p:nvSpPr>
        <p:spPr>
          <a:xfrm>
            <a:off x="669881" y="527551"/>
            <a:ext cx="9629567" cy="1037741"/>
          </a:xfrm>
        </p:spPr>
        <p:txBody>
          <a:bodyPr>
            <a:normAutofit/>
          </a:bodyPr>
          <a:lstStyle/>
          <a:p>
            <a:pPr algn="ctr"/>
            <a:r>
              <a:rPr lang="sv-FI" dirty="0"/>
              <a:t>Hur mår du rent allmänt?</a:t>
            </a:r>
            <a:br>
              <a:rPr lang="sv-FI" dirty="0"/>
            </a:br>
            <a:r>
              <a:rPr lang="sv-FI" sz="1600" dirty="0"/>
              <a:t>Årskurs 7-9</a:t>
            </a:r>
          </a:p>
        </p:txBody>
      </p:sp>
      <p:pic>
        <p:nvPicPr>
          <p:cNvPr id="6" name="Bildobjekt 5">
            <a:extLst>
              <a:ext uri="{FF2B5EF4-FFF2-40B4-BE49-F238E27FC236}">
                <a16:creationId xmlns:a16="http://schemas.microsoft.com/office/drawing/2014/main" id="{5D82FDA9-B636-FA3B-99BA-2CECE14F76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2" name="Bildobjekt 1">
            <a:extLst>
              <a:ext uri="{FF2B5EF4-FFF2-40B4-BE49-F238E27FC236}">
                <a16:creationId xmlns:a16="http://schemas.microsoft.com/office/drawing/2014/main" id="{A28C630C-9480-0FE9-EB7B-4A1D3DF098CC}"/>
              </a:ext>
            </a:extLst>
          </p:cNvPr>
          <p:cNvPicPr>
            <a:picLocks noChangeAspect="1"/>
          </p:cNvPicPr>
          <p:nvPr/>
        </p:nvPicPr>
        <p:blipFill>
          <a:blip r:embed="rId4"/>
          <a:stretch>
            <a:fillRect/>
          </a:stretch>
        </p:blipFill>
        <p:spPr>
          <a:xfrm>
            <a:off x="1132114" y="1281329"/>
            <a:ext cx="10261600" cy="5324892"/>
          </a:xfrm>
          <a:prstGeom prst="rect">
            <a:avLst/>
          </a:prstGeom>
        </p:spPr>
      </p:pic>
    </p:spTree>
    <p:extLst>
      <p:ext uri="{BB962C8B-B14F-4D97-AF65-F5344CB8AC3E}">
        <p14:creationId xmlns:p14="http://schemas.microsoft.com/office/powerpoint/2010/main" val="3312868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dirty="0"/>
              <a:t>Narkotika</a:t>
            </a:r>
            <a:br>
              <a:rPr lang="sv-FI"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166D420B-089B-55A8-B6DC-CBD61DC24C59}"/>
              </a:ext>
            </a:extLst>
          </p:cNvPr>
          <p:cNvPicPr>
            <a:picLocks noGrp="1" noChangeAspect="1"/>
          </p:cNvPicPr>
          <p:nvPr>
            <p:ph sz="quarter" idx="10"/>
          </p:nvPr>
        </p:nvPicPr>
        <p:blipFill>
          <a:blip r:embed="rId4"/>
          <a:stretch>
            <a:fillRect/>
          </a:stretch>
        </p:blipFill>
        <p:spPr>
          <a:xfrm>
            <a:off x="1676982" y="1694966"/>
            <a:ext cx="8838036" cy="4587014"/>
          </a:xfrm>
          <a:prstGeom prst="rect">
            <a:avLst/>
          </a:prstGeom>
        </p:spPr>
      </p:pic>
    </p:spTree>
    <p:extLst>
      <p:ext uri="{BB962C8B-B14F-4D97-AF65-F5344CB8AC3E}">
        <p14:creationId xmlns:p14="http://schemas.microsoft.com/office/powerpoint/2010/main" val="3515603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dirty="0"/>
              <a:t>Narkotika</a:t>
            </a:r>
            <a:br>
              <a:rPr lang="sv-FI"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381B773D-9F60-E0EF-E947-8585E8A3F6F0}"/>
              </a:ext>
            </a:extLst>
          </p:cNvPr>
          <p:cNvPicPr>
            <a:picLocks noGrp="1" noChangeAspect="1"/>
          </p:cNvPicPr>
          <p:nvPr>
            <p:ph sz="quarter" idx="10"/>
          </p:nvPr>
        </p:nvPicPr>
        <p:blipFill>
          <a:blip r:embed="rId3"/>
          <a:stretch>
            <a:fillRect/>
          </a:stretch>
        </p:blipFill>
        <p:spPr>
          <a:xfrm>
            <a:off x="2041687" y="1553257"/>
            <a:ext cx="8108626" cy="4949202"/>
          </a:xfrm>
          <a:prstGeom prst="rect">
            <a:avLst/>
          </a:prstGeom>
        </p:spPr>
      </p:pic>
    </p:spTree>
    <p:extLst>
      <p:ext uri="{BB962C8B-B14F-4D97-AF65-F5344CB8AC3E}">
        <p14:creationId xmlns:p14="http://schemas.microsoft.com/office/powerpoint/2010/main" val="2664893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fontScale="90000"/>
          </a:bodyPr>
          <a:lstStyle/>
          <a:p>
            <a:pPr algn="ctr"/>
            <a:r>
              <a:rPr lang="sv-FI" dirty="0"/>
              <a:t>Har du använt någon receptbelagd medicin, som inte är utskriven till dig?</a:t>
            </a:r>
            <a:br>
              <a:rPr lang="sv-SE"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4DD593DC-C0B6-DEF0-3150-85AF855AEB5D}"/>
              </a:ext>
            </a:extLst>
          </p:cNvPr>
          <p:cNvPicPr>
            <a:picLocks noGrp="1" noChangeAspect="1"/>
          </p:cNvPicPr>
          <p:nvPr>
            <p:ph sz="quarter" idx="10"/>
          </p:nvPr>
        </p:nvPicPr>
        <p:blipFill>
          <a:blip r:embed="rId4"/>
          <a:stretch>
            <a:fillRect/>
          </a:stretch>
        </p:blipFill>
        <p:spPr>
          <a:xfrm>
            <a:off x="1852965" y="2131787"/>
            <a:ext cx="8305612" cy="4473313"/>
          </a:xfrm>
          <a:prstGeom prst="rect">
            <a:avLst/>
          </a:prstGeom>
        </p:spPr>
      </p:pic>
    </p:spTree>
    <p:extLst>
      <p:ext uri="{BB962C8B-B14F-4D97-AF65-F5344CB8AC3E}">
        <p14:creationId xmlns:p14="http://schemas.microsoft.com/office/powerpoint/2010/main" val="1835701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a:xfrm>
            <a:off x="1115963" y="229221"/>
            <a:ext cx="9629567" cy="1037741"/>
          </a:xfrm>
        </p:spPr>
        <p:txBody>
          <a:bodyPr>
            <a:normAutofit fontScale="90000"/>
          </a:bodyPr>
          <a:lstStyle/>
          <a:p>
            <a:pPr algn="ctr"/>
            <a:r>
              <a:rPr lang="sv-FI" dirty="0"/>
              <a:t>Attityd: Andel som anser att följande innebär stor risk för hälsan</a:t>
            </a:r>
            <a:br>
              <a:rPr lang="sv-FI"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4215C954-25AB-4FC7-3201-49AD686D2F24}"/>
              </a:ext>
            </a:extLst>
          </p:cNvPr>
          <p:cNvPicPr>
            <a:picLocks noChangeAspect="1"/>
          </p:cNvPicPr>
          <p:nvPr/>
        </p:nvPicPr>
        <p:blipFill>
          <a:blip r:embed="rId3"/>
          <a:stretch>
            <a:fillRect/>
          </a:stretch>
        </p:blipFill>
        <p:spPr>
          <a:xfrm>
            <a:off x="963714" y="1580853"/>
            <a:ext cx="8590008" cy="5047926"/>
          </a:xfrm>
          <a:prstGeom prst="rect">
            <a:avLst/>
          </a:prstGeom>
        </p:spPr>
      </p:pic>
    </p:spTree>
    <p:extLst>
      <p:ext uri="{BB962C8B-B14F-4D97-AF65-F5344CB8AC3E}">
        <p14:creationId xmlns:p14="http://schemas.microsoft.com/office/powerpoint/2010/main" val="778455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29002F-9464-5B3C-C2DB-852C45A2000D}"/>
              </a:ext>
            </a:extLst>
          </p:cNvPr>
          <p:cNvSpPr>
            <a:spLocks noGrp="1"/>
          </p:cNvSpPr>
          <p:nvPr>
            <p:ph type="ctrTitle"/>
          </p:nvPr>
        </p:nvSpPr>
        <p:spPr/>
        <p:txBody>
          <a:bodyPr>
            <a:normAutofit/>
          </a:bodyPr>
          <a:lstStyle/>
          <a:p>
            <a:r>
              <a:rPr lang="sv-SE" dirty="0"/>
              <a:t>Avslutande tankar</a:t>
            </a:r>
            <a:endParaRPr lang="sv-FI" dirty="0"/>
          </a:p>
        </p:txBody>
      </p:sp>
      <p:pic>
        <p:nvPicPr>
          <p:cNvPr id="4" name="Bildobjekt 3">
            <a:extLst>
              <a:ext uri="{FF2B5EF4-FFF2-40B4-BE49-F238E27FC236}">
                <a16:creationId xmlns:a16="http://schemas.microsoft.com/office/drawing/2014/main" id="{770FE22B-BCF9-EB2E-1D17-36046CB64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F1D036FF-010E-EEE5-6C8B-23BE4B243D8B}"/>
              </a:ext>
            </a:extLst>
          </p:cNvPr>
          <p:cNvSpPr/>
          <p:nvPr/>
        </p:nvSpPr>
        <p:spPr>
          <a:xfrm>
            <a:off x="2863014" y="4008954"/>
            <a:ext cx="2504661" cy="238762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Försöka utbilda barnen mer om konsekvenserna av snus, alkohol etc.</a:t>
            </a:r>
          </a:p>
          <a:p>
            <a:pPr algn="ctr"/>
            <a:r>
              <a:rPr lang="sv-SE" dirty="0"/>
              <a:t>- Flicka åk 8</a:t>
            </a:r>
            <a:endParaRPr lang="sv-FI" dirty="0"/>
          </a:p>
        </p:txBody>
      </p:sp>
      <p:sp>
        <p:nvSpPr>
          <p:cNvPr id="6" name="Pratbubbla: oval 5">
            <a:extLst>
              <a:ext uri="{FF2B5EF4-FFF2-40B4-BE49-F238E27FC236}">
                <a16:creationId xmlns:a16="http://schemas.microsoft.com/office/drawing/2014/main" id="{1684B09B-D8E3-32A4-EEDE-A29A6C3BCF71}"/>
              </a:ext>
            </a:extLst>
          </p:cNvPr>
          <p:cNvSpPr/>
          <p:nvPr/>
        </p:nvSpPr>
        <p:spPr>
          <a:xfrm>
            <a:off x="281489" y="1433054"/>
            <a:ext cx="2842707" cy="2575900"/>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FI" dirty="0"/>
              <a:t>Många ungdomar säljer </a:t>
            </a:r>
            <a:r>
              <a:rPr lang="sv-FI" dirty="0" err="1"/>
              <a:t>snus,vapes,alkohol,ciggaretter</a:t>
            </a:r>
            <a:r>
              <a:rPr lang="sv-FI" dirty="0"/>
              <a:t> och håller på med att göra det</a:t>
            </a:r>
          </a:p>
          <a:p>
            <a:pPr algn="ctr"/>
            <a:r>
              <a:rPr lang="sv-SE" dirty="0"/>
              <a:t>- Flicka åk 7</a:t>
            </a:r>
            <a:endParaRPr lang="sv-FI" dirty="0"/>
          </a:p>
        </p:txBody>
      </p:sp>
      <p:sp>
        <p:nvSpPr>
          <p:cNvPr id="7" name="Pratbubbla: oval 6">
            <a:extLst>
              <a:ext uri="{FF2B5EF4-FFF2-40B4-BE49-F238E27FC236}">
                <a16:creationId xmlns:a16="http://schemas.microsoft.com/office/drawing/2014/main" id="{1F28FF74-05F6-717E-1443-64B6E932218C}"/>
              </a:ext>
            </a:extLst>
          </p:cNvPr>
          <p:cNvSpPr/>
          <p:nvPr/>
        </p:nvSpPr>
        <p:spPr>
          <a:xfrm>
            <a:off x="7982477" y="483485"/>
            <a:ext cx="4121330" cy="3167269"/>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FI" dirty="0"/>
              <a:t>Min far har ofta pratat med mig medans han har varit berusad, och det oroar mig. Så jag tycker att man borde bara få köpa en viss mängd alkohol i veckan / månaden eller nåt sånt.</a:t>
            </a:r>
          </a:p>
          <a:p>
            <a:pPr algn="ctr"/>
            <a:r>
              <a:rPr lang="sv-FI" dirty="0"/>
              <a:t> </a:t>
            </a:r>
            <a:r>
              <a:rPr lang="sv-SE" dirty="0"/>
              <a:t>- Pojke åk 9</a:t>
            </a:r>
            <a:endParaRPr lang="sv-FI" dirty="0"/>
          </a:p>
        </p:txBody>
      </p:sp>
      <p:sp>
        <p:nvSpPr>
          <p:cNvPr id="8" name="Pratbubbla: oval 7">
            <a:extLst>
              <a:ext uri="{FF2B5EF4-FFF2-40B4-BE49-F238E27FC236}">
                <a16:creationId xmlns:a16="http://schemas.microsoft.com/office/drawing/2014/main" id="{361B6D35-E6FD-A999-C0BC-F25B39FBEA2C}"/>
              </a:ext>
            </a:extLst>
          </p:cNvPr>
          <p:cNvSpPr/>
          <p:nvPr/>
        </p:nvSpPr>
        <p:spPr>
          <a:xfrm>
            <a:off x="5719516" y="3650754"/>
            <a:ext cx="3788971" cy="2778835"/>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FI" dirty="0"/>
              <a:t>ANDTS tycker jag att är bra att prata om för att man ska få veta om hur man tar hand om sin hälsa på ett bättre sätt istället för att använda ANDTS.☺️👍🏻 </a:t>
            </a:r>
          </a:p>
          <a:p>
            <a:pPr algn="ctr"/>
            <a:r>
              <a:rPr lang="sv-SE" dirty="0"/>
              <a:t>- Flicka åk 7</a:t>
            </a:r>
            <a:endParaRPr lang="sv-FI" dirty="0"/>
          </a:p>
        </p:txBody>
      </p:sp>
      <p:sp>
        <p:nvSpPr>
          <p:cNvPr id="9" name="Pratbubbla: oval 8">
            <a:extLst>
              <a:ext uri="{FF2B5EF4-FFF2-40B4-BE49-F238E27FC236}">
                <a16:creationId xmlns:a16="http://schemas.microsoft.com/office/drawing/2014/main" id="{3E1784A6-6FBB-0DA1-D219-CE9C7D56D86E}"/>
              </a:ext>
            </a:extLst>
          </p:cNvPr>
          <p:cNvSpPr/>
          <p:nvPr/>
        </p:nvSpPr>
        <p:spPr>
          <a:xfrm>
            <a:off x="3813037" y="1338977"/>
            <a:ext cx="3486664" cy="2559905"/>
          </a:xfrm>
          <a:prstGeom prst="wedgeEllipseCallout">
            <a:avLst>
              <a:gd name="adj1" fmla="val -20392"/>
              <a:gd name="adj2" fmla="val 5582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FI" dirty="0"/>
              <a:t>Det finns många vuxna som ger till barn så blir barnen beroende och sen så köper barnen mer och mer av dom vuxna som säljer.</a:t>
            </a:r>
          </a:p>
          <a:p>
            <a:pPr algn="ctr"/>
            <a:r>
              <a:rPr lang="sv-SE" dirty="0"/>
              <a:t>- Pojke åk 7</a:t>
            </a:r>
            <a:endParaRPr lang="sv-FI" dirty="0"/>
          </a:p>
        </p:txBody>
      </p:sp>
    </p:spTree>
    <p:extLst>
      <p:ext uri="{BB962C8B-B14F-4D97-AF65-F5344CB8AC3E}">
        <p14:creationId xmlns:p14="http://schemas.microsoft.com/office/powerpoint/2010/main" val="3840736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37EB84F-5822-4B90-B83E-8FF4F2C53385}"/>
              </a:ext>
            </a:extLst>
          </p:cNvPr>
          <p:cNvSpPr>
            <a:spLocks noGrp="1"/>
          </p:cNvSpPr>
          <p:nvPr>
            <p:ph type="subTitle" idx="1"/>
          </p:nvPr>
        </p:nvSpPr>
        <p:spPr/>
        <p:txBody>
          <a:bodyPr/>
          <a:lstStyle/>
          <a:p>
            <a:r>
              <a:rPr lang="sv-FI" dirty="0"/>
              <a:t>Se mera om drogförebyggande arbete på www.folkhalsan.ax</a:t>
            </a:r>
          </a:p>
        </p:txBody>
      </p:sp>
      <p:pic>
        <p:nvPicPr>
          <p:cNvPr id="3" name="Bildobjekt 2">
            <a:extLst>
              <a:ext uri="{FF2B5EF4-FFF2-40B4-BE49-F238E27FC236}">
                <a16:creationId xmlns:a16="http://schemas.microsoft.com/office/drawing/2014/main" id="{FF4B99F4-C523-8A20-FA5C-D0F9C95E5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81294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F373B2-DF83-4EB2-7335-D341F59CC00E}"/>
              </a:ext>
            </a:extLst>
          </p:cNvPr>
          <p:cNvSpPr>
            <a:spLocks noGrp="1"/>
          </p:cNvSpPr>
          <p:nvPr>
            <p:ph type="ctrTitle"/>
          </p:nvPr>
        </p:nvSpPr>
        <p:spPr>
          <a:xfrm>
            <a:off x="669881" y="527551"/>
            <a:ext cx="9629567" cy="1037741"/>
          </a:xfrm>
        </p:spPr>
        <p:txBody>
          <a:bodyPr/>
          <a:lstStyle/>
          <a:p>
            <a:pPr algn="ctr"/>
            <a:r>
              <a:rPr lang="sv-FI" dirty="0"/>
              <a:t>Hur mår du rent allmänt?</a:t>
            </a:r>
            <a:br>
              <a:rPr lang="sv-FI" dirty="0"/>
            </a:br>
            <a:r>
              <a:rPr lang="sv-FI" sz="1600" dirty="0"/>
              <a:t>Årskurs 7-9</a:t>
            </a:r>
            <a:endParaRPr lang="sv-FI" dirty="0"/>
          </a:p>
        </p:txBody>
      </p:sp>
      <p:pic>
        <p:nvPicPr>
          <p:cNvPr id="11" name="Bildobjekt 10">
            <a:extLst>
              <a:ext uri="{FF2B5EF4-FFF2-40B4-BE49-F238E27FC236}">
                <a16:creationId xmlns:a16="http://schemas.microsoft.com/office/drawing/2014/main" id="{88C2B112-D260-198D-918C-C7E9B80F3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6E4203E2-69D9-29FD-F5E4-32B7F1565B59}"/>
              </a:ext>
            </a:extLst>
          </p:cNvPr>
          <p:cNvPicPr>
            <a:picLocks noChangeAspect="1"/>
          </p:cNvPicPr>
          <p:nvPr/>
        </p:nvPicPr>
        <p:blipFill>
          <a:blip r:embed="rId4"/>
          <a:stretch>
            <a:fillRect/>
          </a:stretch>
        </p:blipFill>
        <p:spPr>
          <a:xfrm>
            <a:off x="1502153" y="1431097"/>
            <a:ext cx="9018160" cy="5178599"/>
          </a:xfrm>
          <a:prstGeom prst="rect">
            <a:avLst/>
          </a:prstGeom>
        </p:spPr>
      </p:pic>
    </p:spTree>
    <p:extLst>
      <p:ext uri="{BB962C8B-B14F-4D97-AF65-F5344CB8AC3E}">
        <p14:creationId xmlns:p14="http://schemas.microsoft.com/office/powerpoint/2010/main" val="299110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a:xfrm>
            <a:off x="462456" y="657225"/>
            <a:ext cx="11225048" cy="1037741"/>
          </a:xfrm>
        </p:spPr>
        <p:txBody>
          <a:bodyPr>
            <a:normAutofit fontScale="90000"/>
          </a:bodyPr>
          <a:lstStyle/>
          <a:p>
            <a:pPr algn="ctr"/>
            <a:r>
              <a:rPr lang="sv-FI" dirty="0"/>
              <a:t>Deltar du i någon organiserad fritidsaktivitet?</a:t>
            </a:r>
            <a:r>
              <a:rPr lang="sv-FI" sz="4000" dirty="0"/>
              <a:t> </a:t>
            </a:r>
            <a:br>
              <a:rPr lang="sv-FI" sz="4000" dirty="0"/>
            </a:br>
            <a:r>
              <a:rPr lang="sv-FI" sz="1800" dirty="0"/>
              <a:t>Årskurs 7-9</a:t>
            </a:r>
          </a:p>
        </p:txBody>
      </p:sp>
      <p:pic>
        <p:nvPicPr>
          <p:cNvPr id="4" name="Bildobjekt 3">
            <a:extLst>
              <a:ext uri="{FF2B5EF4-FFF2-40B4-BE49-F238E27FC236}">
                <a16:creationId xmlns:a16="http://schemas.microsoft.com/office/drawing/2014/main" id="{DBAE10B0-2365-A1F5-1F11-74C7D7122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8" name="Platshållare för innehåll 7">
            <a:extLst>
              <a:ext uri="{FF2B5EF4-FFF2-40B4-BE49-F238E27FC236}">
                <a16:creationId xmlns:a16="http://schemas.microsoft.com/office/drawing/2014/main" id="{37C6F750-2592-0918-82FC-9F1E454BFBAA}"/>
              </a:ext>
            </a:extLst>
          </p:cNvPr>
          <p:cNvPicPr>
            <a:picLocks noGrp="1" noChangeAspect="1"/>
          </p:cNvPicPr>
          <p:nvPr>
            <p:ph sz="quarter" idx="10"/>
          </p:nvPr>
        </p:nvPicPr>
        <p:blipFill>
          <a:blip r:embed="rId4"/>
          <a:stretch>
            <a:fillRect/>
          </a:stretch>
        </p:blipFill>
        <p:spPr>
          <a:xfrm>
            <a:off x="1970702" y="1869850"/>
            <a:ext cx="8208555" cy="4613016"/>
          </a:xfrm>
          <a:prstGeom prst="rect">
            <a:avLst/>
          </a:prstGeom>
        </p:spPr>
      </p:pic>
    </p:spTree>
    <p:extLst>
      <p:ext uri="{BB962C8B-B14F-4D97-AF65-F5344CB8AC3E}">
        <p14:creationId xmlns:p14="http://schemas.microsoft.com/office/powerpoint/2010/main" val="2320598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a:xfrm>
            <a:off x="462456" y="657225"/>
            <a:ext cx="11225048" cy="1037741"/>
          </a:xfrm>
        </p:spPr>
        <p:txBody>
          <a:bodyPr>
            <a:normAutofit fontScale="90000"/>
          </a:bodyPr>
          <a:lstStyle/>
          <a:p>
            <a:pPr algn="ctr"/>
            <a:r>
              <a:rPr lang="sv-FI" dirty="0"/>
              <a:t>Deltar du i någon organiserad fritidsaktivitet?</a:t>
            </a:r>
            <a:r>
              <a:rPr lang="sv-FI" sz="4000" dirty="0"/>
              <a:t> </a:t>
            </a:r>
            <a:r>
              <a:rPr lang="sv-FI" sz="1800" dirty="0"/>
              <a:t>Årskurs 7-9</a:t>
            </a:r>
          </a:p>
        </p:txBody>
      </p:sp>
      <p:pic>
        <p:nvPicPr>
          <p:cNvPr id="4" name="Bildobjekt 3">
            <a:extLst>
              <a:ext uri="{FF2B5EF4-FFF2-40B4-BE49-F238E27FC236}">
                <a16:creationId xmlns:a16="http://schemas.microsoft.com/office/drawing/2014/main" id="{DBAE10B0-2365-A1F5-1F11-74C7D7122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8" name="Platshållare för innehåll 7">
            <a:extLst>
              <a:ext uri="{FF2B5EF4-FFF2-40B4-BE49-F238E27FC236}">
                <a16:creationId xmlns:a16="http://schemas.microsoft.com/office/drawing/2014/main" id="{BA867B0B-C563-C1F9-1C49-D13C6423E3DA}"/>
              </a:ext>
            </a:extLst>
          </p:cNvPr>
          <p:cNvPicPr>
            <a:picLocks noGrp="1" noChangeAspect="1"/>
          </p:cNvPicPr>
          <p:nvPr>
            <p:ph sz="quarter" idx="10"/>
          </p:nvPr>
        </p:nvPicPr>
        <p:blipFill>
          <a:blip r:embed="rId4"/>
          <a:stretch>
            <a:fillRect/>
          </a:stretch>
        </p:blipFill>
        <p:spPr>
          <a:xfrm>
            <a:off x="1853626" y="1894208"/>
            <a:ext cx="8362090" cy="4563034"/>
          </a:xfrm>
          <a:prstGeom prst="rect">
            <a:avLst/>
          </a:prstGeom>
        </p:spPr>
      </p:pic>
    </p:spTree>
    <p:extLst>
      <p:ext uri="{BB962C8B-B14F-4D97-AF65-F5344CB8AC3E}">
        <p14:creationId xmlns:p14="http://schemas.microsoft.com/office/powerpoint/2010/main" val="1292107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a:xfrm>
            <a:off x="386657" y="130099"/>
            <a:ext cx="10192444" cy="1037741"/>
          </a:xfrm>
        </p:spPr>
        <p:txBody>
          <a:bodyPr>
            <a:normAutofit fontScale="90000"/>
          </a:bodyPr>
          <a:lstStyle/>
          <a:p>
            <a:pPr algn="ctr"/>
            <a:r>
              <a:rPr lang="sv-FI" dirty="0"/>
              <a:t>En vanlig dag, ungefär hur länge brukar du på din fritid...</a:t>
            </a:r>
            <a:br>
              <a:rPr lang="sv-FI" dirty="0"/>
            </a:br>
            <a:r>
              <a:rPr lang="sv-FI" sz="1800" dirty="0"/>
              <a:t>Årskurs 7-9</a:t>
            </a:r>
          </a:p>
        </p:txBody>
      </p:sp>
      <p:pic>
        <p:nvPicPr>
          <p:cNvPr id="4" name="Bildobjekt 3">
            <a:extLst>
              <a:ext uri="{FF2B5EF4-FFF2-40B4-BE49-F238E27FC236}">
                <a16:creationId xmlns:a16="http://schemas.microsoft.com/office/drawing/2014/main" id="{DBAE10B0-2365-A1F5-1F11-74C7D7122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66C290DD-8BD7-1B6E-2BFE-653E021287D0}"/>
              </a:ext>
            </a:extLst>
          </p:cNvPr>
          <p:cNvPicPr>
            <a:picLocks noChangeAspect="1"/>
          </p:cNvPicPr>
          <p:nvPr/>
        </p:nvPicPr>
        <p:blipFill>
          <a:blip r:embed="rId4"/>
          <a:stretch>
            <a:fillRect/>
          </a:stretch>
        </p:blipFill>
        <p:spPr>
          <a:xfrm>
            <a:off x="1789235" y="1267024"/>
            <a:ext cx="8537330" cy="5391556"/>
          </a:xfrm>
          <a:prstGeom prst="rect">
            <a:avLst/>
          </a:prstGeom>
        </p:spPr>
      </p:pic>
    </p:spTree>
    <p:extLst>
      <p:ext uri="{BB962C8B-B14F-4D97-AF65-F5344CB8AC3E}">
        <p14:creationId xmlns:p14="http://schemas.microsoft.com/office/powerpoint/2010/main" val="3081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a:xfrm>
            <a:off x="483476" y="334495"/>
            <a:ext cx="11225048" cy="1037741"/>
          </a:xfrm>
        </p:spPr>
        <p:txBody>
          <a:bodyPr>
            <a:normAutofit fontScale="90000"/>
          </a:bodyPr>
          <a:lstStyle/>
          <a:p>
            <a:pPr algn="ctr"/>
            <a:r>
              <a:rPr lang="sv-FI" dirty="0"/>
              <a:t>En vanlig dag, ungefär hur mycket brukar du sammanlagt använda mobilen på din fritid?</a:t>
            </a:r>
            <a:br>
              <a:rPr lang="sv-FI" dirty="0"/>
            </a:br>
            <a:r>
              <a:rPr lang="sv-FI" sz="1800" dirty="0"/>
              <a:t>Årskurs 7-9</a:t>
            </a:r>
          </a:p>
        </p:txBody>
      </p:sp>
      <p:pic>
        <p:nvPicPr>
          <p:cNvPr id="4" name="Bildobjekt 3">
            <a:extLst>
              <a:ext uri="{FF2B5EF4-FFF2-40B4-BE49-F238E27FC236}">
                <a16:creationId xmlns:a16="http://schemas.microsoft.com/office/drawing/2014/main" id="{DBAE10B0-2365-A1F5-1F11-74C7D7122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5D0EF1A8-3D6D-C6EB-CE0A-95E6732C1B36}"/>
              </a:ext>
            </a:extLst>
          </p:cNvPr>
          <p:cNvPicPr>
            <a:picLocks noChangeAspect="1"/>
          </p:cNvPicPr>
          <p:nvPr/>
        </p:nvPicPr>
        <p:blipFill>
          <a:blip r:embed="rId4"/>
          <a:stretch>
            <a:fillRect/>
          </a:stretch>
        </p:blipFill>
        <p:spPr>
          <a:xfrm>
            <a:off x="1339763" y="1505545"/>
            <a:ext cx="9739761" cy="5112969"/>
          </a:xfrm>
          <a:prstGeom prst="rect">
            <a:avLst/>
          </a:prstGeom>
        </p:spPr>
      </p:pic>
    </p:spTree>
    <p:extLst>
      <p:ext uri="{BB962C8B-B14F-4D97-AF65-F5344CB8AC3E}">
        <p14:creationId xmlns:p14="http://schemas.microsoft.com/office/powerpoint/2010/main" val="2633273809"/>
      </p:ext>
    </p:extLst>
  </p:cSld>
  <p:clrMapOvr>
    <a:masterClrMapping/>
  </p:clrMapOvr>
</p:sld>
</file>

<file path=ppt/theme/theme1.xml><?xml version="1.0" encoding="utf-8"?>
<a:theme xmlns:a="http://schemas.openxmlformats.org/drawingml/2006/main" name="ÅSUB_färggrann">
  <a:themeElements>
    <a:clrScheme name="ÅSUB ny 8.6">
      <a:dk1>
        <a:srgbClr val="000000"/>
      </a:dk1>
      <a:lt1>
        <a:srgbClr val="FFFFFF"/>
      </a:lt1>
      <a:dk2>
        <a:srgbClr val="034EA2"/>
      </a:dk2>
      <a:lt2>
        <a:srgbClr val="0D1A3F"/>
      </a:lt2>
      <a:accent1>
        <a:srgbClr val="034EA2"/>
      </a:accent1>
      <a:accent2>
        <a:srgbClr val="0087B3"/>
      </a:accent2>
      <a:accent3>
        <a:srgbClr val="6F51A1"/>
      </a:accent3>
      <a:accent4>
        <a:srgbClr val="00934B"/>
      </a:accent4>
      <a:accent5>
        <a:srgbClr val="B71F35"/>
      </a:accent5>
      <a:accent6>
        <a:srgbClr val="EF4E76"/>
      </a:accent6>
      <a:hlink>
        <a:srgbClr val="034EA2"/>
      </a:hlink>
      <a:folHlink>
        <a:srgbClr val="6F51A1"/>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ÅSUB PowerPoint-mall NY.potx" id="{83C2A401-FE24-4B67-9CA3-A519ECBB7834}" vid="{559D72A8-6BF0-4460-BA05-F6B508FC062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ÅSUB PowerPoint-mall</Template>
  <TotalTime>4165</TotalTime>
  <Words>1873</Words>
  <Application>Microsoft Office PowerPoint</Application>
  <PresentationFormat>Bredbild</PresentationFormat>
  <Paragraphs>307</Paragraphs>
  <Slides>45</Slides>
  <Notes>38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45</vt:i4>
      </vt:variant>
    </vt:vector>
  </HeadingPairs>
  <TitlesOfParts>
    <vt:vector size="51" baseType="lpstr">
      <vt:lpstr>Montserrat</vt:lpstr>
      <vt:lpstr>Montserrat Medium</vt:lpstr>
      <vt:lpstr>Verdana</vt:lpstr>
      <vt:lpstr>Arial</vt:lpstr>
      <vt:lpstr>Calibri</vt:lpstr>
      <vt:lpstr>ÅSUB_färggrann</vt:lpstr>
      <vt:lpstr>Ungdomsundersökning 2024 ANDTS-vanorna bland unga på Åland  </vt:lpstr>
      <vt:lpstr>Bakgrund</vt:lpstr>
      <vt:lpstr>Antal deltagare på högstadiet</vt:lpstr>
      <vt:lpstr>Hur mår du rent allmänt? Årskurs 7-9</vt:lpstr>
      <vt:lpstr>Hur mår du rent allmänt? Årskurs 7-9</vt:lpstr>
      <vt:lpstr>Deltar du i någon organiserad fritidsaktivitet?  Årskurs 7-9</vt:lpstr>
      <vt:lpstr>Deltar du i någon organiserad fritidsaktivitet? Årskurs 7-9</vt:lpstr>
      <vt:lpstr>En vanlig dag, ungefär hur länge brukar du på din fritid... Årskurs 7-9</vt:lpstr>
      <vt:lpstr>En vanlig dag, ungefär hur mycket brukar du sammanlagt använda mobilen på din fritid? Årskurs 7-9</vt:lpstr>
      <vt:lpstr>Hur trivs du i skolan? Årskurs 7-9</vt:lpstr>
      <vt:lpstr>Hur trivs du i skolan? Årskurs 7-9</vt:lpstr>
      <vt:lpstr>Händer det att du skolkar?  Årskurs 7-9</vt:lpstr>
      <vt:lpstr>Vet dina föräldrar var du är på kvällarna? Årskurs 7-9</vt:lpstr>
      <vt:lpstr>Vet dina föräldrar vem du umgås med? Årskurs 7-9</vt:lpstr>
      <vt:lpstr>Vet dina föräldrar vem du umgås med? Årskurs 7-9</vt:lpstr>
      <vt:lpstr>Vem kan du prata med om det som är viktigt för dig?  Årskurs 7-9</vt:lpstr>
      <vt:lpstr>Vem kan du prata med om det som är viktigt för dig?  Årskurs 7-9</vt:lpstr>
      <vt:lpstr>Rökning och snus  Årskurs 7-9 </vt:lpstr>
      <vt:lpstr>Rökning och snus över tid Årskurs 7-9 </vt:lpstr>
      <vt:lpstr>Hur får du tag på cigaretter? Snus? </vt:lpstr>
      <vt:lpstr>Har du druckit alkoholhaltiga drycker? Årskurs 7-9</vt:lpstr>
      <vt:lpstr>Har du druckit alkoholhaltiga drycker? Årskurs 7-9</vt:lpstr>
      <vt:lpstr>Alkoholkonsumtion Årskurs 7-9</vt:lpstr>
      <vt:lpstr>Alkoholkonsumtion Årskurs 7-9</vt:lpstr>
      <vt:lpstr>Alkoholkonsumtion Årskurs 7-9</vt:lpstr>
      <vt:lpstr>Hur får du tag på alkohol? Årskurs 7-9</vt:lpstr>
      <vt:lpstr>Hur får du tag på alkohol? Årskurs 7-9</vt:lpstr>
      <vt:lpstr>Har du blandat alkohol och läkemedel för att bli berusad? Årskurs 7-9</vt:lpstr>
      <vt:lpstr>Har du använt någon receptbelagd medicin, som inte är utskriven till dig? Årskurs 7-9</vt:lpstr>
      <vt:lpstr>Alkohol i trafiken Årskurs 7-9</vt:lpstr>
      <vt:lpstr>Varför har du åkt med berusad förare eller kört berusad? Årskurs 7-9</vt:lpstr>
      <vt:lpstr>Oroar du dig för någon närståendes alkoholvanor? Årskurs 7-9</vt:lpstr>
      <vt:lpstr>Tillåter dina föräldrar att du dricker - om du skulle dricka alkohol? Årskurs 7-9</vt:lpstr>
      <vt:lpstr>Tillåter dina föräldrar att du dricker - om du skulle dricka alkohol? Årskurs 7-9 </vt:lpstr>
      <vt:lpstr>Restriktivitet hos föräldrar Årskurs 7-9 </vt:lpstr>
      <vt:lpstr>Restriktivitet hos föräldrar Årskurs 7-9 </vt:lpstr>
      <vt:lpstr>Om spelar, ingår det pengar i spelandet? Årskurs 7-9</vt:lpstr>
      <vt:lpstr>Om ingår pengar i spelandet, hur mycket har du lagt ner på spelande under den senaste månaden? Årskurs 7-9</vt:lpstr>
      <vt:lpstr>Narkotika Årskurs 7-9</vt:lpstr>
      <vt:lpstr>Narkotika Årskurs 7-9</vt:lpstr>
      <vt:lpstr>Narkotika Årskurs 7-9</vt:lpstr>
      <vt:lpstr>Har du använt någon receptbelagd medicin, som inte är utskriven till dig? Årskurs 7-9</vt:lpstr>
      <vt:lpstr>Attityd: Andel som anser att följande innebär stor risk för hälsan Årskurs 7-9</vt:lpstr>
      <vt:lpstr>Avslutande tankar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ANDTS_2024_Högstadiet</dc:title>
  <dc:creator>Maria.Viktorsson@asub.ax</dc:creator>
  <cp:keywords>Utredning, ANDTS</cp:keywords>
  <cp:lastModifiedBy>Michaela Karlsson-Kronström</cp:lastModifiedBy>
  <cp:revision>101</cp:revision>
  <cp:lastPrinted>2023-08-30T13:57:50Z</cp:lastPrinted>
  <dcterms:created xsi:type="dcterms:W3CDTF">2022-08-11T12:21:52Z</dcterms:created>
  <dcterms:modified xsi:type="dcterms:W3CDTF">2024-12-02T11:49:40Z</dcterms:modified>
</cp:coreProperties>
</file>