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1" r:id="rId1"/>
  </p:sldMasterIdLst>
  <p:notesMasterIdLst>
    <p:notesMasterId r:id="rId51"/>
  </p:notesMasterIdLst>
  <p:sldIdLst>
    <p:sldId id="281" r:id="rId2"/>
    <p:sldId id="330" r:id="rId3"/>
    <p:sldId id="344" r:id="rId4"/>
    <p:sldId id="314" r:id="rId5"/>
    <p:sldId id="291" r:id="rId6"/>
    <p:sldId id="292" r:id="rId7"/>
    <p:sldId id="293" r:id="rId8"/>
    <p:sldId id="350" r:id="rId9"/>
    <p:sldId id="294" r:id="rId10"/>
    <p:sldId id="308" r:id="rId11"/>
    <p:sldId id="295" r:id="rId12"/>
    <p:sldId id="345" r:id="rId13"/>
    <p:sldId id="349" r:id="rId14"/>
    <p:sldId id="316" r:id="rId15"/>
    <p:sldId id="296" r:id="rId16"/>
    <p:sldId id="334" r:id="rId17"/>
    <p:sldId id="297" r:id="rId18"/>
    <p:sldId id="319" r:id="rId19"/>
    <p:sldId id="318" r:id="rId20"/>
    <p:sldId id="321" r:id="rId21"/>
    <p:sldId id="320" r:id="rId22"/>
    <p:sldId id="317" r:id="rId23"/>
    <p:sldId id="346" r:id="rId24"/>
    <p:sldId id="322" r:id="rId25"/>
    <p:sldId id="299" r:id="rId26"/>
    <p:sldId id="300" r:id="rId27"/>
    <p:sldId id="332" r:id="rId28"/>
    <p:sldId id="333" r:id="rId29"/>
    <p:sldId id="301" r:id="rId30"/>
    <p:sldId id="304" r:id="rId31"/>
    <p:sldId id="312" r:id="rId32"/>
    <p:sldId id="313" r:id="rId33"/>
    <p:sldId id="331" r:id="rId34"/>
    <p:sldId id="303" r:id="rId35"/>
    <p:sldId id="309" r:id="rId36"/>
    <p:sldId id="310" r:id="rId37"/>
    <p:sldId id="306" r:id="rId38"/>
    <p:sldId id="329" r:id="rId39"/>
    <p:sldId id="307" r:id="rId40"/>
    <p:sldId id="323" r:id="rId41"/>
    <p:sldId id="311" r:id="rId42"/>
    <p:sldId id="347" r:id="rId43"/>
    <p:sldId id="348" r:id="rId44"/>
    <p:sldId id="327" r:id="rId45"/>
    <p:sldId id="340" r:id="rId46"/>
    <p:sldId id="341" r:id="rId47"/>
    <p:sldId id="342" r:id="rId48"/>
    <p:sldId id="337" r:id="rId49"/>
    <p:sldId id="289" r:id="rId50"/>
  </p:sldIdLst>
  <p:sldSz cx="12192000" cy="6858000"/>
  <p:notesSz cx="6858000" cy="9144000"/>
  <p:embeddedFontLst>
    <p:embeddedFont>
      <p:font typeface="Calibri" panose="020F0502020204030204" pitchFamily="34" charset="0"/>
      <p:regular r:id="rId52"/>
      <p:bold r:id="rId53"/>
      <p:italic r:id="rId54"/>
      <p:boldItalic r:id="rId55"/>
    </p:embeddedFont>
    <p:embeddedFont>
      <p:font typeface="Montserrat" panose="00000500000000000000" pitchFamily="2" charset="0"/>
      <p:regular r:id="rId56"/>
      <p:bold r:id="rId57"/>
      <p:italic r:id="rId58"/>
      <p:boldItalic r:id="rId59"/>
    </p:embeddedFont>
    <p:embeddedFont>
      <p:font typeface="Montserrat Medium" panose="00000600000000000000" pitchFamily="2" charset="0"/>
      <p:regular r:id="rId60"/>
      <p:italic r:id="rId61"/>
    </p:embeddedFont>
    <p:embeddedFont>
      <p:font typeface="Verdana" panose="020B0604030504040204" pitchFamily="34" charset="0"/>
      <p:regular r:id="rId62"/>
      <p:bold r:id="rId63"/>
      <p:italic r:id="rId64"/>
      <p:boldItalic r:id="rId6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8" autoAdjust="0"/>
    <p:restoredTop sz="64865" autoAdjust="0"/>
  </p:normalViewPr>
  <p:slideViewPr>
    <p:cSldViewPr snapToGrid="0" snapToObjects="1" showGuides="1">
      <p:cViewPr varScale="1">
        <p:scale>
          <a:sx n="74" d="100"/>
          <a:sy n="74" d="100"/>
        </p:scale>
        <p:origin x="1374" y="54"/>
      </p:cViewPr>
      <p:guideLst>
        <p:guide orient="horz" pos="414"/>
        <p:guide pos="438"/>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FI"/>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0A38A3-8BE6-41FE-95DC-396DAC381D11}" type="datetimeFigureOut">
              <a:rPr lang="sv-FI" smtClean="0"/>
              <a:t>16-10-2022</a:t>
            </a:fld>
            <a:endParaRPr lang="sv-FI"/>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FI"/>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FI"/>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2BD082-C5A6-41BF-9436-AB0F7EAC4DF4}" type="slidenum">
              <a:rPr lang="sv-FI" smtClean="0"/>
              <a:t>‹#›</a:t>
            </a:fld>
            <a:endParaRPr lang="sv-FI"/>
          </a:p>
        </p:txBody>
      </p:sp>
    </p:spTree>
    <p:extLst>
      <p:ext uri="{BB962C8B-B14F-4D97-AF65-F5344CB8AC3E}">
        <p14:creationId xmlns:p14="http://schemas.microsoft.com/office/powerpoint/2010/main" val="2205524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3</a:t>
            </a:fld>
            <a:endParaRPr lang="sv-FI"/>
          </a:p>
        </p:txBody>
      </p:sp>
    </p:spTree>
    <p:extLst>
      <p:ext uri="{BB962C8B-B14F-4D97-AF65-F5344CB8AC3E}">
        <p14:creationId xmlns:p14="http://schemas.microsoft.com/office/powerpoint/2010/main" val="1661412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Svarsalternativen var:</a:t>
            </a:r>
          </a:p>
          <a:p>
            <a:r>
              <a:rPr lang="sv-SE" sz="1200" b="0" i="0" u="none" strike="noStrike" dirty="0">
                <a:solidFill>
                  <a:srgbClr val="000000"/>
                </a:solidFill>
                <a:effectLst/>
                <a:latin typeface="Verdana" panose="020B0604030504040204" pitchFamily="34" charset="0"/>
              </a:rPr>
              <a:t>Jag kan prata med mamma/pappa/min vårdnadshavare</a:t>
            </a:r>
            <a:r>
              <a:rPr lang="sv-SE" dirty="0"/>
              <a:t> </a:t>
            </a:r>
          </a:p>
          <a:p>
            <a:r>
              <a:rPr lang="sv-SE" sz="1200" b="0" i="0" u="none" strike="noStrike" dirty="0">
                <a:solidFill>
                  <a:srgbClr val="000000"/>
                </a:solidFill>
                <a:effectLst/>
                <a:latin typeface="Verdana" panose="020B0604030504040204" pitchFamily="34" charset="0"/>
              </a:rPr>
              <a:t>Jag kan prata med syskon</a:t>
            </a:r>
            <a:r>
              <a:rPr lang="sv-SE" dirty="0"/>
              <a:t> </a:t>
            </a:r>
          </a:p>
          <a:p>
            <a:r>
              <a:rPr lang="sv-SE" sz="1200" b="0" i="0" u="none" strike="noStrike" dirty="0">
                <a:solidFill>
                  <a:srgbClr val="000000"/>
                </a:solidFill>
                <a:effectLst/>
                <a:latin typeface="Verdana" panose="020B0604030504040204" pitchFamily="34" charset="0"/>
              </a:rPr>
              <a:t>Jag kan prata med min kompis/kompisar</a:t>
            </a:r>
            <a:r>
              <a:rPr lang="sv-SE" dirty="0"/>
              <a:t> </a:t>
            </a:r>
          </a:p>
          <a:p>
            <a:r>
              <a:rPr lang="sv-SE" sz="1200" b="0" i="0" u="none" strike="noStrike" dirty="0">
                <a:solidFill>
                  <a:srgbClr val="000000"/>
                </a:solidFill>
                <a:effectLst/>
                <a:latin typeface="Verdana" panose="020B0604030504040204" pitchFamily="34" charset="0"/>
              </a:rPr>
              <a:t>Jag kan prata med en vuxen som är viktig för mig</a:t>
            </a:r>
            <a:r>
              <a:rPr lang="sv-SE" dirty="0"/>
              <a:t> </a:t>
            </a:r>
          </a:p>
          <a:p>
            <a:r>
              <a:rPr lang="sv-SE" sz="1200" b="0" i="0" u="none" strike="noStrike" dirty="0">
                <a:solidFill>
                  <a:srgbClr val="000000"/>
                </a:solidFill>
                <a:effectLst/>
                <a:latin typeface="Verdana" panose="020B0604030504040204" pitchFamily="34" charset="0"/>
              </a:rPr>
              <a:t>Jag kan prata med en vuxen på skolan</a:t>
            </a:r>
            <a:r>
              <a:rPr lang="sv-SE" dirty="0"/>
              <a:t> </a:t>
            </a:r>
          </a:p>
          <a:p>
            <a:r>
              <a:rPr lang="sv-SE" sz="1200" b="0" i="0" u="none" strike="noStrike" dirty="0">
                <a:solidFill>
                  <a:srgbClr val="000000"/>
                </a:solidFill>
                <a:effectLst/>
                <a:latin typeface="Verdana" panose="020B0604030504040204" pitchFamily="34" charset="0"/>
              </a:rPr>
              <a:t>NY FÖR I ÅR: Jag kan prata med andra på internet</a:t>
            </a:r>
            <a:r>
              <a:rPr lang="sv-SE" dirty="0"/>
              <a:t> </a:t>
            </a:r>
          </a:p>
          <a:p>
            <a:r>
              <a:rPr lang="sv-SE" sz="1200" b="0" i="0" u="none" strike="noStrike" dirty="0">
                <a:solidFill>
                  <a:srgbClr val="000000"/>
                </a:solidFill>
                <a:effectLst/>
                <a:latin typeface="Verdana" panose="020B0604030504040204" pitchFamily="34" charset="0"/>
              </a:rPr>
              <a:t>Jag har ingen jag kan prata med</a:t>
            </a:r>
            <a:r>
              <a:rPr lang="sv-SE" dirty="0"/>
              <a:t> </a:t>
            </a:r>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15</a:t>
            </a:fld>
            <a:endParaRPr lang="sv-FI"/>
          </a:p>
        </p:txBody>
      </p:sp>
    </p:spTree>
    <p:extLst>
      <p:ext uri="{BB962C8B-B14F-4D97-AF65-F5344CB8AC3E}">
        <p14:creationId xmlns:p14="http://schemas.microsoft.com/office/powerpoint/2010/main" val="3889649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b="0" dirty="0"/>
              <a:t>Fråga: Röker du? Svarsalternativen:</a:t>
            </a:r>
          </a:p>
          <a:p>
            <a:r>
              <a:rPr lang="sv-FI" dirty="0"/>
              <a:t>nej; </a:t>
            </a:r>
          </a:p>
          <a:p>
            <a:r>
              <a:rPr lang="sv-FI" b="1" dirty="0"/>
              <a:t>nej, jag har slutat; </a:t>
            </a:r>
          </a:p>
          <a:p>
            <a:r>
              <a:rPr lang="sv-FI" b="1" dirty="0"/>
              <a:t>nej, men jag har provat; </a:t>
            </a:r>
          </a:p>
          <a:p>
            <a:r>
              <a:rPr lang="sv-FI" b="1" dirty="0"/>
              <a:t>ja, ibland;</a:t>
            </a:r>
          </a:p>
          <a:p>
            <a:r>
              <a:rPr lang="sv-FI" b="1" dirty="0"/>
              <a:t>ja, varje dag;</a:t>
            </a:r>
          </a:p>
          <a:p>
            <a:pPr marL="0" marR="0" lvl="0" indent="0" algn="l" defTabSz="914400" rtl="0" eaLnBrk="1" fontAlgn="auto" latinLnBrk="0" hangingPunct="1">
              <a:lnSpc>
                <a:spcPct val="100000"/>
              </a:lnSpc>
              <a:spcBef>
                <a:spcPts val="0"/>
              </a:spcBef>
              <a:spcAft>
                <a:spcPts val="0"/>
              </a:spcAft>
              <a:buClrTx/>
              <a:buSzTx/>
              <a:buFontTx/>
              <a:buNone/>
              <a:tabLst/>
              <a:defRPr/>
            </a:pPr>
            <a:r>
              <a:rPr lang="sv-FI" b="1" dirty="0"/>
              <a:t>Fet stil = Har rökt</a:t>
            </a:r>
          </a:p>
          <a:p>
            <a:endParaRPr lang="sv-FI" b="1" dirty="0"/>
          </a:p>
          <a:p>
            <a:r>
              <a:rPr lang="sv-FI" b="0" dirty="0"/>
              <a:t>Fråga: Snusar du? Svarsalternativen:</a:t>
            </a:r>
          </a:p>
          <a:p>
            <a:r>
              <a:rPr lang="sv-FI" sz="1800" b="0" i="0" u="none" strike="noStrike" dirty="0">
                <a:solidFill>
                  <a:srgbClr val="000000"/>
                </a:solidFill>
                <a:effectLst/>
                <a:latin typeface="Verdana" panose="020B0604030504040204" pitchFamily="34" charset="0"/>
              </a:rPr>
              <a:t>Nej</a:t>
            </a:r>
          </a:p>
          <a:p>
            <a:r>
              <a:rPr lang="sv-FI" sz="1800" b="1" i="0" u="none" strike="noStrike" dirty="0">
                <a:solidFill>
                  <a:srgbClr val="000000"/>
                </a:solidFill>
                <a:effectLst/>
                <a:latin typeface="Verdana" panose="020B0604030504040204" pitchFamily="34" charset="0"/>
              </a:rPr>
              <a:t>Nej, jag har slutat</a:t>
            </a:r>
          </a:p>
          <a:p>
            <a:r>
              <a:rPr lang="sv-FI" sz="1800" b="1" i="0" u="none" strike="noStrike" dirty="0">
                <a:solidFill>
                  <a:srgbClr val="000000"/>
                </a:solidFill>
                <a:effectLst/>
                <a:latin typeface="Verdana" panose="020B0604030504040204" pitchFamily="34" charset="0"/>
              </a:rPr>
              <a:t>Nej, men jag har provat</a:t>
            </a:r>
          </a:p>
          <a:p>
            <a:r>
              <a:rPr lang="sv-FI" sz="1800" b="1" i="0" u="none" strike="noStrike" dirty="0">
                <a:solidFill>
                  <a:srgbClr val="000000"/>
                </a:solidFill>
                <a:effectLst/>
                <a:latin typeface="Verdana" panose="020B0604030504040204" pitchFamily="34" charset="0"/>
              </a:rPr>
              <a:t>Ja, ibland</a:t>
            </a:r>
          </a:p>
          <a:p>
            <a:r>
              <a:rPr lang="sv-FI" sz="1800" b="1" i="0" u="none" strike="noStrike" dirty="0">
                <a:solidFill>
                  <a:srgbClr val="000000"/>
                </a:solidFill>
                <a:effectLst/>
                <a:latin typeface="Verdana" panose="020B0604030504040204" pitchFamily="34" charset="0"/>
              </a:rPr>
              <a:t>Ja, varje dag</a:t>
            </a:r>
            <a:r>
              <a:rPr lang="sv-FI" b="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FI" b="1" dirty="0"/>
              <a:t>Fet stil = Har snusat</a:t>
            </a:r>
          </a:p>
          <a:p>
            <a:endParaRPr lang="sv-FI" b="0" dirty="0"/>
          </a:p>
          <a:p>
            <a:r>
              <a:rPr lang="sv-FI" sz="1800" b="0" i="0" u="none" strike="noStrike" dirty="0">
                <a:solidFill>
                  <a:srgbClr val="000000"/>
                </a:solidFill>
                <a:effectLst/>
                <a:latin typeface="Verdana" panose="020B0604030504040204" pitchFamily="34" charset="0"/>
              </a:rPr>
              <a:t>Fråga: Har du använt e-cig (elektronisk cigarett) någon gång?</a:t>
            </a:r>
            <a:r>
              <a:rPr lang="sv-FI" dirty="0"/>
              <a:t> </a:t>
            </a:r>
            <a:r>
              <a:rPr lang="sv-FI" b="0" dirty="0"/>
              <a:t>Svarsalternativen:</a:t>
            </a:r>
            <a:endParaRPr lang="sv-FI" dirty="0"/>
          </a:p>
          <a:p>
            <a:r>
              <a:rPr lang="sv-FI" sz="1800" b="0" i="0" u="none" strike="noStrike" dirty="0">
                <a:solidFill>
                  <a:srgbClr val="000000"/>
                </a:solidFill>
                <a:effectLst/>
                <a:latin typeface="Verdana" panose="020B0604030504040204" pitchFamily="34" charset="0"/>
              </a:rPr>
              <a:t>Nej</a:t>
            </a:r>
            <a:r>
              <a:rPr lang="sv-FI" dirty="0"/>
              <a:t> </a:t>
            </a:r>
          </a:p>
          <a:p>
            <a:r>
              <a:rPr lang="sv-FI" sz="1800" b="1" i="0" u="none" strike="noStrike" dirty="0">
                <a:solidFill>
                  <a:srgbClr val="000000"/>
                </a:solidFill>
                <a:effectLst/>
                <a:latin typeface="Verdana" panose="020B0604030504040204" pitchFamily="34" charset="0"/>
              </a:rPr>
              <a:t>Ja, en gång</a:t>
            </a:r>
            <a:r>
              <a:rPr lang="sv-FI" b="1" dirty="0"/>
              <a:t> </a:t>
            </a:r>
          </a:p>
          <a:p>
            <a:r>
              <a:rPr lang="sv-FI" sz="1800" b="1" i="0" u="none" strike="noStrike" dirty="0">
                <a:solidFill>
                  <a:srgbClr val="000000"/>
                </a:solidFill>
                <a:effectLst/>
                <a:latin typeface="Verdana" panose="020B0604030504040204" pitchFamily="34" charset="0"/>
              </a:rPr>
              <a:t>Ja, flera gånger</a:t>
            </a:r>
            <a:r>
              <a:rPr lang="sv-FI" b="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FI" b="1" dirty="0"/>
              <a:t>Fet stil = Har rökt</a:t>
            </a:r>
          </a:p>
          <a:p>
            <a:endParaRPr lang="sv-FI" b="1" dirty="0"/>
          </a:p>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17</a:t>
            </a:fld>
            <a:endParaRPr lang="sv-FI"/>
          </a:p>
        </p:txBody>
      </p:sp>
    </p:spTree>
    <p:extLst>
      <p:ext uri="{BB962C8B-B14F-4D97-AF65-F5344CB8AC3E}">
        <p14:creationId xmlns:p14="http://schemas.microsoft.com/office/powerpoint/2010/main" val="55522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24</a:t>
            </a:fld>
            <a:endParaRPr lang="sv-FI"/>
          </a:p>
        </p:txBody>
      </p:sp>
    </p:spTree>
    <p:extLst>
      <p:ext uri="{BB962C8B-B14F-4D97-AF65-F5344CB8AC3E}">
        <p14:creationId xmlns:p14="http://schemas.microsoft.com/office/powerpoint/2010/main" val="3431447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sz="1200" b="0" i="0" u="none" strike="noStrike" dirty="0">
                <a:solidFill>
                  <a:srgbClr val="000000"/>
                </a:solidFill>
                <a:effectLst/>
                <a:latin typeface="Verdana" panose="020B0604030504040204" pitchFamily="34" charset="0"/>
              </a:rPr>
              <a:t>Avser samtliga elever:</a:t>
            </a:r>
          </a:p>
          <a:p>
            <a:r>
              <a:rPr lang="sv-FI" sz="1200" b="0" i="0" u="none" strike="noStrike" dirty="0">
                <a:solidFill>
                  <a:srgbClr val="000000"/>
                </a:solidFill>
                <a:effectLst/>
                <a:latin typeface="Verdana" panose="020B0604030504040204" pitchFamily="34" charset="0"/>
              </a:rPr>
              <a:t>”Druckit alkohol” Fråga: Har du druckit alkoholhaltiga drycker? Svarsalternativ:</a:t>
            </a:r>
          </a:p>
          <a:p>
            <a:r>
              <a:rPr lang="sv-FI" sz="1200" b="0" i="0" u="none" strike="noStrike" dirty="0">
                <a:solidFill>
                  <a:srgbClr val="000000"/>
                </a:solidFill>
                <a:effectLst/>
                <a:latin typeface="Verdana" panose="020B0604030504040204" pitchFamily="34" charset="0"/>
              </a:rPr>
              <a:t>Nej</a:t>
            </a:r>
          </a:p>
          <a:p>
            <a:r>
              <a:rPr lang="sv-FI" sz="1200" b="1" i="0" u="none" strike="noStrike" dirty="0">
                <a:solidFill>
                  <a:srgbClr val="000000"/>
                </a:solidFill>
                <a:effectLst/>
                <a:latin typeface="Verdana" panose="020B0604030504040204" pitchFamily="34" charset="0"/>
              </a:rPr>
              <a:t>Ja, en-två gånger</a:t>
            </a:r>
          </a:p>
          <a:p>
            <a:r>
              <a:rPr lang="sv-FI" sz="1200" b="1" i="0" u="none" strike="noStrike" dirty="0">
                <a:solidFill>
                  <a:srgbClr val="000000"/>
                </a:solidFill>
                <a:effectLst/>
                <a:latin typeface="Verdana" panose="020B0604030504040204" pitchFamily="34" charset="0"/>
              </a:rPr>
              <a:t>Ja, flera gånger</a:t>
            </a:r>
            <a:r>
              <a:rPr lang="sv-FI" b="1" dirty="0"/>
              <a:t> </a:t>
            </a:r>
          </a:p>
          <a:p>
            <a:endParaRPr lang="sv-FI" b="1" dirty="0"/>
          </a:p>
          <a:p>
            <a:r>
              <a:rPr lang="sv-FI" sz="1200" b="0" i="0" u="none" strike="noStrike" dirty="0">
                <a:solidFill>
                  <a:srgbClr val="000000"/>
                </a:solidFill>
                <a:effectLst/>
                <a:latin typeface="Verdana" panose="020B0604030504040204" pitchFamily="34" charset="0"/>
              </a:rPr>
              <a:t>”Varit berusad” Fråga: Har du blivit berusad/påverkad av alkohol? Svarsalternativen:</a:t>
            </a:r>
          </a:p>
          <a:p>
            <a:r>
              <a:rPr lang="sv-FI" sz="1200" b="0" i="0" u="none" strike="noStrike" dirty="0">
                <a:solidFill>
                  <a:srgbClr val="000000"/>
                </a:solidFill>
                <a:effectLst/>
                <a:latin typeface="Verdana" panose="020B0604030504040204" pitchFamily="34" charset="0"/>
              </a:rPr>
              <a:t>Nej</a:t>
            </a:r>
            <a:r>
              <a:rPr lang="sv-FI" dirty="0"/>
              <a:t> </a:t>
            </a:r>
          </a:p>
          <a:p>
            <a:r>
              <a:rPr lang="sv-FI" sz="1200" b="1" i="0" u="none" strike="noStrike" dirty="0">
                <a:solidFill>
                  <a:srgbClr val="000000"/>
                </a:solidFill>
                <a:effectLst/>
                <a:latin typeface="Verdana" panose="020B0604030504040204" pitchFamily="34" charset="0"/>
              </a:rPr>
              <a:t>Ja, lite</a:t>
            </a:r>
            <a:r>
              <a:rPr lang="sv-FI" b="1" dirty="0"/>
              <a:t> </a:t>
            </a:r>
          </a:p>
          <a:p>
            <a:r>
              <a:rPr lang="sv-FI" sz="1200" b="1" i="0" u="none" strike="noStrike" dirty="0">
                <a:solidFill>
                  <a:srgbClr val="000000"/>
                </a:solidFill>
                <a:effectLst/>
                <a:latin typeface="Verdana" panose="020B0604030504040204" pitchFamily="34" charset="0"/>
              </a:rPr>
              <a:t>Ja</a:t>
            </a:r>
            <a:r>
              <a:rPr lang="sv-FI" b="1" dirty="0"/>
              <a:t> </a:t>
            </a:r>
          </a:p>
          <a:p>
            <a:endParaRPr lang="sv-FI"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t>
            </a:r>
            <a:r>
              <a:rPr lang="sv-SE" dirty="0" err="1"/>
              <a:t>Intensivkonsumerat</a:t>
            </a:r>
            <a:r>
              <a:rPr lang="sv-SE" dirty="0"/>
              <a:t>”: Under de senaste 12 månaderna vid samma tillfälle druckit alkohol som motsvarar 2,5 dl starksprit, fyra stora burkar öl eller en flaska vin</a:t>
            </a:r>
          </a:p>
        </p:txBody>
      </p:sp>
      <p:sp>
        <p:nvSpPr>
          <p:cNvPr id="4" name="Platshållare för bildnummer 3"/>
          <p:cNvSpPr>
            <a:spLocks noGrp="1"/>
          </p:cNvSpPr>
          <p:nvPr>
            <p:ph type="sldNum" sz="quarter" idx="5"/>
          </p:nvPr>
        </p:nvSpPr>
        <p:spPr/>
        <p:txBody>
          <a:bodyPr/>
          <a:lstStyle/>
          <a:p>
            <a:fld id="{942BD082-C5A6-41BF-9436-AB0F7EAC4DF4}" type="slidenum">
              <a:rPr lang="sv-FI" smtClean="0"/>
              <a:t>26</a:t>
            </a:fld>
            <a:endParaRPr lang="sv-FI"/>
          </a:p>
        </p:txBody>
      </p:sp>
    </p:spTree>
    <p:extLst>
      <p:ext uri="{BB962C8B-B14F-4D97-AF65-F5344CB8AC3E}">
        <p14:creationId xmlns:p14="http://schemas.microsoft.com/office/powerpoint/2010/main" val="4170506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sz="1800" b="0" i="0" u="none" strike="noStrike" dirty="0">
                <a:solidFill>
                  <a:srgbClr val="000000"/>
                </a:solidFill>
                <a:effectLst/>
                <a:latin typeface="Verdana" panose="020B0604030504040204" pitchFamily="34" charset="0"/>
              </a:rPr>
              <a:t>”Druckit alkohol” Fråga: Har du druckit alkoholhaltiga drycker? Svarsalternativ:</a:t>
            </a:r>
          </a:p>
          <a:p>
            <a:r>
              <a:rPr lang="sv-FI" sz="1800" b="0" i="0" u="none" strike="noStrike" dirty="0">
                <a:solidFill>
                  <a:srgbClr val="000000"/>
                </a:solidFill>
                <a:effectLst/>
                <a:latin typeface="Verdana" panose="020B0604030504040204" pitchFamily="34" charset="0"/>
              </a:rPr>
              <a:t>Nej</a:t>
            </a:r>
          </a:p>
          <a:p>
            <a:r>
              <a:rPr lang="sv-FI" sz="1800" b="1" i="0" u="none" strike="noStrike" dirty="0">
                <a:solidFill>
                  <a:srgbClr val="000000"/>
                </a:solidFill>
                <a:effectLst/>
                <a:latin typeface="Verdana" panose="020B0604030504040204" pitchFamily="34" charset="0"/>
              </a:rPr>
              <a:t>Ja, en-två gånger</a:t>
            </a:r>
          </a:p>
          <a:p>
            <a:r>
              <a:rPr lang="sv-FI" sz="1800" b="1" i="0" u="none" strike="noStrike" dirty="0">
                <a:solidFill>
                  <a:srgbClr val="000000"/>
                </a:solidFill>
                <a:effectLst/>
                <a:latin typeface="Verdana" panose="020B0604030504040204" pitchFamily="34" charset="0"/>
              </a:rPr>
              <a:t>Ja, flera gånger</a:t>
            </a:r>
            <a:r>
              <a:rPr lang="sv-FI" b="1" dirty="0"/>
              <a:t> </a:t>
            </a:r>
          </a:p>
          <a:p>
            <a:endParaRPr lang="sv-FI" b="1" dirty="0"/>
          </a:p>
          <a:p>
            <a:r>
              <a:rPr lang="sv-FI" sz="1800" b="0" i="0" u="none" strike="noStrike" dirty="0">
                <a:solidFill>
                  <a:srgbClr val="000000"/>
                </a:solidFill>
                <a:effectLst/>
                <a:latin typeface="Verdana" panose="020B0604030504040204" pitchFamily="34" charset="0"/>
              </a:rPr>
              <a:t>”Varit berusad” Fråga: Har du blivit berusad/påverkad av alkohol? Svarsalternativen:</a:t>
            </a:r>
          </a:p>
          <a:p>
            <a:r>
              <a:rPr lang="sv-FI" sz="1800" b="0" i="0" u="none" strike="noStrike" dirty="0">
                <a:solidFill>
                  <a:srgbClr val="000000"/>
                </a:solidFill>
                <a:effectLst/>
                <a:latin typeface="Verdana" panose="020B0604030504040204" pitchFamily="34" charset="0"/>
              </a:rPr>
              <a:t>Nej</a:t>
            </a:r>
            <a:r>
              <a:rPr lang="sv-FI" dirty="0"/>
              <a:t> </a:t>
            </a:r>
          </a:p>
          <a:p>
            <a:r>
              <a:rPr lang="sv-FI" sz="1800" b="1" i="0" u="none" strike="noStrike" dirty="0">
                <a:solidFill>
                  <a:srgbClr val="000000"/>
                </a:solidFill>
                <a:effectLst/>
                <a:latin typeface="Verdana" panose="020B0604030504040204" pitchFamily="34" charset="0"/>
              </a:rPr>
              <a:t>Ja, lite</a:t>
            </a:r>
            <a:r>
              <a:rPr lang="sv-FI" b="1" dirty="0"/>
              <a:t> </a:t>
            </a:r>
          </a:p>
          <a:p>
            <a:r>
              <a:rPr lang="sv-FI" sz="1800" b="1" i="0" u="none" strike="noStrike" dirty="0">
                <a:solidFill>
                  <a:srgbClr val="000000"/>
                </a:solidFill>
                <a:effectLst/>
                <a:latin typeface="Verdana" panose="020B0604030504040204" pitchFamily="34" charset="0"/>
              </a:rPr>
              <a:t>Ja</a:t>
            </a:r>
            <a:r>
              <a:rPr lang="sv-FI" b="1" dirty="0"/>
              <a:t> </a:t>
            </a:r>
          </a:p>
          <a:p>
            <a:endParaRPr lang="sv-FI"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t>
            </a:r>
            <a:r>
              <a:rPr lang="sv-SE" dirty="0" err="1"/>
              <a:t>Intensivkonsumerat</a:t>
            </a:r>
            <a:r>
              <a:rPr lang="sv-SE" dirty="0"/>
              <a:t>”: Under de senaste 12 månaderna vid samma tillfälle druckit alkohol som motsvarar 2,5 dl starksprit, fyra stora burkar öl eller en flaska vin</a:t>
            </a:r>
          </a:p>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27</a:t>
            </a:fld>
            <a:endParaRPr lang="sv-FI"/>
          </a:p>
        </p:txBody>
      </p:sp>
    </p:spTree>
    <p:extLst>
      <p:ext uri="{BB962C8B-B14F-4D97-AF65-F5344CB8AC3E}">
        <p14:creationId xmlns:p14="http://schemas.microsoft.com/office/powerpoint/2010/main" val="1203229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Vanligaste orsakerna: </a:t>
            </a:r>
          </a:p>
          <a:p>
            <a:pPr marL="171450" indent="-171450">
              <a:buFontTx/>
              <a:buChar char="-"/>
            </a:pPr>
            <a:r>
              <a:rPr lang="sv-FI" dirty="0"/>
              <a:t>Måste hem (ca 21 svar)</a:t>
            </a:r>
          </a:p>
          <a:p>
            <a:pPr marL="171450" indent="-171450">
              <a:buFontTx/>
              <a:buChar char="-"/>
            </a:pPr>
            <a:r>
              <a:rPr lang="sv-FI" dirty="0"/>
              <a:t>Behövde skjuts </a:t>
            </a:r>
            <a:r>
              <a:rPr lang="sv-FI" dirty="0" err="1"/>
              <a:t>etc</a:t>
            </a:r>
            <a:r>
              <a:rPr lang="sv-FI" dirty="0"/>
              <a:t> (ca 7 svar)</a:t>
            </a:r>
          </a:p>
          <a:p>
            <a:pPr marL="171450" indent="-171450">
              <a:buFontTx/>
              <a:buChar char="-"/>
            </a:pPr>
            <a:r>
              <a:rPr lang="sv-FI" dirty="0"/>
              <a:t>Visste inte att föraren berusad (ca 6 svar)</a:t>
            </a:r>
          </a:p>
          <a:p>
            <a:pPr marL="171450" indent="-171450">
              <a:buFontTx/>
              <a:buChar char="-"/>
            </a:pPr>
            <a:r>
              <a:rPr lang="sv-FI" dirty="0"/>
              <a:t>Förälder berusad (3 svar)</a:t>
            </a:r>
          </a:p>
        </p:txBody>
      </p:sp>
      <p:sp>
        <p:nvSpPr>
          <p:cNvPr id="4" name="Platshållare för bildnummer 3"/>
          <p:cNvSpPr>
            <a:spLocks noGrp="1"/>
          </p:cNvSpPr>
          <p:nvPr>
            <p:ph type="sldNum" sz="quarter" idx="5"/>
          </p:nvPr>
        </p:nvSpPr>
        <p:spPr/>
        <p:txBody>
          <a:bodyPr/>
          <a:lstStyle/>
          <a:p>
            <a:fld id="{942BD082-C5A6-41BF-9436-AB0F7EAC4DF4}" type="slidenum">
              <a:rPr lang="sv-FI" smtClean="0"/>
              <a:t>30</a:t>
            </a:fld>
            <a:endParaRPr lang="sv-FI"/>
          </a:p>
        </p:txBody>
      </p:sp>
    </p:spTree>
    <p:extLst>
      <p:ext uri="{BB962C8B-B14F-4D97-AF65-F5344CB8AC3E}">
        <p14:creationId xmlns:p14="http://schemas.microsoft.com/office/powerpoint/2010/main" val="3544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t>Fråga: Du som valt att inte dricka dig berusad/inte dricka alls - hur viktiga är följande orsaker enligt dig? </a:t>
            </a:r>
          </a:p>
          <a:p>
            <a:r>
              <a:rPr lang="sv-SE" sz="1800" dirty="0"/>
              <a:t>Svarsalternativen: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1" dirty="0"/>
              <a:t>Mycket viktig orsak</a:t>
            </a:r>
            <a:endParaRPr lang="sv-FI" sz="1800" b="1" dirty="0"/>
          </a:p>
          <a:p>
            <a:r>
              <a:rPr lang="sv-SE" sz="1800" dirty="0"/>
              <a:t>Ganska viktig</a:t>
            </a:r>
          </a:p>
          <a:p>
            <a:r>
              <a:rPr lang="sv-SE" sz="1800" dirty="0"/>
              <a:t>Inte så viktig</a:t>
            </a:r>
          </a:p>
          <a:p>
            <a:r>
              <a:rPr lang="sv-SE" sz="1800" dirty="0"/>
              <a:t>Inte alls viktig orsak</a:t>
            </a:r>
          </a:p>
        </p:txBody>
      </p:sp>
      <p:sp>
        <p:nvSpPr>
          <p:cNvPr id="4" name="Platshållare för bildnummer 3"/>
          <p:cNvSpPr>
            <a:spLocks noGrp="1"/>
          </p:cNvSpPr>
          <p:nvPr>
            <p:ph type="sldNum" sz="quarter" idx="5"/>
          </p:nvPr>
        </p:nvSpPr>
        <p:spPr/>
        <p:txBody>
          <a:bodyPr/>
          <a:lstStyle/>
          <a:p>
            <a:fld id="{942BD082-C5A6-41BF-9436-AB0F7EAC4DF4}" type="slidenum">
              <a:rPr lang="sv-FI" smtClean="0"/>
              <a:t>35</a:t>
            </a:fld>
            <a:endParaRPr lang="sv-FI"/>
          </a:p>
        </p:txBody>
      </p:sp>
    </p:spTree>
    <p:extLst>
      <p:ext uri="{BB962C8B-B14F-4D97-AF65-F5344CB8AC3E}">
        <p14:creationId xmlns:p14="http://schemas.microsoft.com/office/powerpoint/2010/main" val="1739436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Vanligaste orsakerna</a:t>
            </a:r>
          </a:p>
          <a:p>
            <a:pPr marL="171450" indent="-171450">
              <a:buFontTx/>
              <a:buChar char="-"/>
            </a:pPr>
            <a:r>
              <a:rPr lang="sv-FI" dirty="0"/>
              <a:t>Ej hälsosamt (ca 17 svar)</a:t>
            </a:r>
          </a:p>
          <a:p>
            <a:pPr marL="171450" indent="-171450">
              <a:buFontTx/>
              <a:buChar char="-"/>
            </a:pPr>
            <a:r>
              <a:rPr lang="sv-FI" dirty="0"/>
              <a:t>Vill inte (ca 41 svar)</a:t>
            </a:r>
          </a:p>
          <a:p>
            <a:pPr marL="171450" indent="-171450">
              <a:buFontTx/>
              <a:buChar char="-"/>
            </a:pPr>
            <a:r>
              <a:rPr lang="sv-FI" dirty="0"/>
              <a:t>Föräldrar, närstående eller liknande (ca 2 svar)</a:t>
            </a:r>
          </a:p>
          <a:p>
            <a:pPr marL="171450" indent="-171450">
              <a:buFontTx/>
              <a:buChar char="-"/>
            </a:pPr>
            <a:r>
              <a:rPr lang="sv-FI" dirty="0"/>
              <a:t>Skaderisk (ca 1 svar)</a:t>
            </a:r>
          </a:p>
          <a:p>
            <a:pPr marL="171450" indent="-171450">
              <a:buFontTx/>
              <a:buChar char="-"/>
            </a:pPr>
            <a:r>
              <a:rPr lang="sv-FI" dirty="0"/>
              <a:t>Lagen (ca 8 svar)</a:t>
            </a:r>
          </a:p>
          <a:p>
            <a:pPr marL="171450" indent="-171450">
              <a:buFontTx/>
              <a:buChar char="-"/>
            </a:pPr>
            <a:r>
              <a:rPr lang="sv-FI" dirty="0"/>
              <a:t>Pengar (ca 11 svar)</a:t>
            </a:r>
          </a:p>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36</a:t>
            </a:fld>
            <a:endParaRPr lang="sv-FI"/>
          </a:p>
        </p:txBody>
      </p:sp>
    </p:spTree>
    <p:extLst>
      <p:ext uri="{BB962C8B-B14F-4D97-AF65-F5344CB8AC3E}">
        <p14:creationId xmlns:p14="http://schemas.microsoft.com/office/powerpoint/2010/main" val="661111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Fråga: H</a:t>
            </a:r>
            <a:r>
              <a:rPr lang="sv-SE" b="0" i="0" dirty="0">
                <a:solidFill>
                  <a:srgbClr val="515355"/>
                </a:solidFill>
                <a:effectLst/>
                <a:latin typeface="Montserrat" panose="00000500000000000000" pitchFamily="2" charset="0"/>
              </a:rPr>
              <a:t>ur mycket pengar har du spelat för under den senaste månaden?</a:t>
            </a:r>
          </a:p>
          <a:p>
            <a:r>
              <a:rPr lang="sv-SE" b="0" i="0" dirty="0">
                <a:solidFill>
                  <a:srgbClr val="515355"/>
                </a:solidFill>
                <a:effectLst/>
                <a:latin typeface="Montserrat" panose="00000500000000000000" pitchFamily="2" charset="0"/>
              </a:rPr>
              <a:t>Svaren varierar från 0 till 2000 euro. De som spenderat (38 svar) har i genomsnitt spenderat cirka 143 euro, dock MYCKET variation.</a:t>
            </a:r>
            <a:endParaRPr lang="sv-FI" b="0" dirty="0"/>
          </a:p>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39</a:t>
            </a:fld>
            <a:endParaRPr lang="sv-FI"/>
          </a:p>
        </p:txBody>
      </p:sp>
    </p:spTree>
    <p:extLst>
      <p:ext uri="{BB962C8B-B14F-4D97-AF65-F5344CB8AC3E}">
        <p14:creationId xmlns:p14="http://schemas.microsoft.com/office/powerpoint/2010/main" val="3016366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Främst marijuana/hasch rapporteras</a:t>
            </a:r>
          </a:p>
        </p:txBody>
      </p:sp>
      <p:sp>
        <p:nvSpPr>
          <p:cNvPr id="4" name="Platshållare för bildnummer 3"/>
          <p:cNvSpPr>
            <a:spLocks noGrp="1"/>
          </p:cNvSpPr>
          <p:nvPr>
            <p:ph type="sldNum" sz="quarter" idx="5"/>
          </p:nvPr>
        </p:nvSpPr>
        <p:spPr/>
        <p:txBody>
          <a:bodyPr/>
          <a:lstStyle/>
          <a:p>
            <a:fld id="{942BD082-C5A6-41BF-9436-AB0F7EAC4DF4}" type="slidenum">
              <a:rPr lang="sv-FI" smtClean="0"/>
              <a:t>40</a:t>
            </a:fld>
            <a:endParaRPr lang="sv-FI"/>
          </a:p>
        </p:txBody>
      </p:sp>
    </p:spTree>
    <p:extLst>
      <p:ext uri="{BB962C8B-B14F-4D97-AF65-F5344CB8AC3E}">
        <p14:creationId xmlns:p14="http://schemas.microsoft.com/office/powerpoint/2010/main" val="2651122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Obs! Annan skala än under tidigare år då svarsskalan var: Utmärkt – Mycket bra – Bra – Ganska bra – Dåligt.</a:t>
            </a:r>
          </a:p>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Ca 5-7 % har tidigare upplevt att de mår dåligt.</a:t>
            </a:r>
          </a:p>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4</a:t>
            </a:fld>
            <a:endParaRPr lang="sv-FI"/>
          </a:p>
        </p:txBody>
      </p:sp>
    </p:spTree>
    <p:extLst>
      <p:ext uri="{BB962C8B-B14F-4D97-AF65-F5344CB8AC3E}">
        <p14:creationId xmlns:p14="http://schemas.microsoft.com/office/powerpoint/2010/main" val="3074765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Främst marijuana/hasch rapporteras av de svarande </a:t>
            </a:r>
          </a:p>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41</a:t>
            </a:fld>
            <a:endParaRPr lang="sv-FI"/>
          </a:p>
        </p:txBody>
      </p:sp>
    </p:spTree>
    <p:extLst>
      <p:ext uri="{BB962C8B-B14F-4D97-AF65-F5344CB8AC3E}">
        <p14:creationId xmlns:p14="http://schemas.microsoft.com/office/powerpoint/2010/main" val="214927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Intensivkonsumtion = </a:t>
            </a:r>
            <a:r>
              <a:rPr lang="sv-SE" dirty="0"/>
              <a:t>Tänk tillbaka på det senaste året, de senaste 12 månaderna. Hur ofta har du "</a:t>
            </a:r>
            <a:r>
              <a:rPr lang="sv-SE" dirty="0" err="1"/>
              <a:t>intensivkonsumerat</a:t>
            </a:r>
            <a:r>
              <a:rPr lang="sv-SE" dirty="0"/>
              <a:t>" alkohol, vid samma tillfälle druckit alkohol som motsvarar  2,5 dl starksprit, fyra stora burkar öl eller en flaska vin? </a:t>
            </a:r>
            <a:r>
              <a:rPr lang="sv-FI" dirty="0"/>
              <a:t>Svarsalternativen:</a:t>
            </a:r>
          </a:p>
          <a:p>
            <a:pPr marL="171450" indent="-171450">
              <a:buFontTx/>
              <a:buChar char="-"/>
            </a:pPr>
            <a:r>
              <a:rPr lang="sv-FI" b="1" dirty="0"/>
              <a:t>Varje vecka</a:t>
            </a:r>
          </a:p>
          <a:p>
            <a:pPr marL="171450" indent="-171450">
              <a:buFontTx/>
              <a:buChar char="-"/>
            </a:pPr>
            <a:r>
              <a:rPr lang="sv-FI" b="1" dirty="0"/>
              <a:t>Ungefär varannan vecka</a:t>
            </a:r>
          </a:p>
          <a:p>
            <a:pPr marL="171450" indent="-171450">
              <a:buFontTx/>
              <a:buChar char="-"/>
            </a:pPr>
            <a:r>
              <a:rPr lang="sv-FI" b="1" dirty="0"/>
              <a:t>En gång i månaden</a:t>
            </a:r>
          </a:p>
          <a:p>
            <a:pPr marL="171450" indent="-171450">
              <a:buFontTx/>
              <a:buChar char="-"/>
            </a:pPr>
            <a:r>
              <a:rPr lang="sv-FI" dirty="0"/>
              <a:t>Mer sällan</a:t>
            </a:r>
          </a:p>
          <a:p>
            <a:pPr marL="171450" indent="-171450">
              <a:buFontTx/>
              <a:buChar char="-"/>
            </a:pPr>
            <a:r>
              <a:rPr lang="sv-FI" dirty="0"/>
              <a:t>Aldrig</a:t>
            </a:r>
          </a:p>
          <a:p>
            <a:pPr marL="171450" indent="-171450">
              <a:buFontTx/>
              <a:buChar char="-"/>
            </a:pPr>
            <a:endParaRPr lang="sv-FI" dirty="0"/>
          </a:p>
          <a:p>
            <a:pPr marL="0" indent="0">
              <a:buFontTx/>
              <a:buNone/>
            </a:pPr>
            <a:r>
              <a:rPr lang="sv-FI" b="1" dirty="0"/>
              <a:t>Minst en gång i månaden</a:t>
            </a:r>
          </a:p>
        </p:txBody>
      </p:sp>
      <p:sp>
        <p:nvSpPr>
          <p:cNvPr id="4" name="Platshållare för bildnummer 3"/>
          <p:cNvSpPr>
            <a:spLocks noGrp="1"/>
          </p:cNvSpPr>
          <p:nvPr>
            <p:ph type="sldNum" sz="quarter" idx="5"/>
          </p:nvPr>
        </p:nvSpPr>
        <p:spPr/>
        <p:txBody>
          <a:bodyPr/>
          <a:lstStyle/>
          <a:p>
            <a:fld id="{942BD082-C5A6-41BF-9436-AB0F7EAC4DF4}" type="slidenum">
              <a:rPr lang="sv-FI" smtClean="0"/>
              <a:t>42</a:t>
            </a:fld>
            <a:endParaRPr lang="sv-FI"/>
          </a:p>
        </p:txBody>
      </p:sp>
    </p:spTree>
    <p:extLst>
      <p:ext uri="{BB962C8B-B14F-4D97-AF65-F5344CB8AC3E}">
        <p14:creationId xmlns:p14="http://schemas.microsoft.com/office/powerpoint/2010/main" val="3570887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Mindre än 1 % av alla svarande använder rätt ofta </a:t>
            </a:r>
            <a:r>
              <a:rPr lang="sv-SE" dirty="0"/>
              <a:t>någon receptbelagd medicin som inte är utskriven till personen</a:t>
            </a:r>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43</a:t>
            </a:fld>
            <a:endParaRPr lang="sv-FI"/>
          </a:p>
        </p:txBody>
      </p:sp>
    </p:spTree>
    <p:extLst>
      <p:ext uri="{BB962C8B-B14F-4D97-AF65-F5344CB8AC3E}">
        <p14:creationId xmlns:p14="http://schemas.microsoft.com/office/powerpoint/2010/main" val="1058857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Intensivkonsumtion = </a:t>
            </a:r>
            <a:r>
              <a:rPr lang="sv-SE" dirty="0"/>
              <a:t>Tänk tillbaka på det senaste året, de senaste 12 månaderna. Hur ofta har du "</a:t>
            </a:r>
            <a:r>
              <a:rPr lang="sv-SE" dirty="0" err="1"/>
              <a:t>intensivkonsumerat</a:t>
            </a:r>
            <a:r>
              <a:rPr lang="sv-SE" dirty="0"/>
              <a:t>" alkohol, typ vid samma tillfälle druckit alkohol som motsvarar  2,5 dl starksprit, fyra stora burkar öl eller en flaska vin? (minst en gång i månaden)</a:t>
            </a:r>
            <a:endParaRPr lang="sv-FI" dirty="0"/>
          </a:p>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44</a:t>
            </a:fld>
            <a:endParaRPr lang="sv-FI"/>
          </a:p>
        </p:txBody>
      </p:sp>
    </p:spTree>
    <p:extLst>
      <p:ext uri="{BB962C8B-B14F-4D97-AF65-F5344CB8AC3E}">
        <p14:creationId xmlns:p14="http://schemas.microsoft.com/office/powerpoint/2010/main" val="3454785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47</a:t>
            </a:fld>
            <a:endParaRPr lang="sv-FI"/>
          </a:p>
        </p:txBody>
      </p:sp>
    </p:spTree>
    <p:extLst>
      <p:ext uri="{BB962C8B-B14F-4D97-AF65-F5344CB8AC3E}">
        <p14:creationId xmlns:p14="http://schemas.microsoft.com/office/powerpoint/2010/main" val="3744882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endParaRPr lang="sv-FI" dirty="0"/>
          </a:p>
        </p:txBody>
      </p:sp>
      <p:sp>
        <p:nvSpPr>
          <p:cNvPr id="4" name="Platshållare för bildnummer 3"/>
          <p:cNvSpPr>
            <a:spLocks noGrp="1"/>
          </p:cNvSpPr>
          <p:nvPr>
            <p:ph type="sldNum" sz="quarter" idx="5"/>
          </p:nvPr>
        </p:nvSpPr>
        <p:spPr/>
        <p:txBody>
          <a:bodyPr/>
          <a:lstStyle/>
          <a:p>
            <a:fld id="{808E5C51-1DFC-4DFA-B0F5-EB61750DE328}" type="slidenum">
              <a:rPr lang="sv-FI" smtClean="0"/>
              <a:t>48</a:t>
            </a:fld>
            <a:endParaRPr lang="sv-FI"/>
          </a:p>
        </p:txBody>
      </p:sp>
    </p:spTree>
    <p:extLst>
      <p:ext uri="{BB962C8B-B14F-4D97-AF65-F5344CB8AC3E}">
        <p14:creationId xmlns:p14="http://schemas.microsoft.com/office/powerpoint/2010/main" val="2189588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Obs! Annan skala än under tidigare år då svarsskalan var: Utmärkt – Mycket bra – Bra – Ganska bra – Dåligt.</a:t>
            </a:r>
          </a:p>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Ca 5-7 % har tidigare upplevt att de mår dåligt.</a:t>
            </a:r>
          </a:p>
        </p:txBody>
      </p:sp>
      <p:sp>
        <p:nvSpPr>
          <p:cNvPr id="4" name="Platshållare för bildnummer 3"/>
          <p:cNvSpPr>
            <a:spLocks noGrp="1"/>
          </p:cNvSpPr>
          <p:nvPr>
            <p:ph type="sldNum" sz="quarter" idx="5"/>
          </p:nvPr>
        </p:nvSpPr>
        <p:spPr/>
        <p:txBody>
          <a:bodyPr/>
          <a:lstStyle/>
          <a:p>
            <a:fld id="{942BD082-C5A6-41BF-9436-AB0F7EAC4DF4}" type="slidenum">
              <a:rPr lang="sv-FI" smtClean="0"/>
              <a:t>5</a:t>
            </a:fld>
            <a:endParaRPr lang="sv-FI"/>
          </a:p>
        </p:txBody>
      </p:sp>
    </p:spTree>
    <p:extLst>
      <p:ext uri="{BB962C8B-B14F-4D97-AF65-F5344CB8AC3E}">
        <p14:creationId xmlns:p14="http://schemas.microsoft.com/office/powerpoint/2010/main" val="3100103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Svaret ”NEJ” 2021: totalt 42 %</a:t>
            </a:r>
          </a:p>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6</a:t>
            </a:fld>
            <a:endParaRPr lang="sv-FI"/>
          </a:p>
        </p:txBody>
      </p:sp>
    </p:spTree>
    <p:extLst>
      <p:ext uri="{BB962C8B-B14F-4D97-AF65-F5344CB8AC3E}">
        <p14:creationId xmlns:p14="http://schemas.microsoft.com/office/powerpoint/2010/main" val="3002877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2021: </a:t>
            </a:r>
          </a:p>
          <a:p>
            <a:r>
              <a:rPr lang="sv-FI" dirty="0"/>
              <a:t>Mycket bra 27 %</a:t>
            </a:r>
          </a:p>
          <a:p>
            <a:r>
              <a:rPr lang="sv-FI" dirty="0"/>
              <a:t>Ganska bra 54 %</a:t>
            </a:r>
          </a:p>
          <a:p>
            <a:r>
              <a:rPr lang="sv-FI" dirty="0"/>
              <a:t>Varken bra eller dåligt 17 %</a:t>
            </a:r>
          </a:p>
          <a:p>
            <a:r>
              <a:rPr lang="sv-FI" dirty="0"/>
              <a:t>Ganska dåligt 2 %</a:t>
            </a:r>
          </a:p>
          <a:p>
            <a:r>
              <a:rPr lang="sv-FI" dirty="0"/>
              <a:t>Mycket dåligt 0,4 %</a:t>
            </a:r>
          </a:p>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7</a:t>
            </a:fld>
            <a:endParaRPr lang="sv-FI"/>
          </a:p>
        </p:txBody>
      </p:sp>
    </p:spTree>
    <p:extLst>
      <p:ext uri="{BB962C8B-B14F-4D97-AF65-F5344CB8AC3E}">
        <p14:creationId xmlns:p14="http://schemas.microsoft.com/office/powerpoint/2010/main" val="1318087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2021: </a:t>
            </a:r>
          </a:p>
          <a:p>
            <a:r>
              <a:rPr lang="sv-FI" dirty="0"/>
              <a:t>Mycket bra 27 %</a:t>
            </a:r>
          </a:p>
          <a:p>
            <a:r>
              <a:rPr lang="sv-FI" dirty="0"/>
              <a:t>Ganska bra 54 %</a:t>
            </a:r>
          </a:p>
          <a:p>
            <a:r>
              <a:rPr lang="sv-FI" dirty="0"/>
              <a:t>Varken bra eller dåligt 17 %</a:t>
            </a:r>
          </a:p>
          <a:p>
            <a:r>
              <a:rPr lang="sv-FI" dirty="0"/>
              <a:t>Ganska dåligt 2 %</a:t>
            </a:r>
          </a:p>
          <a:p>
            <a:r>
              <a:rPr lang="sv-FI" dirty="0"/>
              <a:t>Mycket dåligt 0,4 %</a:t>
            </a:r>
          </a:p>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8</a:t>
            </a:fld>
            <a:endParaRPr lang="sv-FI"/>
          </a:p>
        </p:txBody>
      </p:sp>
    </p:spTree>
    <p:extLst>
      <p:ext uri="{BB962C8B-B14F-4D97-AF65-F5344CB8AC3E}">
        <p14:creationId xmlns:p14="http://schemas.microsoft.com/office/powerpoint/2010/main" val="1694885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9</a:t>
            </a:fld>
            <a:endParaRPr lang="sv-FI"/>
          </a:p>
        </p:txBody>
      </p:sp>
    </p:spTree>
    <p:extLst>
      <p:ext uri="{BB962C8B-B14F-4D97-AF65-F5344CB8AC3E}">
        <p14:creationId xmlns:p14="http://schemas.microsoft.com/office/powerpoint/2010/main" val="1038194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Vanligaste orsakerna</a:t>
            </a:r>
          </a:p>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  Skolan/lektionerna som orsak (ca 20 svar)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FI" dirty="0"/>
              <a:t>Orkade inte (ca 25 svar)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FI" dirty="0"/>
              <a:t>Mått dåligt (ca 19 svar)</a:t>
            </a:r>
          </a:p>
          <a:p>
            <a:pPr marL="171450" indent="-171450">
              <a:buFontTx/>
              <a:buChar char="-"/>
            </a:pPr>
            <a:r>
              <a:rPr lang="sv-FI" dirty="0"/>
              <a:t>Annat (ca 9 svar)</a:t>
            </a:r>
          </a:p>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10</a:t>
            </a:fld>
            <a:endParaRPr lang="sv-FI"/>
          </a:p>
        </p:txBody>
      </p:sp>
    </p:spTree>
    <p:extLst>
      <p:ext uri="{BB962C8B-B14F-4D97-AF65-F5344CB8AC3E}">
        <p14:creationId xmlns:p14="http://schemas.microsoft.com/office/powerpoint/2010/main" val="3163352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FI" dirty="0"/>
              <a:t>Svarsalternativen var:</a:t>
            </a:r>
          </a:p>
          <a:p>
            <a:r>
              <a:rPr lang="sv-SE" sz="1200" b="0" i="0" u="none" strike="noStrike" dirty="0">
                <a:solidFill>
                  <a:srgbClr val="000000"/>
                </a:solidFill>
                <a:effectLst/>
                <a:latin typeface="Verdana" panose="020B0604030504040204" pitchFamily="34" charset="0"/>
              </a:rPr>
              <a:t>Jag kan prata med mamma/pappa/min vårdnadshavare</a:t>
            </a:r>
            <a:r>
              <a:rPr lang="sv-SE" dirty="0"/>
              <a:t> </a:t>
            </a:r>
          </a:p>
          <a:p>
            <a:r>
              <a:rPr lang="sv-SE" sz="1200" b="0" i="0" u="none" strike="noStrike" dirty="0">
                <a:solidFill>
                  <a:srgbClr val="000000"/>
                </a:solidFill>
                <a:effectLst/>
                <a:latin typeface="Verdana" panose="020B0604030504040204" pitchFamily="34" charset="0"/>
              </a:rPr>
              <a:t>Jag kan prata med syskon</a:t>
            </a:r>
            <a:r>
              <a:rPr lang="sv-SE" dirty="0"/>
              <a:t> </a:t>
            </a:r>
          </a:p>
          <a:p>
            <a:r>
              <a:rPr lang="sv-SE" sz="1200" b="0" i="0" u="none" strike="noStrike" dirty="0">
                <a:solidFill>
                  <a:srgbClr val="000000"/>
                </a:solidFill>
                <a:effectLst/>
                <a:latin typeface="Verdana" panose="020B0604030504040204" pitchFamily="34" charset="0"/>
              </a:rPr>
              <a:t>Jag kan prata med min kompis/kompisar</a:t>
            </a:r>
            <a:r>
              <a:rPr lang="sv-SE" dirty="0"/>
              <a:t> </a:t>
            </a:r>
          </a:p>
          <a:p>
            <a:r>
              <a:rPr lang="sv-SE" sz="1200" b="0" i="0" u="none" strike="noStrike" dirty="0">
                <a:solidFill>
                  <a:srgbClr val="000000"/>
                </a:solidFill>
                <a:effectLst/>
                <a:latin typeface="Verdana" panose="020B0604030504040204" pitchFamily="34" charset="0"/>
              </a:rPr>
              <a:t>Jag kan prata med en vuxen som är viktig för mig</a:t>
            </a:r>
            <a:r>
              <a:rPr lang="sv-SE" dirty="0"/>
              <a:t> </a:t>
            </a:r>
          </a:p>
          <a:p>
            <a:r>
              <a:rPr lang="sv-SE" sz="1200" b="0" i="0" u="none" strike="noStrike" dirty="0">
                <a:solidFill>
                  <a:srgbClr val="000000"/>
                </a:solidFill>
                <a:effectLst/>
                <a:latin typeface="Verdana" panose="020B0604030504040204" pitchFamily="34" charset="0"/>
              </a:rPr>
              <a:t>Jag kan prata med en vuxen på skolan</a:t>
            </a:r>
            <a:r>
              <a:rPr lang="sv-SE" dirty="0"/>
              <a:t> </a:t>
            </a:r>
          </a:p>
          <a:p>
            <a:r>
              <a:rPr lang="sv-SE" sz="1200" b="0" i="0" u="none" strike="noStrike" dirty="0">
                <a:solidFill>
                  <a:srgbClr val="000000"/>
                </a:solidFill>
                <a:effectLst/>
                <a:latin typeface="Verdana" panose="020B0604030504040204" pitchFamily="34" charset="0"/>
              </a:rPr>
              <a:t>NY FÖR I ÅR: Jag kan prata med andra på internet</a:t>
            </a:r>
            <a:r>
              <a:rPr lang="sv-SE" dirty="0"/>
              <a:t> </a:t>
            </a:r>
          </a:p>
          <a:p>
            <a:r>
              <a:rPr lang="sv-SE" sz="1200" b="0" i="0" u="none" strike="noStrike" dirty="0">
                <a:solidFill>
                  <a:srgbClr val="000000"/>
                </a:solidFill>
                <a:effectLst/>
                <a:latin typeface="Verdana" panose="020B0604030504040204" pitchFamily="34" charset="0"/>
              </a:rPr>
              <a:t>Jag har ingen jag kan prata med</a:t>
            </a:r>
            <a:r>
              <a:rPr lang="sv-SE" dirty="0"/>
              <a:t> </a:t>
            </a:r>
            <a:endParaRPr lang="sv-FI" dirty="0"/>
          </a:p>
          <a:p>
            <a:endParaRPr lang="sv-FI" dirty="0"/>
          </a:p>
        </p:txBody>
      </p:sp>
      <p:sp>
        <p:nvSpPr>
          <p:cNvPr id="4" name="Platshållare för bildnummer 3"/>
          <p:cNvSpPr>
            <a:spLocks noGrp="1"/>
          </p:cNvSpPr>
          <p:nvPr>
            <p:ph type="sldNum" sz="quarter" idx="5"/>
          </p:nvPr>
        </p:nvSpPr>
        <p:spPr/>
        <p:txBody>
          <a:bodyPr/>
          <a:lstStyle/>
          <a:p>
            <a:fld id="{942BD082-C5A6-41BF-9436-AB0F7EAC4DF4}" type="slidenum">
              <a:rPr lang="sv-FI" smtClean="0"/>
              <a:t>14</a:t>
            </a:fld>
            <a:endParaRPr lang="sv-FI"/>
          </a:p>
        </p:txBody>
      </p:sp>
    </p:spTree>
    <p:extLst>
      <p:ext uri="{BB962C8B-B14F-4D97-AF65-F5344CB8AC3E}">
        <p14:creationId xmlns:p14="http://schemas.microsoft.com/office/powerpoint/2010/main" val="11436886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702B-73CB-DB4E-8402-917AF2522E66}"/>
              </a:ext>
            </a:extLst>
          </p:cNvPr>
          <p:cNvSpPr>
            <a:spLocks noGrp="1"/>
          </p:cNvSpPr>
          <p:nvPr>
            <p:ph type="ctrTitle" hasCustomPrompt="1"/>
          </p:nvPr>
        </p:nvSpPr>
        <p:spPr>
          <a:xfrm>
            <a:off x="766763" y="2361336"/>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startsida</a:t>
            </a:r>
            <a:endParaRPr lang="en-AX" dirty="0"/>
          </a:p>
        </p:txBody>
      </p:sp>
      <p:sp>
        <p:nvSpPr>
          <p:cNvPr id="3" name="Subtitle 2">
            <a:extLst>
              <a:ext uri="{FF2B5EF4-FFF2-40B4-BE49-F238E27FC236}">
                <a16:creationId xmlns:a16="http://schemas.microsoft.com/office/drawing/2014/main" id="{416CCA25-854D-5341-971A-A96337B58832}"/>
              </a:ext>
            </a:extLst>
          </p:cNvPr>
          <p:cNvSpPr>
            <a:spLocks noGrp="1"/>
          </p:cNvSpPr>
          <p:nvPr>
            <p:ph type="subTitle" idx="1" hasCustomPrompt="1"/>
          </p:nvPr>
        </p:nvSpPr>
        <p:spPr>
          <a:xfrm>
            <a:off x="766763" y="3399077"/>
            <a:ext cx="9144000" cy="657225"/>
          </a:xfrm>
        </p:spPr>
        <p:txBody>
          <a:bodyPr anchor="t"/>
          <a:lstStyle>
            <a:lvl1pPr marL="0" indent="0" algn="l">
              <a:buNone/>
              <a:defRPr sz="2400" b="0" i="0">
                <a:solidFill>
                  <a:schemeClr val="bg1"/>
                </a:solidFill>
                <a:latin typeface="Montserrat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Underrubrik</a:t>
            </a:r>
            <a:endParaRPr lang="en-AX" dirty="0"/>
          </a:p>
        </p:txBody>
      </p:sp>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sp>
        <p:nvSpPr>
          <p:cNvPr id="12" name="Text Placeholder 11">
            <a:extLst>
              <a:ext uri="{FF2B5EF4-FFF2-40B4-BE49-F238E27FC236}">
                <a16:creationId xmlns:a16="http://schemas.microsoft.com/office/drawing/2014/main" id="{A77AC4AC-E66B-AA48-8280-0947E3AD7A36}"/>
              </a:ext>
            </a:extLst>
          </p:cNvPr>
          <p:cNvSpPr>
            <a:spLocks noGrp="1"/>
          </p:cNvSpPr>
          <p:nvPr>
            <p:ph type="body" sz="quarter" idx="13" hasCustomPrompt="1"/>
          </p:nvPr>
        </p:nvSpPr>
        <p:spPr>
          <a:xfrm>
            <a:off x="766763" y="4056302"/>
            <a:ext cx="9144000" cy="385762"/>
          </a:xfrm>
        </p:spPr>
        <p:txBody>
          <a:bodyPr>
            <a:normAutofit/>
          </a:bodyPr>
          <a:lstStyle>
            <a:lvl1pPr marL="0" indent="0" algn="l">
              <a:buNone/>
              <a:defRPr sz="1400" b="0" i="0">
                <a:solidFill>
                  <a:schemeClr val="bg1"/>
                </a:solidFill>
                <a:latin typeface="Montserrat" pitchFamily="2" charset="77"/>
              </a:defRPr>
            </a:lvl1pPr>
          </a:lstStyle>
          <a:p>
            <a:pPr lvl="0"/>
            <a:r>
              <a:rPr lang="en-US" dirty="0"/>
              <a:t>NAMN OCH DATUM</a:t>
            </a:r>
          </a:p>
        </p:txBody>
      </p:sp>
      <p:pic>
        <p:nvPicPr>
          <p:cNvPr id="14" name="Picture 13">
            <a:extLst>
              <a:ext uri="{FF2B5EF4-FFF2-40B4-BE49-F238E27FC236}">
                <a16:creationId xmlns:a16="http://schemas.microsoft.com/office/drawing/2014/main" id="{522D9520-C20B-B942-B273-861ED5C4D6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31280" y="4014585"/>
            <a:ext cx="5760720" cy="2860040"/>
          </a:xfrm>
          <a:prstGeom prst="rect">
            <a:avLst/>
          </a:prstGeom>
        </p:spPr>
      </p:pic>
      <p:pic>
        <p:nvPicPr>
          <p:cNvPr id="10" name="Picture 9">
            <a:extLst>
              <a:ext uri="{FF2B5EF4-FFF2-40B4-BE49-F238E27FC236}">
                <a16:creationId xmlns:a16="http://schemas.microsoft.com/office/drawing/2014/main" id="{EEF8DA36-B503-4EA6-9705-51C58A01D3CC}"/>
              </a:ext>
            </a:extLst>
          </p:cNvPr>
          <p:cNvPicPr>
            <a:picLocks noChangeAspect="1"/>
          </p:cNvPicPr>
          <p:nvPr userDrawn="1"/>
        </p:nvPicPr>
        <p:blipFill>
          <a:blip r:embed="rId3"/>
          <a:stretch>
            <a:fillRect/>
          </a:stretch>
        </p:blipFill>
        <p:spPr>
          <a:xfrm>
            <a:off x="11158616" y="5720867"/>
            <a:ext cx="698421" cy="778645"/>
          </a:xfrm>
          <a:prstGeom prst="rect">
            <a:avLst/>
          </a:prstGeom>
        </p:spPr>
      </p:pic>
    </p:spTree>
    <p:extLst>
      <p:ext uri="{BB962C8B-B14F-4D97-AF65-F5344CB8AC3E}">
        <p14:creationId xmlns:p14="http://schemas.microsoft.com/office/powerpoint/2010/main" val="1333897555"/>
      </p:ext>
    </p:extLst>
  </p:cSld>
  <p:clrMapOvr>
    <a:masterClrMapping/>
  </p:clrMapOvr>
  <p:extLst>
    <p:ext uri="{DCECCB84-F9BA-43D5-87BE-67443E8EF086}">
      <p15:sldGuideLst xmlns:p15="http://schemas.microsoft.com/office/powerpoint/2012/main">
        <p15:guide id="1" orient="horz" pos="1480" userDrawn="1">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Undersida">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8" name="Picture 7">
            <a:extLst>
              <a:ext uri="{FF2B5EF4-FFF2-40B4-BE49-F238E27FC236}">
                <a16:creationId xmlns:a16="http://schemas.microsoft.com/office/drawing/2014/main" id="{9295EA79-40FE-074B-9E28-70AD2B1ED4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80360" cy="1432560"/>
          </a:xfrm>
          <a:prstGeom prst="rect">
            <a:avLst/>
          </a:prstGeom>
        </p:spPr>
      </p:pic>
      <p:sp>
        <p:nvSpPr>
          <p:cNvPr id="12" name="Title 1">
            <a:extLst>
              <a:ext uri="{FF2B5EF4-FFF2-40B4-BE49-F238E27FC236}">
                <a16:creationId xmlns:a16="http://schemas.microsoft.com/office/drawing/2014/main" id="{1651F4AD-EA66-6745-8A59-EC1E613B90CB}"/>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13" name="Content Placeholder 4">
            <a:extLst>
              <a:ext uri="{FF2B5EF4-FFF2-40B4-BE49-F238E27FC236}">
                <a16:creationId xmlns:a16="http://schemas.microsoft.com/office/drawing/2014/main" id="{A1C11277-560D-C646-BCB3-E4685AE81988}"/>
              </a:ext>
            </a:extLst>
          </p:cNvPr>
          <p:cNvSpPr>
            <a:spLocks noGrp="1"/>
          </p:cNvSpPr>
          <p:nvPr>
            <p:ph sz="quarter" idx="10"/>
          </p:nvPr>
        </p:nvSpPr>
        <p:spPr>
          <a:xfrm>
            <a:off x="766763" y="1695450"/>
            <a:ext cx="9629566"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
        <p:nvSpPr>
          <p:cNvPr id="2" name="textruta 1">
            <a:extLst>
              <a:ext uri="{FF2B5EF4-FFF2-40B4-BE49-F238E27FC236}">
                <a16:creationId xmlns:a16="http://schemas.microsoft.com/office/drawing/2014/main" id="{C597856D-BE5B-448C-9515-524D989C1265}"/>
              </a:ext>
            </a:extLst>
          </p:cNvPr>
          <p:cNvSpPr txBox="1"/>
          <p:nvPr userDrawn="1"/>
        </p:nvSpPr>
        <p:spPr>
          <a:xfrm>
            <a:off x="10919791" y="6298513"/>
            <a:ext cx="1040296" cy="246221"/>
          </a:xfrm>
          <a:prstGeom prst="rect">
            <a:avLst/>
          </a:prstGeom>
          <a:noFill/>
        </p:spPr>
        <p:txBody>
          <a:bodyPr wrap="square" rtlCol="0">
            <a:spAutoFit/>
          </a:bodyPr>
          <a:lstStyle/>
          <a:p>
            <a:r>
              <a:rPr lang="sv-FI" sz="1000" dirty="0">
                <a:solidFill>
                  <a:schemeClr val="bg1"/>
                </a:solidFill>
                <a:latin typeface="Montserrat" panose="00000500000000000000" pitchFamily="2" charset="0"/>
              </a:rPr>
              <a:t>www.asub.ax</a:t>
            </a:r>
          </a:p>
        </p:txBody>
      </p:sp>
    </p:spTree>
    <p:extLst>
      <p:ext uri="{BB962C8B-B14F-4D97-AF65-F5344CB8AC3E}">
        <p14:creationId xmlns:p14="http://schemas.microsoft.com/office/powerpoint/2010/main" val="2447888452"/>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6562" userDrawn="1">
          <p15:clr>
            <a:srgbClr val="FBAE40"/>
          </p15:clr>
        </p15:guide>
        <p15:guide id="4" orient="horz" pos="408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Undersida">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8" name="Picture 7">
            <a:extLst>
              <a:ext uri="{FF2B5EF4-FFF2-40B4-BE49-F238E27FC236}">
                <a16:creationId xmlns:a16="http://schemas.microsoft.com/office/drawing/2014/main" id="{9295EA79-40FE-074B-9E28-70AD2B1ED4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80360" cy="1432560"/>
          </a:xfrm>
          <a:prstGeom prst="rect">
            <a:avLst/>
          </a:prstGeom>
        </p:spPr>
      </p:pic>
      <p:sp>
        <p:nvSpPr>
          <p:cNvPr id="12" name="Title 1">
            <a:extLst>
              <a:ext uri="{FF2B5EF4-FFF2-40B4-BE49-F238E27FC236}">
                <a16:creationId xmlns:a16="http://schemas.microsoft.com/office/drawing/2014/main" id="{1651F4AD-EA66-6745-8A59-EC1E613B90CB}"/>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14" name="Content Placeholder 4">
            <a:extLst>
              <a:ext uri="{FF2B5EF4-FFF2-40B4-BE49-F238E27FC236}">
                <a16:creationId xmlns:a16="http://schemas.microsoft.com/office/drawing/2014/main" id="{4781E6D9-55E5-4CC3-9325-860957E52F90}"/>
              </a:ext>
            </a:extLst>
          </p:cNvPr>
          <p:cNvSpPr>
            <a:spLocks noGrp="1"/>
          </p:cNvSpPr>
          <p:nvPr>
            <p:ph sz="quarter" idx="10"/>
          </p:nvPr>
        </p:nvSpPr>
        <p:spPr>
          <a:xfrm>
            <a:off x="766763"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
        <p:nvSpPr>
          <p:cNvPr id="15" name="Content Placeholder 4">
            <a:extLst>
              <a:ext uri="{FF2B5EF4-FFF2-40B4-BE49-F238E27FC236}">
                <a16:creationId xmlns:a16="http://schemas.microsoft.com/office/drawing/2014/main" id="{00264C41-8A26-4B95-9CA2-9900E86D0FE9}"/>
              </a:ext>
            </a:extLst>
          </p:cNvPr>
          <p:cNvSpPr>
            <a:spLocks noGrp="1"/>
          </p:cNvSpPr>
          <p:nvPr>
            <p:ph sz="quarter" idx="12"/>
          </p:nvPr>
        </p:nvSpPr>
        <p:spPr>
          <a:xfrm>
            <a:off x="5696571"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
        <p:nvSpPr>
          <p:cNvPr id="13" name="textruta 12">
            <a:extLst>
              <a:ext uri="{FF2B5EF4-FFF2-40B4-BE49-F238E27FC236}">
                <a16:creationId xmlns:a16="http://schemas.microsoft.com/office/drawing/2014/main" id="{160135B6-1C8B-4613-8D25-A6FCAAFB3007}"/>
              </a:ext>
            </a:extLst>
          </p:cNvPr>
          <p:cNvSpPr txBox="1"/>
          <p:nvPr userDrawn="1"/>
        </p:nvSpPr>
        <p:spPr>
          <a:xfrm>
            <a:off x="10919791" y="6298513"/>
            <a:ext cx="1040296" cy="246221"/>
          </a:xfrm>
          <a:prstGeom prst="rect">
            <a:avLst/>
          </a:prstGeom>
          <a:noFill/>
        </p:spPr>
        <p:txBody>
          <a:bodyPr wrap="square" rtlCol="0">
            <a:spAutoFit/>
          </a:bodyPr>
          <a:lstStyle/>
          <a:p>
            <a:r>
              <a:rPr lang="sv-FI" sz="1000" dirty="0">
                <a:solidFill>
                  <a:schemeClr val="bg1"/>
                </a:solidFill>
                <a:latin typeface="Montserrat" panose="00000500000000000000" pitchFamily="2" charset="0"/>
              </a:rPr>
              <a:t>www.asub.ax</a:t>
            </a:r>
          </a:p>
        </p:txBody>
      </p:sp>
    </p:spTree>
    <p:extLst>
      <p:ext uri="{BB962C8B-B14F-4D97-AF65-F5344CB8AC3E}">
        <p14:creationId xmlns:p14="http://schemas.microsoft.com/office/powerpoint/2010/main" val="1382355008"/>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6562">
          <p15:clr>
            <a:srgbClr val="FBAE40"/>
          </p15:clr>
        </p15:guide>
        <p15:guide id="4" orient="horz" pos="408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Undersida">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7" name="Picture 6">
            <a:extLst>
              <a:ext uri="{FF2B5EF4-FFF2-40B4-BE49-F238E27FC236}">
                <a16:creationId xmlns:a16="http://schemas.microsoft.com/office/drawing/2014/main" id="{93906292-4A6D-7C4D-BBBD-4360FEFB236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90520" cy="1432560"/>
          </a:xfrm>
          <a:prstGeom prst="rect">
            <a:avLst/>
          </a:prstGeom>
        </p:spPr>
      </p:pic>
      <p:sp>
        <p:nvSpPr>
          <p:cNvPr id="12" name="Title 1">
            <a:extLst>
              <a:ext uri="{FF2B5EF4-FFF2-40B4-BE49-F238E27FC236}">
                <a16:creationId xmlns:a16="http://schemas.microsoft.com/office/drawing/2014/main" id="{A423C08A-749C-1C45-AA15-100F1EF70F95}"/>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8" name="Content Placeholder 4">
            <a:extLst>
              <a:ext uri="{FF2B5EF4-FFF2-40B4-BE49-F238E27FC236}">
                <a16:creationId xmlns:a16="http://schemas.microsoft.com/office/drawing/2014/main" id="{1CE7B617-C340-4F8E-836D-7954F992C35E}"/>
              </a:ext>
            </a:extLst>
          </p:cNvPr>
          <p:cNvSpPr>
            <a:spLocks noGrp="1"/>
          </p:cNvSpPr>
          <p:nvPr>
            <p:ph sz="quarter" idx="10"/>
          </p:nvPr>
        </p:nvSpPr>
        <p:spPr>
          <a:xfrm>
            <a:off x="766763" y="1695450"/>
            <a:ext cx="9629566"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572986392"/>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Undersida">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7" name="Picture 6">
            <a:extLst>
              <a:ext uri="{FF2B5EF4-FFF2-40B4-BE49-F238E27FC236}">
                <a16:creationId xmlns:a16="http://schemas.microsoft.com/office/drawing/2014/main" id="{93906292-4A6D-7C4D-BBBD-4360FEFB236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90520" cy="1432560"/>
          </a:xfrm>
          <a:prstGeom prst="rect">
            <a:avLst/>
          </a:prstGeom>
        </p:spPr>
      </p:pic>
      <p:sp>
        <p:nvSpPr>
          <p:cNvPr id="12" name="Title 1">
            <a:extLst>
              <a:ext uri="{FF2B5EF4-FFF2-40B4-BE49-F238E27FC236}">
                <a16:creationId xmlns:a16="http://schemas.microsoft.com/office/drawing/2014/main" id="{A423C08A-749C-1C45-AA15-100F1EF70F95}"/>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13" name="Content Placeholder 4">
            <a:extLst>
              <a:ext uri="{FF2B5EF4-FFF2-40B4-BE49-F238E27FC236}">
                <a16:creationId xmlns:a16="http://schemas.microsoft.com/office/drawing/2014/main" id="{80EF6B2D-F14F-1144-8F43-E62B05BD08C4}"/>
              </a:ext>
            </a:extLst>
          </p:cNvPr>
          <p:cNvSpPr>
            <a:spLocks noGrp="1"/>
          </p:cNvSpPr>
          <p:nvPr>
            <p:ph sz="quarter" idx="10"/>
          </p:nvPr>
        </p:nvSpPr>
        <p:spPr>
          <a:xfrm>
            <a:off x="766763"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
        <p:nvSpPr>
          <p:cNvPr id="14" name="Content Placeholder 4">
            <a:extLst>
              <a:ext uri="{FF2B5EF4-FFF2-40B4-BE49-F238E27FC236}">
                <a16:creationId xmlns:a16="http://schemas.microsoft.com/office/drawing/2014/main" id="{38536A44-0B16-0343-8E56-266492852865}"/>
              </a:ext>
            </a:extLst>
          </p:cNvPr>
          <p:cNvSpPr>
            <a:spLocks noGrp="1"/>
          </p:cNvSpPr>
          <p:nvPr>
            <p:ph sz="quarter" idx="11"/>
          </p:nvPr>
        </p:nvSpPr>
        <p:spPr>
          <a:xfrm>
            <a:off x="5696571"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3249912383"/>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lutsida">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5F6743-D2EA-4F48-8E3B-A6A26A0F17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31280" y="3997960"/>
            <a:ext cx="5760720" cy="2860040"/>
          </a:xfrm>
          <a:prstGeom prst="rect">
            <a:avLst/>
          </a:prstGeom>
        </p:spPr>
      </p:pic>
      <p:pic>
        <p:nvPicPr>
          <p:cNvPr id="15" name="Picture 14">
            <a:extLst>
              <a:ext uri="{FF2B5EF4-FFF2-40B4-BE49-F238E27FC236}">
                <a16:creationId xmlns:a16="http://schemas.microsoft.com/office/drawing/2014/main" id="{F5B5EDC3-8C41-B443-B24E-CDF0E1C7FEF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1158617" y="5723119"/>
            <a:ext cx="687600" cy="766581"/>
          </a:xfrm>
          <a:prstGeom prst="rect">
            <a:avLst/>
          </a:prstGeom>
        </p:spPr>
      </p:pic>
      <p:sp>
        <p:nvSpPr>
          <p:cNvPr id="12" name="Subtitle 2">
            <a:extLst>
              <a:ext uri="{FF2B5EF4-FFF2-40B4-BE49-F238E27FC236}">
                <a16:creationId xmlns:a16="http://schemas.microsoft.com/office/drawing/2014/main" id="{B19DEB1E-50E2-4E94-B944-5B8C7C76B174}"/>
              </a:ext>
            </a:extLst>
          </p:cNvPr>
          <p:cNvSpPr>
            <a:spLocks noGrp="1"/>
          </p:cNvSpPr>
          <p:nvPr>
            <p:ph type="subTitle" idx="1" hasCustomPrompt="1"/>
          </p:nvPr>
        </p:nvSpPr>
        <p:spPr>
          <a:xfrm>
            <a:off x="766763" y="3139718"/>
            <a:ext cx="9144000" cy="657225"/>
          </a:xfrm>
        </p:spPr>
        <p:txBody>
          <a:bodyPr anchor="ctr">
            <a:normAutofit/>
          </a:bodyPr>
          <a:lstStyle>
            <a:lvl1pPr marL="0" indent="0" algn="l">
              <a:buNone/>
              <a:defRPr sz="2000" b="0" i="0">
                <a:solidFill>
                  <a:schemeClr val="tx2"/>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Ditt</a:t>
            </a:r>
            <a:r>
              <a:rPr lang="en-US" dirty="0"/>
              <a:t> </a:t>
            </a:r>
            <a:r>
              <a:rPr lang="en-US" dirty="0" err="1"/>
              <a:t>namn</a:t>
            </a:r>
            <a:r>
              <a:rPr lang="en-US" dirty="0"/>
              <a:t> </a:t>
            </a:r>
            <a:r>
              <a:rPr lang="en-US" dirty="0" err="1"/>
              <a:t>här</a:t>
            </a:r>
            <a:endParaRPr lang="en-AX" dirty="0"/>
          </a:p>
        </p:txBody>
      </p:sp>
      <p:sp>
        <p:nvSpPr>
          <p:cNvPr id="14" name="textruta 13">
            <a:extLst>
              <a:ext uri="{FF2B5EF4-FFF2-40B4-BE49-F238E27FC236}">
                <a16:creationId xmlns:a16="http://schemas.microsoft.com/office/drawing/2014/main" id="{73CC91DD-E9D7-4EFE-BF37-D84289276CCF}"/>
              </a:ext>
            </a:extLst>
          </p:cNvPr>
          <p:cNvSpPr txBox="1"/>
          <p:nvPr userDrawn="1"/>
        </p:nvSpPr>
        <p:spPr>
          <a:xfrm>
            <a:off x="757238" y="3796943"/>
            <a:ext cx="9144000" cy="338554"/>
          </a:xfrm>
          <a:prstGeom prst="rect">
            <a:avLst/>
          </a:prstGeom>
          <a:noFill/>
        </p:spPr>
        <p:txBody>
          <a:bodyPr wrap="square" rtlCol="0">
            <a:spAutoFit/>
          </a:bodyPr>
          <a:lstStyle/>
          <a:p>
            <a:r>
              <a:rPr lang="sv-FI" sz="1600" dirty="0">
                <a:solidFill>
                  <a:schemeClr val="tx2"/>
                </a:solidFill>
                <a:latin typeface="Montserrat" panose="00000500000000000000" pitchFamily="2" charset="0"/>
              </a:rPr>
              <a:t>www.asub.ax</a:t>
            </a:r>
          </a:p>
        </p:txBody>
      </p:sp>
      <p:sp>
        <p:nvSpPr>
          <p:cNvPr id="16" name="textruta 15">
            <a:extLst>
              <a:ext uri="{FF2B5EF4-FFF2-40B4-BE49-F238E27FC236}">
                <a16:creationId xmlns:a16="http://schemas.microsoft.com/office/drawing/2014/main" id="{0A90BECF-BB16-449A-A031-014802B047C9}"/>
              </a:ext>
            </a:extLst>
          </p:cNvPr>
          <p:cNvSpPr txBox="1"/>
          <p:nvPr userDrawn="1"/>
        </p:nvSpPr>
        <p:spPr>
          <a:xfrm>
            <a:off x="757238" y="2431832"/>
            <a:ext cx="9144000" cy="707886"/>
          </a:xfrm>
          <a:prstGeom prst="rect">
            <a:avLst/>
          </a:prstGeom>
          <a:noFill/>
        </p:spPr>
        <p:txBody>
          <a:bodyPr wrap="square" rtlCol="0">
            <a:spAutoFit/>
          </a:bodyPr>
          <a:lstStyle/>
          <a:p>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Tack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för</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visat</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intresse</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a:t>
            </a:r>
            <a:endParaRPr lang="sv-FI" dirty="0"/>
          </a:p>
        </p:txBody>
      </p:sp>
    </p:spTree>
    <p:extLst>
      <p:ext uri="{BB962C8B-B14F-4D97-AF65-F5344CB8AC3E}">
        <p14:creationId xmlns:p14="http://schemas.microsoft.com/office/powerpoint/2010/main" val="3066208577"/>
      </p:ext>
    </p:extLst>
  </p:cSld>
  <p:clrMapOvr>
    <a:masterClrMapping/>
  </p:clrMapOvr>
  <p:extLst>
    <p:ext uri="{DCECCB84-F9BA-43D5-87BE-67443E8EF086}">
      <p15:sldGuideLst xmlns:p15="http://schemas.microsoft.com/office/powerpoint/2012/main">
        <p15:guide id="1" orient="horz" pos="2523" userDrawn="1">
          <p15:clr>
            <a:srgbClr val="FBAE40"/>
          </p15:clr>
        </p15:guide>
        <p15:guide id="2" pos="529" userDrawn="1">
          <p15:clr>
            <a:srgbClr val="FBAE40"/>
          </p15:clr>
        </p15:guide>
        <p15:guide id="3" pos="7469">
          <p15:clr>
            <a:srgbClr val="FBAE40"/>
          </p15:clr>
        </p15:guide>
        <p15:guide id="4" orient="horz" pos="408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lutsida">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5F6743-D2EA-4F48-8E3B-A6A26A0F17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31280" y="3997960"/>
            <a:ext cx="5760720" cy="2860040"/>
          </a:xfrm>
          <a:prstGeom prst="rect">
            <a:avLst/>
          </a:prstGeom>
        </p:spPr>
      </p:pic>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sp>
        <p:nvSpPr>
          <p:cNvPr id="8" name="textruta 7">
            <a:extLst>
              <a:ext uri="{FF2B5EF4-FFF2-40B4-BE49-F238E27FC236}">
                <a16:creationId xmlns:a16="http://schemas.microsoft.com/office/drawing/2014/main" id="{15B0DF21-8E2E-4C7F-9E18-9EFB6DFFABDD}"/>
              </a:ext>
            </a:extLst>
          </p:cNvPr>
          <p:cNvSpPr txBox="1"/>
          <p:nvPr userDrawn="1"/>
        </p:nvSpPr>
        <p:spPr>
          <a:xfrm>
            <a:off x="757238" y="3796943"/>
            <a:ext cx="9144000" cy="338554"/>
          </a:xfrm>
          <a:prstGeom prst="rect">
            <a:avLst/>
          </a:prstGeom>
          <a:noFill/>
        </p:spPr>
        <p:txBody>
          <a:bodyPr wrap="square" rtlCol="0">
            <a:spAutoFit/>
          </a:bodyPr>
          <a:lstStyle/>
          <a:p>
            <a:r>
              <a:rPr lang="sv-FI" sz="1600" dirty="0">
                <a:solidFill>
                  <a:schemeClr val="tx2"/>
                </a:solidFill>
                <a:latin typeface="Montserrat" panose="00000500000000000000" pitchFamily="2" charset="0"/>
              </a:rPr>
              <a:t>www.asub.ax</a:t>
            </a:r>
          </a:p>
        </p:txBody>
      </p:sp>
      <p:sp>
        <p:nvSpPr>
          <p:cNvPr id="11" name="textruta 10">
            <a:extLst>
              <a:ext uri="{FF2B5EF4-FFF2-40B4-BE49-F238E27FC236}">
                <a16:creationId xmlns:a16="http://schemas.microsoft.com/office/drawing/2014/main" id="{C635D2F5-594C-4516-8E42-B4FE1BEFC41F}"/>
              </a:ext>
            </a:extLst>
          </p:cNvPr>
          <p:cNvSpPr txBox="1"/>
          <p:nvPr userDrawn="1"/>
        </p:nvSpPr>
        <p:spPr>
          <a:xfrm>
            <a:off x="757238" y="2431832"/>
            <a:ext cx="9144000" cy="707886"/>
          </a:xfrm>
          <a:prstGeom prst="rect">
            <a:avLst/>
          </a:prstGeom>
          <a:noFill/>
        </p:spPr>
        <p:txBody>
          <a:bodyPr wrap="square" rtlCol="0">
            <a:spAutoFit/>
          </a:bodyPr>
          <a:lstStyle/>
          <a:p>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Tack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för</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visat</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 </a:t>
            </a:r>
            <a:r>
              <a:rPr kumimoji="0" lang="en-US" sz="4000" b="1" i="0" u="none" strike="noStrike" kern="1200" cap="none" spc="0" normalizeH="0" baseline="0" noProof="0" dirty="0" err="1">
                <a:ln>
                  <a:noFill/>
                </a:ln>
                <a:solidFill>
                  <a:srgbClr val="034EA2"/>
                </a:solidFill>
                <a:effectLst/>
                <a:uLnTx/>
                <a:uFillTx/>
                <a:latin typeface="Montserrat" panose="00000500000000000000" pitchFamily="2" charset="0"/>
                <a:ea typeface="+mj-ea"/>
                <a:cs typeface="+mj-cs"/>
              </a:rPr>
              <a:t>intresse</a:t>
            </a:r>
            <a:r>
              <a:rPr kumimoji="0" lang="en-US" sz="4000" b="1" i="0" u="none" strike="noStrike" kern="1200" cap="none" spc="0" normalizeH="0" baseline="0" noProof="0" dirty="0">
                <a:ln>
                  <a:noFill/>
                </a:ln>
                <a:solidFill>
                  <a:srgbClr val="034EA2"/>
                </a:solidFill>
                <a:effectLst/>
                <a:uLnTx/>
                <a:uFillTx/>
                <a:latin typeface="Montserrat" panose="00000500000000000000" pitchFamily="2" charset="0"/>
                <a:ea typeface="+mj-ea"/>
                <a:cs typeface="+mj-cs"/>
              </a:rPr>
              <a:t>!</a:t>
            </a:r>
            <a:endParaRPr lang="sv-FI" dirty="0"/>
          </a:p>
        </p:txBody>
      </p:sp>
      <p:sp>
        <p:nvSpPr>
          <p:cNvPr id="14" name="Subtitle 2">
            <a:extLst>
              <a:ext uri="{FF2B5EF4-FFF2-40B4-BE49-F238E27FC236}">
                <a16:creationId xmlns:a16="http://schemas.microsoft.com/office/drawing/2014/main" id="{1AF6553C-2F2D-45BA-B495-A42191544CAE}"/>
              </a:ext>
            </a:extLst>
          </p:cNvPr>
          <p:cNvSpPr>
            <a:spLocks noGrp="1"/>
          </p:cNvSpPr>
          <p:nvPr>
            <p:ph type="subTitle" idx="1" hasCustomPrompt="1"/>
          </p:nvPr>
        </p:nvSpPr>
        <p:spPr>
          <a:xfrm>
            <a:off x="766763" y="3139718"/>
            <a:ext cx="9144000" cy="657225"/>
          </a:xfrm>
        </p:spPr>
        <p:txBody>
          <a:bodyPr anchor="ctr">
            <a:normAutofit/>
          </a:bodyPr>
          <a:lstStyle>
            <a:lvl1pPr marL="0" indent="0" algn="l">
              <a:buNone/>
              <a:defRPr sz="2000" b="0" i="0">
                <a:solidFill>
                  <a:schemeClr val="tx2"/>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Ditt</a:t>
            </a:r>
            <a:r>
              <a:rPr lang="en-US" dirty="0"/>
              <a:t> </a:t>
            </a:r>
            <a:r>
              <a:rPr lang="en-US" dirty="0" err="1"/>
              <a:t>namn</a:t>
            </a:r>
            <a:r>
              <a:rPr lang="en-US" dirty="0"/>
              <a:t> </a:t>
            </a:r>
            <a:r>
              <a:rPr lang="en-US" dirty="0" err="1"/>
              <a:t>här</a:t>
            </a:r>
            <a:endParaRPr lang="en-AX" dirty="0"/>
          </a:p>
        </p:txBody>
      </p:sp>
    </p:spTree>
    <p:extLst>
      <p:ext uri="{BB962C8B-B14F-4D97-AF65-F5344CB8AC3E}">
        <p14:creationId xmlns:p14="http://schemas.microsoft.com/office/powerpoint/2010/main" val="2073069046"/>
      </p:ext>
    </p:extLst>
  </p:cSld>
  <p:clrMapOvr>
    <a:masterClrMapping/>
  </p:clrMapOvr>
  <p:extLst>
    <p:ext uri="{DCECCB84-F9BA-43D5-87BE-67443E8EF086}">
      <p15:sldGuideLst xmlns:p15="http://schemas.microsoft.com/office/powerpoint/2012/main">
        <p15:guide id="1" orient="horz" pos="1321" userDrawn="1">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702B-73CB-DB4E-8402-917AF2522E66}"/>
              </a:ext>
            </a:extLst>
          </p:cNvPr>
          <p:cNvSpPr>
            <a:spLocks noGrp="1"/>
          </p:cNvSpPr>
          <p:nvPr>
            <p:ph type="ctrTitle" hasCustomPrompt="1"/>
          </p:nvPr>
        </p:nvSpPr>
        <p:spPr>
          <a:xfrm>
            <a:off x="766763" y="2361341"/>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startsida</a:t>
            </a:r>
            <a:endParaRPr lang="en-AX" dirty="0"/>
          </a:p>
        </p:txBody>
      </p:sp>
      <p:sp>
        <p:nvSpPr>
          <p:cNvPr id="3" name="Subtitle 2">
            <a:extLst>
              <a:ext uri="{FF2B5EF4-FFF2-40B4-BE49-F238E27FC236}">
                <a16:creationId xmlns:a16="http://schemas.microsoft.com/office/drawing/2014/main" id="{416CCA25-854D-5341-971A-A96337B58832}"/>
              </a:ext>
            </a:extLst>
          </p:cNvPr>
          <p:cNvSpPr>
            <a:spLocks noGrp="1"/>
          </p:cNvSpPr>
          <p:nvPr>
            <p:ph type="subTitle" idx="1" hasCustomPrompt="1"/>
          </p:nvPr>
        </p:nvSpPr>
        <p:spPr>
          <a:xfrm>
            <a:off x="766763" y="3399082"/>
            <a:ext cx="9144000" cy="657225"/>
          </a:xfrm>
        </p:spPr>
        <p:txBody>
          <a:bodyPr anchor="t"/>
          <a:lstStyle>
            <a:lvl1pPr marL="0" indent="0" algn="l">
              <a:buNone/>
              <a:defRPr sz="2400" b="0" i="0">
                <a:solidFill>
                  <a:schemeClr val="bg1"/>
                </a:solidFill>
                <a:latin typeface="Montserrat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Underrubrik</a:t>
            </a:r>
            <a:endParaRPr lang="en-AX" dirty="0"/>
          </a:p>
        </p:txBody>
      </p:sp>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sp>
        <p:nvSpPr>
          <p:cNvPr id="12" name="Text Placeholder 11">
            <a:extLst>
              <a:ext uri="{FF2B5EF4-FFF2-40B4-BE49-F238E27FC236}">
                <a16:creationId xmlns:a16="http://schemas.microsoft.com/office/drawing/2014/main" id="{A77AC4AC-E66B-AA48-8280-0947E3AD7A36}"/>
              </a:ext>
            </a:extLst>
          </p:cNvPr>
          <p:cNvSpPr>
            <a:spLocks noGrp="1"/>
          </p:cNvSpPr>
          <p:nvPr>
            <p:ph type="body" sz="quarter" idx="13" hasCustomPrompt="1"/>
          </p:nvPr>
        </p:nvSpPr>
        <p:spPr>
          <a:xfrm>
            <a:off x="766763" y="4056307"/>
            <a:ext cx="9144000" cy="385762"/>
          </a:xfrm>
        </p:spPr>
        <p:txBody>
          <a:bodyPr>
            <a:normAutofit/>
          </a:bodyPr>
          <a:lstStyle>
            <a:lvl1pPr marL="0" indent="0" algn="l">
              <a:buNone/>
              <a:defRPr sz="1400" b="0" i="0">
                <a:solidFill>
                  <a:schemeClr val="bg1"/>
                </a:solidFill>
                <a:latin typeface="Montserrat" pitchFamily="2" charset="77"/>
              </a:defRPr>
            </a:lvl1pPr>
          </a:lstStyle>
          <a:p>
            <a:pPr lvl="0"/>
            <a:r>
              <a:rPr lang="en-US" dirty="0"/>
              <a:t>NAMN OCH DATUM</a:t>
            </a:r>
          </a:p>
        </p:txBody>
      </p:sp>
      <p:pic>
        <p:nvPicPr>
          <p:cNvPr id="14" name="Picture 13">
            <a:extLst>
              <a:ext uri="{FF2B5EF4-FFF2-40B4-BE49-F238E27FC236}">
                <a16:creationId xmlns:a16="http://schemas.microsoft.com/office/drawing/2014/main" id="{522D9520-C20B-B942-B273-861ED5C4D6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31280" y="3997960"/>
            <a:ext cx="5760720" cy="2860040"/>
          </a:xfrm>
          <a:prstGeom prst="rect">
            <a:avLst/>
          </a:prstGeom>
        </p:spPr>
      </p:pic>
    </p:spTree>
    <p:extLst>
      <p:ext uri="{BB962C8B-B14F-4D97-AF65-F5344CB8AC3E}">
        <p14:creationId xmlns:p14="http://schemas.microsoft.com/office/powerpoint/2010/main" val="739505658"/>
      </p:ext>
    </p:extLst>
  </p:cSld>
  <p:clrMapOvr>
    <a:masterClrMapping/>
  </p:clrMapOvr>
  <p:extLst>
    <p:ext uri="{DCECCB84-F9BA-43D5-87BE-67443E8EF086}">
      <p15:sldGuideLst xmlns:p15="http://schemas.microsoft.com/office/powerpoint/2012/main">
        <p15:guide id="1" orient="horz" pos="1480" userDrawn="1">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Mellansida">
    <p:bg>
      <p:bgPr>
        <a:solidFill>
          <a:schemeClr val="accent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11" name="Picture 10">
            <a:extLst>
              <a:ext uri="{FF2B5EF4-FFF2-40B4-BE49-F238E27FC236}">
                <a16:creationId xmlns:a16="http://schemas.microsoft.com/office/drawing/2014/main" id="{1A1207FA-DB4E-334D-AE2D-726D80EAE13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21120" y="3997960"/>
            <a:ext cx="5770880" cy="2865120"/>
          </a:xfrm>
          <a:prstGeom prst="rect">
            <a:avLst/>
          </a:prstGeom>
        </p:spPr>
      </p:pic>
      <p:sp>
        <p:nvSpPr>
          <p:cNvPr id="8" name="Title 1">
            <a:extLst>
              <a:ext uri="{FF2B5EF4-FFF2-40B4-BE49-F238E27FC236}">
                <a16:creationId xmlns:a16="http://schemas.microsoft.com/office/drawing/2014/main" id="{F3BEBA71-0792-4C87-B273-01CD4C80D8EB}"/>
              </a:ext>
            </a:extLst>
          </p:cNvPr>
          <p:cNvSpPr>
            <a:spLocks noGrp="1"/>
          </p:cNvSpPr>
          <p:nvPr>
            <p:ph type="ctrTitle" hasCustomPrompt="1"/>
          </p:nvPr>
        </p:nvSpPr>
        <p:spPr>
          <a:xfrm>
            <a:off x="766763" y="2348865"/>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mellansida</a:t>
            </a:r>
            <a:endParaRPr lang="en-AX" dirty="0"/>
          </a:p>
        </p:txBody>
      </p:sp>
      <p:sp>
        <p:nvSpPr>
          <p:cNvPr id="10" name="Platshållare för text 3">
            <a:extLst>
              <a:ext uri="{FF2B5EF4-FFF2-40B4-BE49-F238E27FC236}">
                <a16:creationId xmlns:a16="http://schemas.microsoft.com/office/drawing/2014/main" id="{8D8FF3D5-B113-4928-8A85-CAB54F3692C9}"/>
              </a:ext>
            </a:extLst>
          </p:cNvPr>
          <p:cNvSpPr>
            <a:spLocks noGrp="1"/>
          </p:cNvSpPr>
          <p:nvPr>
            <p:ph type="body" sz="quarter" idx="11" hasCustomPrompt="1"/>
          </p:nvPr>
        </p:nvSpPr>
        <p:spPr>
          <a:xfrm>
            <a:off x="766763" y="3410712"/>
            <a:ext cx="7078662" cy="1038225"/>
          </a:xfrm>
        </p:spPr>
        <p:txBody>
          <a:bodyPr>
            <a:normAutofit/>
          </a:bodyPr>
          <a:lstStyle>
            <a:lvl1pPr marL="0" indent="0">
              <a:buNone/>
              <a:defRPr sz="2400">
                <a:solidFill>
                  <a:schemeClr val="bg1"/>
                </a:solidFill>
                <a:latin typeface="Montserrat Medium" panose="020B0604020202020204" charset="0"/>
              </a:defRPr>
            </a:lvl1pPr>
          </a:lstStyle>
          <a:p>
            <a:pPr lvl="0"/>
            <a:r>
              <a:rPr lang="sv-SE" dirty="0"/>
              <a:t>Underrubrik</a:t>
            </a:r>
          </a:p>
        </p:txBody>
      </p:sp>
    </p:spTree>
    <p:extLst>
      <p:ext uri="{BB962C8B-B14F-4D97-AF65-F5344CB8AC3E}">
        <p14:creationId xmlns:p14="http://schemas.microsoft.com/office/powerpoint/2010/main" val="4245319643"/>
      </p:ext>
    </p:extLst>
  </p:cSld>
  <p:clrMapOvr>
    <a:masterClrMapping/>
  </p:clrMapOvr>
  <p:extLst>
    <p:ext uri="{DCECCB84-F9BA-43D5-87BE-67443E8EF086}">
      <p15:sldGuideLst xmlns:p15="http://schemas.microsoft.com/office/powerpoint/2012/main">
        <p15:guide id="1" orient="horz" pos="1480" userDrawn="1">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Mellansida">
    <p:bg>
      <p:bgPr>
        <a:solidFill>
          <a:schemeClr val="accent4"/>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11" name="Picture 10">
            <a:extLst>
              <a:ext uri="{FF2B5EF4-FFF2-40B4-BE49-F238E27FC236}">
                <a16:creationId xmlns:a16="http://schemas.microsoft.com/office/drawing/2014/main" id="{1A1207FA-DB4E-334D-AE2D-726D80EAE13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21120" y="3997960"/>
            <a:ext cx="5770880" cy="2865120"/>
          </a:xfrm>
          <a:prstGeom prst="rect">
            <a:avLst/>
          </a:prstGeom>
        </p:spPr>
      </p:pic>
      <p:sp>
        <p:nvSpPr>
          <p:cNvPr id="8" name="Title 1">
            <a:extLst>
              <a:ext uri="{FF2B5EF4-FFF2-40B4-BE49-F238E27FC236}">
                <a16:creationId xmlns:a16="http://schemas.microsoft.com/office/drawing/2014/main" id="{784B9A61-509F-4313-B719-71A3EDF215A9}"/>
              </a:ext>
            </a:extLst>
          </p:cNvPr>
          <p:cNvSpPr>
            <a:spLocks noGrp="1"/>
          </p:cNvSpPr>
          <p:nvPr>
            <p:ph type="ctrTitle" hasCustomPrompt="1"/>
          </p:nvPr>
        </p:nvSpPr>
        <p:spPr>
          <a:xfrm>
            <a:off x="766763" y="2348865"/>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mellansida</a:t>
            </a:r>
            <a:endParaRPr lang="en-AX" dirty="0"/>
          </a:p>
        </p:txBody>
      </p:sp>
      <p:sp>
        <p:nvSpPr>
          <p:cNvPr id="10" name="Platshållare för text 3">
            <a:extLst>
              <a:ext uri="{FF2B5EF4-FFF2-40B4-BE49-F238E27FC236}">
                <a16:creationId xmlns:a16="http://schemas.microsoft.com/office/drawing/2014/main" id="{98067984-20EE-4D0D-B7BE-7D325381D14C}"/>
              </a:ext>
            </a:extLst>
          </p:cNvPr>
          <p:cNvSpPr>
            <a:spLocks noGrp="1"/>
          </p:cNvSpPr>
          <p:nvPr>
            <p:ph type="body" sz="quarter" idx="11" hasCustomPrompt="1"/>
          </p:nvPr>
        </p:nvSpPr>
        <p:spPr>
          <a:xfrm>
            <a:off x="766763" y="3410712"/>
            <a:ext cx="7078662" cy="1038225"/>
          </a:xfrm>
        </p:spPr>
        <p:txBody>
          <a:bodyPr/>
          <a:lstStyle>
            <a:lvl1pPr marL="0" indent="0">
              <a:buNone/>
              <a:defRPr lang="sv-SE" sz="2400" kern="1200" dirty="0" smtClean="0">
                <a:solidFill>
                  <a:schemeClr val="bg1"/>
                </a:solidFill>
                <a:latin typeface="Montserrat Medium" panose="020B0604020202020204" charset="0"/>
                <a:ea typeface="+mn-ea"/>
                <a:cs typeface="+mn-cs"/>
              </a:defRPr>
            </a:lvl1pPr>
          </a:lstStyle>
          <a:p>
            <a:pPr lvl="0"/>
            <a:r>
              <a:rPr lang="sv-SE" dirty="0"/>
              <a:t>Underrubrik</a:t>
            </a:r>
          </a:p>
        </p:txBody>
      </p:sp>
    </p:spTree>
    <p:extLst>
      <p:ext uri="{BB962C8B-B14F-4D97-AF65-F5344CB8AC3E}">
        <p14:creationId xmlns:p14="http://schemas.microsoft.com/office/powerpoint/2010/main" val="230054736"/>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Mellansida">
    <p:bg>
      <p:bgPr>
        <a:solidFill>
          <a:srgbClr val="464764"/>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11" name="Picture 10">
            <a:extLst>
              <a:ext uri="{FF2B5EF4-FFF2-40B4-BE49-F238E27FC236}">
                <a16:creationId xmlns:a16="http://schemas.microsoft.com/office/drawing/2014/main" id="{1A1207FA-DB4E-334D-AE2D-726D80EAE13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21120" y="3997960"/>
            <a:ext cx="5770880" cy="2865120"/>
          </a:xfrm>
          <a:prstGeom prst="rect">
            <a:avLst/>
          </a:prstGeom>
        </p:spPr>
      </p:pic>
      <p:sp>
        <p:nvSpPr>
          <p:cNvPr id="6" name="Title 1">
            <a:extLst>
              <a:ext uri="{FF2B5EF4-FFF2-40B4-BE49-F238E27FC236}">
                <a16:creationId xmlns:a16="http://schemas.microsoft.com/office/drawing/2014/main" id="{CD719D5E-DF55-477E-A60B-419A1F8F8835}"/>
              </a:ext>
            </a:extLst>
          </p:cNvPr>
          <p:cNvSpPr>
            <a:spLocks noGrp="1"/>
          </p:cNvSpPr>
          <p:nvPr>
            <p:ph type="ctrTitle" hasCustomPrompt="1"/>
          </p:nvPr>
        </p:nvSpPr>
        <p:spPr>
          <a:xfrm>
            <a:off x="766763" y="2348865"/>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mellansida</a:t>
            </a:r>
            <a:endParaRPr lang="en-AX" dirty="0"/>
          </a:p>
        </p:txBody>
      </p:sp>
      <p:sp>
        <p:nvSpPr>
          <p:cNvPr id="4" name="Platshållare för text 3">
            <a:extLst>
              <a:ext uri="{FF2B5EF4-FFF2-40B4-BE49-F238E27FC236}">
                <a16:creationId xmlns:a16="http://schemas.microsoft.com/office/drawing/2014/main" id="{871B8838-CA60-42A7-88A2-A5A15D8E3770}"/>
              </a:ext>
            </a:extLst>
          </p:cNvPr>
          <p:cNvSpPr>
            <a:spLocks noGrp="1"/>
          </p:cNvSpPr>
          <p:nvPr>
            <p:ph type="body" sz="quarter" idx="11" hasCustomPrompt="1"/>
          </p:nvPr>
        </p:nvSpPr>
        <p:spPr>
          <a:xfrm>
            <a:off x="766763" y="3410712"/>
            <a:ext cx="7078662" cy="1038225"/>
          </a:xfrm>
        </p:spPr>
        <p:txBody>
          <a:bodyPr/>
          <a:lstStyle>
            <a:lvl1pPr marL="0" indent="0">
              <a:buNone/>
              <a:defRPr lang="sv-SE" sz="2400" kern="1200" dirty="0" smtClean="0">
                <a:solidFill>
                  <a:schemeClr val="bg1"/>
                </a:solidFill>
                <a:latin typeface="Montserrat Medium" panose="020B0604020202020204" charset="0"/>
                <a:ea typeface="+mn-ea"/>
                <a:cs typeface="+mn-cs"/>
              </a:defRPr>
            </a:lvl1pPr>
          </a:lstStyle>
          <a:p>
            <a:pPr lvl="0"/>
            <a:r>
              <a:rPr lang="sv-SE" dirty="0"/>
              <a:t>Underrubrik</a:t>
            </a:r>
          </a:p>
        </p:txBody>
      </p:sp>
    </p:spTree>
    <p:extLst>
      <p:ext uri="{BB962C8B-B14F-4D97-AF65-F5344CB8AC3E}">
        <p14:creationId xmlns:p14="http://schemas.microsoft.com/office/powerpoint/2010/main" val="3572901097"/>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Mellansida">
    <p:bg>
      <p:bgPr>
        <a:solidFill>
          <a:schemeClr val="accent3"/>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11" name="Picture 10">
            <a:extLst>
              <a:ext uri="{FF2B5EF4-FFF2-40B4-BE49-F238E27FC236}">
                <a16:creationId xmlns:a16="http://schemas.microsoft.com/office/drawing/2014/main" id="{1A1207FA-DB4E-334D-AE2D-726D80EAE13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21120" y="3997960"/>
            <a:ext cx="5770880" cy="2865120"/>
          </a:xfrm>
          <a:prstGeom prst="rect">
            <a:avLst/>
          </a:prstGeom>
        </p:spPr>
      </p:pic>
      <p:sp>
        <p:nvSpPr>
          <p:cNvPr id="6" name="Title 1">
            <a:extLst>
              <a:ext uri="{FF2B5EF4-FFF2-40B4-BE49-F238E27FC236}">
                <a16:creationId xmlns:a16="http://schemas.microsoft.com/office/drawing/2014/main" id="{4229BE8B-C1AB-412D-BBEF-21962A3F06C7}"/>
              </a:ext>
            </a:extLst>
          </p:cNvPr>
          <p:cNvSpPr>
            <a:spLocks noGrp="1"/>
          </p:cNvSpPr>
          <p:nvPr>
            <p:ph type="ctrTitle" hasCustomPrompt="1"/>
          </p:nvPr>
        </p:nvSpPr>
        <p:spPr>
          <a:xfrm>
            <a:off x="766763" y="2348865"/>
            <a:ext cx="9144000" cy="1037741"/>
          </a:xfrm>
        </p:spPr>
        <p:txBody>
          <a:bodyPr anchor="t">
            <a:normAutofit/>
          </a:bodyPr>
          <a:lstStyle>
            <a:lvl1pPr algn="l">
              <a:defRPr sz="4000" b="1" i="0">
                <a:solidFill>
                  <a:schemeClr val="bg1"/>
                </a:solidFill>
                <a:latin typeface="Montserrat" pitchFamily="2" charset="77"/>
              </a:defRPr>
            </a:lvl1pPr>
          </a:lstStyle>
          <a:p>
            <a:r>
              <a:rPr lang="en-US" dirty="0"/>
              <a:t>Rubrik </a:t>
            </a:r>
            <a:r>
              <a:rPr lang="en-US" dirty="0" err="1"/>
              <a:t>mellansida</a:t>
            </a:r>
            <a:endParaRPr lang="en-AX" dirty="0"/>
          </a:p>
        </p:txBody>
      </p:sp>
      <p:sp>
        <p:nvSpPr>
          <p:cNvPr id="7" name="Platshållare för text 3">
            <a:extLst>
              <a:ext uri="{FF2B5EF4-FFF2-40B4-BE49-F238E27FC236}">
                <a16:creationId xmlns:a16="http://schemas.microsoft.com/office/drawing/2014/main" id="{87A89FC1-1600-4249-B87B-CC2A6465BA5D}"/>
              </a:ext>
            </a:extLst>
          </p:cNvPr>
          <p:cNvSpPr>
            <a:spLocks noGrp="1"/>
          </p:cNvSpPr>
          <p:nvPr>
            <p:ph type="body" sz="quarter" idx="11" hasCustomPrompt="1"/>
          </p:nvPr>
        </p:nvSpPr>
        <p:spPr>
          <a:xfrm>
            <a:off x="766763" y="3410712"/>
            <a:ext cx="7078662" cy="1038225"/>
          </a:xfrm>
        </p:spPr>
        <p:txBody>
          <a:bodyPr/>
          <a:lstStyle>
            <a:lvl1pPr marL="0" indent="0">
              <a:buNone/>
              <a:defRPr lang="sv-SE" sz="2400" kern="1200" dirty="0" smtClean="0">
                <a:solidFill>
                  <a:schemeClr val="bg1"/>
                </a:solidFill>
                <a:latin typeface="Montserrat Medium" panose="020B0604020202020204" charset="0"/>
                <a:ea typeface="+mn-ea"/>
                <a:cs typeface="+mn-cs"/>
              </a:defRPr>
            </a:lvl1pPr>
          </a:lstStyle>
          <a:p>
            <a:pPr lvl="0"/>
            <a:r>
              <a:rPr lang="sv-SE" dirty="0"/>
              <a:t>Underrubrik</a:t>
            </a:r>
          </a:p>
        </p:txBody>
      </p:sp>
    </p:spTree>
    <p:extLst>
      <p:ext uri="{BB962C8B-B14F-4D97-AF65-F5344CB8AC3E}">
        <p14:creationId xmlns:p14="http://schemas.microsoft.com/office/powerpoint/2010/main" val="4248386593"/>
      </p:ext>
    </p:extLst>
  </p:cSld>
  <p:clrMapOvr>
    <a:masterClrMapping/>
  </p:clrMapOvr>
  <p:extLst>
    <p:ext uri="{DCECCB84-F9BA-43D5-87BE-67443E8EF086}">
      <p15:sldGuideLst xmlns:p15="http://schemas.microsoft.com/office/powerpoint/2012/main">
        <p15:guide id="1" orient="horz" pos="1480" userDrawn="1">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Mellansida">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8" name="Picture 7">
            <a:extLst>
              <a:ext uri="{FF2B5EF4-FFF2-40B4-BE49-F238E27FC236}">
                <a16:creationId xmlns:a16="http://schemas.microsoft.com/office/drawing/2014/main" id="{E6FC3E9E-14E0-6D46-8B14-DD21B2DAC88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21120" y="3992880"/>
            <a:ext cx="5770880" cy="2865120"/>
          </a:xfrm>
          <a:prstGeom prst="rect">
            <a:avLst/>
          </a:prstGeom>
        </p:spPr>
      </p:pic>
      <p:sp>
        <p:nvSpPr>
          <p:cNvPr id="11" name="Title 1">
            <a:extLst>
              <a:ext uri="{FF2B5EF4-FFF2-40B4-BE49-F238E27FC236}">
                <a16:creationId xmlns:a16="http://schemas.microsoft.com/office/drawing/2014/main" id="{9ABCD30A-0C9A-429D-8856-9E563D51434B}"/>
              </a:ext>
            </a:extLst>
          </p:cNvPr>
          <p:cNvSpPr>
            <a:spLocks noGrp="1"/>
          </p:cNvSpPr>
          <p:nvPr>
            <p:ph type="ctrTitle" hasCustomPrompt="1"/>
          </p:nvPr>
        </p:nvSpPr>
        <p:spPr>
          <a:xfrm>
            <a:off x="766763" y="2348865"/>
            <a:ext cx="9144000"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mellansida</a:t>
            </a:r>
            <a:endParaRPr lang="en-AX" dirty="0"/>
          </a:p>
        </p:txBody>
      </p:sp>
      <p:sp>
        <p:nvSpPr>
          <p:cNvPr id="12" name="Platshållare för text 3">
            <a:extLst>
              <a:ext uri="{FF2B5EF4-FFF2-40B4-BE49-F238E27FC236}">
                <a16:creationId xmlns:a16="http://schemas.microsoft.com/office/drawing/2014/main" id="{72DDE4C3-13AE-4970-A405-B4BED854C17F}"/>
              </a:ext>
            </a:extLst>
          </p:cNvPr>
          <p:cNvSpPr>
            <a:spLocks noGrp="1"/>
          </p:cNvSpPr>
          <p:nvPr>
            <p:ph type="body" sz="quarter" idx="11" hasCustomPrompt="1"/>
          </p:nvPr>
        </p:nvSpPr>
        <p:spPr>
          <a:xfrm>
            <a:off x="766763" y="3410712"/>
            <a:ext cx="7078662" cy="1038225"/>
          </a:xfrm>
        </p:spPr>
        <p:txBody>
          <a:bodyPr/>
          <a:lstStyle>
            <a:lvl1pPr marL="0" indent="0">
              <a:buNone/>
              <a:defRPr lang="sv-SE" sz="2400" kern="1200" dirty="0" smtClean="0">
                <a:solidFill>
                  <a:schemeClr val="tx2"/>
                </a:solidFill>
                <a:latin typeface="Montserrat Medium" panose="020B0604020202020204" charset="0"/>
                <a:ea typeface="+mn-ea"/>
                <a:cs typeface="+mn-cs"/>
              </a:defRPr>
            </a:lvl1pPr>
          </a:lstStyle>
          <a:p>
            <a:pPr lvl="0"/>
            <a:r>
              <a:rPr lang="sv-SE" dirty="0"/>
              <a:t>Underrubrik</a:t>
            </a:r>
          </a:p>
        </p:txBody>
      </p:sp>
    </p:spTree>
    <p:extLst>
      <p:ext uri="{BB962C8B-B14F-4D97-AF65-F5344CB8AC3E}">
        <p14:creationId xmlns:p14="http://schemas.microsoft.com/office/powerpoint/2010/main" val="3148239403"/>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Undersid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702B-73CB-DB4E-8402-917AF2522E66}"/>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pic>
        <p:nvPicPr>
          <p:cNvPr id="8" name="Picture 7">
            <a:extLst>
              <a:ext uri="{FF2B5EF4-FFF2-40B4-BE49-F238E27FC236}">
                <a16:creationId xmlns:a16="http://schemas.microsoft.com/office/drawing/2014/main" id="{9295EA79-40FE-074B-9E28-70AD2B1ED4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80360" cy="1432560"/>
          </a:xfrm>
          <a:prstGeom prst="rect">
            <a:avLst/>
          </a:prstGeom>
        </p:spPr>
      </p:pic>
      <p:pic>
        <p:nvPicPr>
          <p:cNvPr id="4" name="Picture 3">
            <a:extLst>
              <a:ext uri="{FF2B5EF4-FFF2-40B4-BE49-F238E27FC236}">
                <a16:creationId xmlns:a16="http://schemas.microsoft.com/office/drawing/2014/main" id="{590A3A66-90A9-5E41-AAFD-F086C43E11AA}"/>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1403496" y="6057443"/>
            <a:ext cx="513177" cy="572122"/>
          </a:xfrm>
          <a:prstGeom prst="rect">
            <a:avLst/>
          </a:prstGeom>
        </p:spPr>
      </p:pic>
      <p:sp>
        <p:nvSpPr>
          <p:cNvPr id="10" name="Content Placeholder 4">
            <a:extLst>
              <a:ext uri="{FF2B5EF4-FFF2-40B4-BE49-F238E27FC236}">
                <a16:creationId xmlns:a16="http://schemas.microsoft.com/office/drawing/2014/main" id="{4F1CD328-F8A9-4A9F-B283-9AFE0F99BEEB}"/>
              </a:ext>
            </a:extLst>
          </p:cNvPr>
          <p:cNvSpPr>
            <a:spLocks noGrp="1"/>
          </p:cNvSpPr>
          <p:nvPr>
            <p:ph sz="quarter" idx="10"/>
          </p:nvPr>
        </p:nvSpPr>
        <p:spPr>
          <a:xfrm>
            <a:off x="766763" y="1695450"/>
            <a:ext cx="9629566"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1149456186"/>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Undersid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702B-73CB-DB4E-8402-917AF2522E66}"/>
              </a:ext>
            </a:extLst>
          </p:cNvPr>
          <p:cNvSpPr>
            <a:spLocks noGrp="1"/>
          </p:cNvSpPr>
          <p:nvPr>
            <p:ph type="ctrTitle" hasCustomPrompt="1"/>
          </p:nvPr>
        </p:nvSpPr>
        <p:spPr>
          <a:xfrm>
            <a:off x="766762" y="657225"/>
            <a:ext cx="9629567" cy="1037741"/>
          </a:xfrm>
        </p:spPr>
        <p:txBody>
          <a:bodyPr anchor="t">
            <a:normAutofit/>
          </a:bodyPr>
          <a:lstStyle>
            <a:lvl1pPr algn="l">
              <a:defRPr sz="4000" b="1" i="0">
                <a:solidFill>
                  <a:schemeClr val="tx2"/>
                </a:solidFill>
                <a:latin typeface="Montserrat" pitchFamily="2" charset="77"/>
              </a:defRPr>
            </a:lvl1pPr>
          </a:lstStyle>
          <a:p>
            <a:r>
              <a:rPr lang="en-US" dirty="0"/>
              <a:t>Rubrik </a:t>
            </a:r>
            <a:r>
              <a:rPr lang="en-US" dirty="0" err="1"/>
              <a:t>undersida</a:t>
            </a:r>
            <a:endParaRPr lang="en-AX" dirty="0"/>
          </a:p>
        </p:txBody>
      </p:sp>
      <p:sp>
        <p:nvSpPr>
          <p:cNvPr id="9" name="TextBox 8">
            <a:extLst>
              <a:ext uri="{FF2B5EF4-FFF2-40B4-BE49-F238E27FC236}">
                <a16:creationId xmlns:a16="http://schemas.microsoft.com/office/drawing/2014/main" id="{5A97DE21-E36B-9840-82D1-2951E0B46CDD}"/>
              </a:ext>
            </a:extLst>
          </p:cNvPr>
          <p:cNvSpPr txBox="1"/>
          <p:nvPr userDrawn="1"/>
        </p:nvSpPr>
        <p:spPr>
          <a:xfrm>
            <a:off x="3207026" y="2802835"/>
            <a:ext cx="184731" cy="369332"/>
          </a:xfrm>
          <a:prstGeom prst="rect">
            <a:avLst/>
          </a:prstGeom>
          <a:noFill/>
        </p:spPr>
        <p:txBody>
          <a:bodyPr wrap="none" rtlCol="0">
            <a:spAutoFit/>
          </a:bodyPr>
          <a:lstStyle/>
          <a:p>
            <a:endParaRPr lang="en-AX" dirty="0"/>
          </a:p>
        </p:txBody>
      </p:sp>
      <p:sp>
        <p:nvSpPr>
          <p:cNvPr id="5" name="Content Placeholder 4">
            <a:extLst>
              <a:ext uri="{FF2B5EF4-FFF2-40B4-BE49-F238E27FC236}">
                <a16:creationId xmlns:a16="http://schemas.microsoft.com/office/drawing/2014/main" id="{255E3711-27BC-D74D-B225-D71DC387FF69}"/>
              </a:ext>
            </a:extLst>
          </p:cNvPr>
          <p:cNvSpPr>
            <a:spLocks noGrp="1"/>
          </p:cNvSpPr>
          <p:nvPr>
            <p:ph sz="quarter" idx="10"/>
          </p:nvPr>
        </p:nvSpPr>
        <p:spPr>
          <a:xfrm>
            <a:off x="766763"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pic>
        <p:nvPicPr>
          <p:cNvPr id="8" name="Picture 7">
            <a:extLst>
              <a:ext uri="{FF2B5EF4-FFF2-40B4-BE49-F238E27FC236}">
                <a16:creationId xmlns:a16="http://schemas.microsoft.com/office/drawing/2014/main" id="{9295EA79-40FE-074B-9E28-70AD2B1ED4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306560" y="5425440"/>
            <a:ext cx="2880360" cy="1432560"/>
          </a:xfrm>
          <a:prstGeom prst="rect">
            <a:avLst/>
          </a:prstGeom>
        </p:spPr>
      </p:pic>
      <p:pic>
        <p:nvPicPr>
          <p:cNvPr id="4" name="Picture 3">
            <a:extLst>
              <a:ext uri="{FF2B5EF4-FFF2-40B4-BE49-F238E27FC236}">
                <a16:creationId xmlns:a16="http://schemas.microsoft.com/office/drawing/2014/main" id="{590A3A66-90A9-5E41-AAFD-F086C43E11AA}"/>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1403496" y="6057443"/>
            <a:ext cx="513177" cy="572122"/>
          </a:xfrm>
          <a:prstGeom prst="rect">
            <a:avLst/>
          </a:prstGeom>
        </p:spPr>
      </p:pic>
      <p:sp>
        <p:nvSpPr>
          <p:cNvPr id="12" name="Content Placeholder 4">
            <a:extLst>
              <a:ext uri="{FF2B5EF4-FFF2-40B4-BE49-F238E27FC236}">
                <a16:creationId xmlns:a16="http://schemas.microsoft.com/office/drawing/2014/main" id="{72A57624-C89D-1F4C-A469-DB8E6D7D9908}"/>
              </a:ext>
            </a:extLst>
          </p:cNvPr>
          <p:cNvSpPr>
            <a:spLocks noGrp="1"/>
          </p:cNvSpPr>
          <p:nvPr>
            <p:ph sz="quarter" idx="11"/>
          </p:nvPr>
        </p:nvSpPr>
        <p:spPr>
          <a:xfrm>
            <a:off x="5696571" y="1695450"/>
            <a:ext cx="4699759" cy="4129088"/>
          </a:xfrm>
        </p:spPr>
        <p:txBody>
          <a:bodyPr/>
          <a:lstStyle>
            <a:lvl1pPr>
              <a:defRPr sz="2200">
                <a:solidFill>
                  <a:schemeClr val="tx2"/>
                </a:solidFill>
                <a:latin typeface="Montserrat" pitchFamily="2" charset="77"/>
              </a:defRPr>
            </a:lvl1pPr>
            <a:lvl2pPr>
              <a:defRPr sz="1800">
                <a:solidFill>
                  <a:schemeClr val="tx2"/>
                </a:solidFill>
                <a:latin typeface="Montserrat" pitchFamily="2" charset="77"/>
              </a:defRPr>
            </a:lvl2pPr>
            <a:lvl3pPr>
              <a:defRPr sz="1400">
                <a:solidFill>
                  <a:schemeClr val="tx2"/>
                </a:solidFill>
                <a:latin typeface="Montserrat" pitchFamily="2" charset="77"/>
              </a:defRPr>
            </a:lvl3pPr>
            <a:lvl4pPr>
              <a:defRPr>
                <a:solidFill>
                  <a:schemeClr val="bg2"/>
                </a:solidFill>
                <a:latin typeface="Montserrat" pitchFamily="2" charset="77"/>
              </a:defRPr>
            </a:lvl4pPr>
            <a:lvl5pPr>
              <a:defRPr>
                <a:solidFill>
                  <a:schemeClr val="bg2"/>
                </a:solidFill>
                <a:latin typeface="Montserrat" pitchFamily="2" charset="77"/>
              </a:defRPr>
            </a:lvl5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2369044432"/>
      </p:ext>
    </p:extLst>
  </p:cSld>
  <p:clrMapOvr>
    <a:masterClrMapping/>
  </p:clrMapOvr>
  <p:extLst>
    <p:ext uri="{DCECCB84-F9BA-43D5-87BE-67443E8EF086}">
      <p15:sldGuideLst xmlns:p15="http://schemas.microsoft.com/office/powerpoint/2012/main">
        <p15:guide id="1" orient="horz" pos="414">
          <p15:clr>
            <a:srgbClr val="FBAE40"/>
          </p15:clr>
        </p15:guide>
        <p15:guide id="2" pos="483">
          <p15:clr>
            <a:srgbClr val="FBAE40"/>
          </p15:clr>
        </p15:guide>
        <p15:guide id="3" pos="7469">
          <p15:clr>
            <a:srgbClr val="FBAE40"/>
          </p15:clr>
        </p15:guide>
        <p15:guide id="4" orient="horz" pos="40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1891282245"/>
      </p:ext>
    </p:extLst>
  </p:cSld>
  <p:clrMap bg1="lt1" tx1="dk1" bg2="lt2" tx2="dk2" accent1="accent1" accent2="accent2" accent3="accent3" accent4="accent4" accent5="accent5" accent6="accent6" hlink="hlink" folHlink="folHlink"/>
  <p:sldLayoutIdLst>
    <p:sldLayoutId id="2147483683" r:id="rId1"/>
    <p:sldLayoutId id="2147483660" r:id="rId2"/>
    <p:sldLayoutId id="2147483662" r:id="rId3"/>
    <p:sldLayoutId id="2147483687" r:id="rId4"/>
    <p:sldLayoutId id="2147483663" r:id="rId5"/>
    <p:sldLayoutId id="2147483665" r:id="rId6"/>
    <p:sldLayoutId id="2147483692" r:id="rId7"/>
    <p:sldLayoutId id="2147483691" r:id="rId8"/>
    <p:sldLayoutId id="2147483668" r:id="rId9"/>
    <p:sldLayoutId id="2147483688" r:id="rId10"/>
    <p:sldLayoutId id="2147483693" r:id="rId11"/>
    <p:sldLayoutId id="2147483690" r:id="rId12"/>
    <p:sldLayoutId id="2147483664" r:id="rId13"/>
    <p:sldLayoutId id="2147483669" r:id="rId14"/>
    <p:sldLayoutId id="2147483670" r:id="rId15"/>
  </p:sldLayoutIdLst>
  <p:txStyles>
    <p:titleStyle>
      <a:lvl1pPr algn="l" defTabSz="914400" rtl="0" eaLnBrk="1" latinLnBrk="0" hangingPunct="1">
        <a:lnSpc>
          <a:spcPct val="90000"/>
        </a:lnSpc>
        <a:spcBef>
          <a:spcPct val="0"/>
        </a:spcBef>
        <a:buNone/>
        <a:defRPr sz="4000" b="1" kern="1200">
          <a:solidFill>
            <a:schemeClr val="tx2"/>
          </a:solidFill>
          <a:latin typeface="Montserrat"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2"/>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2"/>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12.jpg"/><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1EEFEC-331C-4178-AEEC-A488CD37C5CD}"/>
              </a:ext>
            </a:extLst>
          </p:cNvPr>
          <p:cNvSpPr>
            <a:spLocks noGrp="1"/>
          </p:cNvSpPr>
          <p:nvPr>
            <p:ph type="ctrTitle"/>
          </p:nvPr>
        </p:nvSpPr>
        <p:spPr>
          <a:xfrm>
            <a:off x="634878" y="1365315"/>
            <a:ext cx="7137522" cy="1037741"/>
          </a:xfrm>
        </p:spPr>
        <p:txBody>
          <a:bodyPr>
            <a:normAutofit fontScale="90000"/>
          </a:bodyPr>
          <a:lstStyle/>
          <a:p>
            <a:r>
              <a:rPr lang="sv-FI" dirty="0"/>
              <a:t>Ungdomsundersökning 2022</a:t>
            </a:r>
            <a:br>
              <a:rPr lang="sv-FI" dirty="0"/>
            </a:br>
            <a:r>
              <a:rPr lang="sv-FI" sz="2200" dirty="0"/>
              <a:t>ANDTS-vanorna bland unga på Åland</a:t>
            </a:r>
            <a:br>
              <a:rPr lang="sv-FI" dirty="0"/>
            </a:br>
            <a:endParaRPr lang="sv-FI" dirty="0"/>
          </a:p>
        </p:txBody>
      </p:sp>
      <p:sp>
        <p:nvSpPr>
          <p:cNvPr id="3" name="Underrubrik 2">
            <a:extLst>
              <a:ext uri="{FF2B5EF4-FFF2-40B4-BE49-F238E27FC236}">
                <a16:creationId xmlns:a16="http://schemas.microsoft.com/office/drawing/2014/main" id="{E41D7D9A-0B76-4904-92C8-B601D93D550E}"/>
              </a:ext>
            </a:extLst>
          </p:cNvPr>
          <p:cNvSpPr>
            <a:spLocks noGrp="1"/>
          </p:cNvSpPr>
          <p:nvPr>
            <p:ph type="subTitle" idx="1"/>
          </p:nvPr>
        </p:nvSpPr>
        <p:spPr>
          <a:xfrm>
            <a:off x="766763" y="3778831"/>
            <a:ext cx="9144000" cy="836039"/>
          </a:xfrm>
        </p:spPr>
        <p:txBody>
          <a:bodyPr>
            <a:normAutofit/>
          </a:bodyPr>
          <a:lstStyle/>
          <a:p>
            <a:r>
              <a:rPr lang="sv-FI" dirty="0"/>
              <a:t>Ålands lyceum årskurs I och II</a:t>
            </a:r>
          </a:p>
        </p:txBody>
      </p:sp>
      <p:sp>
        <p:nvSpPr>
          <p:cNvPr id="4" name="Platshållare för text 3">
            <a:extLst>
              <a:ext uri="{FF2B5EF4-FFF2-40B4-BE49-F238E27FC236}">
                <a16:creationId xmlns:a16="http://schemas.microsoft.com/office/drawing/2014/main" id="{9E658F8D-6905-4C3E-A431-94EFA9A3138D}"/>
              </a:ext>
            </a:extLst>
          </p:cNvPr>
          <p:cNvSpPr>
            <a:spLocks noGrp="1"/>
          </p:cNvSpPr>
          <p:nvPr>
            <p:ph type="body" sz="quarter" idx="13"/>
          </p:nvPr>
        </p:nvSpPr>
        <p:spPr>
          <a:xfrm>
            <a:off x="766763" y="4320997"/>
            <a:ext cx="9144000" cy="385762"/>
          </a:xfrm>
        </p:spPr>
        <p:txBody>
          <a:bodyPr/>
          <a:lstStyle/>
          <a:p>
            <a:r>
              <a:rPr lang="sv-FI" dirty="0"/>
              <a:t>Oktober 2022</a:t>
            </a:r>
          </a:p>
        </p:txBody>
      </p:sp>
      <p:pic>
        <p:nvPicPr>
          <p:cNvPr id="5" name="Bildobjekt 4">
            <a:extLst>
              <a:ext uri="{FF2B5EF4-FFF2-40B4-BE49-F238E27FC236}">
                <a16:creationId xmlns:a16="http://schemas.microsoft.com/office/drawing/2014/main" id="{02904778-5C4A-2333-AED2-954CF84137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113" y="5778869"/>
            <a:ext cx="1339763" cy="750267"/>
          </a:xfrm>
          <a:prstGeom prst="rect">
            <a:avLst/>
          </a:prstGeom>
        </p:spPr>
      </p:pic>
      <p:pic>
        <p:nvPicPr>
          <p:cNvPr id="7" name="Bildobjekt 6" descr="En bild som visar text, silhuett&#10;&#10;Automatiskt genererad beskrivning">
            <a:extLst>
              <a:ext uri="{FF2B5EF4-FFF2-40B4-BE49-F238E27FC236}">
                <a16:creationId xmlns:a16="http://schemas.microsoft.com/office/drawing/2014/main" id="{A236A200-4182-C387-6275-798E9C3D0F84}"/>
              </a:ext>
            </a:extLst>
          </p:cNvPr>
          <p:cNvPicPr>
            <a:picLocks noChangeAspect="1"/>
          </p:cNvPicPr>
          <p:nvPr/>
        </p:nvPicPr>
        <p:blipFill>
          <a:blip r:embed="rId3"/>
          <a:stretch>
            <a:fillRect/>
          </a:stretch>
        </p:blipFill>
        <p:spPr>
          <a:xfrm>
            <a:off x="8454189" y="332199"/>
            <a:ext cx="3239804" cy="27469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22116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CF1346-E837-CF10-5723-D0235763D977}"/>
              </a:ext>
            </a:extLst>
          </p:cNvPr>
          <p:cNvSpPr>
            <a:spLocks noGrp="1"/>
          </p:cNvSpPr>
          <p:nvPr>
            <p:ph type="ctrTitle"/>
          </p:nvPr>
        </p:nvSpPr>
        <p:spPr/>
        <p:txBody>
          <a:bodyPr>
            <a:normAutofit/>
          </a:bodyPr>
          <a:lstStyle/>
          <a:p>
            <a:pPr algn="ctr"/>
            <a:r>
              <a:rPr lang="sv-FI" sz="3600" dirty="0"/>
              <a:t>Varför har du skolkat?</a:t>
            </a:r>
            <a:br>
              <a:rPr lang="sv-FI" sz="3600" dirty="0"/>
            </a:br>
            <a:r>
              <a:rPr lang="sv-SE" sz="1600" dirty="0"/>
              <a:t>Årskurs I och II i skolorna vid Ålands gymnasium</a:t>
            </a:r>
            <a:endParaRPr lang="sv-FI" sz="1800" dirty="0"/>
          </a:p>
        </p:txBody>
      </p:sp>
      <p:pic>
        <p:nvPicPr>
          <p:cNvPr id="4" name="Bildobjekt 3">
            <a:extLst>
              <a:ext uri="{FF2B5EF4-FFF2-40B4-BE49-F238E27FC236}">
                <a16:creationId xmlns:a16="http://schemas.microsoft.com/office/drawing/2014/main" id="{7A663C89-002B-0784-90C1-AE46E31CB6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5" name="Pratbubbla: oval 4">
            <a:extLst>
              <a:ext uri="{FF2B5EF4-FFF2-40B4-BE49-F238E27FC236}">
                <a16:creationId xmlns:a16="http://schemas.microsoft.com/office/drawing/2014/main" id="{045B8B7B-2D51-4E4F-4CF2-C379C2AA8BF6}"/>
              </a:ext>
            </a:extLst>
          </p:cNvPr>
          <p:cNvSpPr/>
          <p:nvPr/>
        </p:nvSpPr>
        <p:spPr>
          <a:xfrm>
            <a:off x="1065125" y="2451799"/>
            <a:ext cx="1782349" cy="1530952"/>
          </a:xfrm>
          <a:prstGeom prst="wedgeEllipse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Ångest</a:t>
            </a:r>
          </a:p>
          <a:p>
            <a:pPr algn="ctr"/>
            <a:r>
              <a:rPr lang="sv-FI" dirty="0"/>
              <a:t>- Flicka åk 2</a:t>
            </a:r>
          </a:p>
        </p:txBody>
      </p:sp>
      <p:sp>
        <p:nvSpPr>
          <p:cNvPr id="6" name="Pratbubbla: oval 5">
            <a:extLst>
              <a:ext uri="{FF2B5EF4-FFF2-40B4-BE49-F238E27FC236}">
                <a16:creationId xmlns:a16="http://schemas.microsoft.com/office/drawing/2014/main" id="{A62A4D60-0698-5DB1-B781-EBFA601516CA}"/>
              </a:ext>
            </a:extLst>
          </p:cNvPr>
          <p:cNvSpPr/>
          <p:nvPr/>
        </p:nvSpPr>
        <p:spPr>
          <a:xfrm>
            <a:off x="1940848" y="4054346"/>
            <a:ext cx="2389992" cy="2053388"/>
          </a:xfrm>
          <a:prstGeom prst="wedgeEllipse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När det har varit för mycket i skolan med allt arbete</a:t>
            </a:r>
          </a:p>
          <a:p>
            <a:pPr algn="ctr"/>
            <a:r>
              <a:rPr lang="sv-SE" dirty="0"/>
              <a:t>- Flicka åk 2</a:t>
            </a:r>
            <a:endParaRPr lang="sv-FI" dirty="0"/>
          </a:p>
        </p:txBody>
      </p:sp>
      <p:sp>
        <p:nvSpPr>
          <p:cNvPr id="7" name="Pratbubbla: oval 6">
            <a:extLst>
              <a:ext uri="{FF2B5EF4-FFF2-40B4-BE49-F238E27FC236}">
                <a16:creationId xmlns:a16="http://schemas.microsoft.com/office/drawing/2014/main" id="{55F2BCC2-0C60-9BDE-BA4B-A178670128E7}"/>
              </a:ext>
            </a:extLst>
          </p:cNvPr>
          <p:cNvSpPr/>
          <p:nvPr/>
        </p:nvSpPr>
        <p:spPr>
          <a:xfrm flipH="1">
            <a:off x="7275341" y="1487908"/>
            <a:ext cx="2695075" cy="2053388"/>
          </a:xfrm>
          <a:prstGeom prst="wedgeEllipse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Jag har varit trött eller inte orkat med en viss lektion</a:t>
            </a:r>
          </a:p>
          <a:p>
            <a:pPr algn="ctr"/>
            <a:r>
              <a:rPr lang="sv-FI" dirty="0"/>
              <a:t>- Flicka åk 2</a:t>
            </a:r>
          </a:p>
        </p:txBody>
      </p:sp>
      <p:sp>
        <p:nvSpPr>
          <p:cNvPr id="8" name="Pratbubbla: oval 7">
            <a:extLst>
              <a:ext uri="{FF2B5EF4-FFF2-40B4-BE49-F238E27FC236}">
                <a16:creationId xmlns:a16="http://schemas.microsoft.com/office/drawing/2014/main" id="{40463B1C-D66A-553E-AC13-596B2C89A592}"/>
              </a:ext>
            </a:extLst>
          </p:cNvPr>
          <p:cNvSpPr/>
          <p:nvPr/>
        </p:nvSpPr>
        <p:spPr>
          <a:xfrm flipH="1">
            <a:off x="5237991" y="3853818"/>
            <a:ext cx="2695075" cy="2053389"/>
          </a:xfrm>
          <a:prstGeom prst="wedgeEllipseCallou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För mycket att göra, så man skippar delprovet för att skjuta fram det</a:t>
            </a:r>
          </a:p>
          <a:p>
            <a:pPr algn="ctr"/>
            <a:r>
              <a:rPr lang="sv-FI" dirty="0"/>
              <a:t>- Pojke åk 2</a:t>
            </a:r>
          </a:p>
        </p:txBody>
      </p:sp>
      <p:sp>
        <p:nvSpPr>
          <p:cNvPr id="9" name="Pratbubbla: oval 8">
            <a:extLst>
              <a:ext uri="{FF2B5EF4-FFF2-40B4-BE49-F238E27FC236}">
                <a16:creationId xmlns:a16="http://schemas.microsoft.com/office/drawing/2014/main" id="{9AA8ECEA-1B6D-072A-6E5D-7F0DDF1CEC45}"/>
              </a:ext>
            </a:extLst>
          </p:cNvPr>
          <p:cNvSpPr/>
          <p:nvPr/>
        </p:nvSpPr>
        <p:spPr>
          <a:xfrm>
            <a:off x="3429246" y="1848897"/>
            <a:ext cx="2389992" cy="166462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Misstag, sovit för länge, inte orkat</a:t>
            </a:r>
          </a:p>
          <a:p>
            <a:pPr algn="ctr"/>
            <a:r>
              <a:rPr lang="sv-FI" dirty="0"/>
              <a:t>- Pojke åk 2 </a:t>
            </a:r>
          </a:p>
        </p:txBody>
      </p:sp>
      <p:sp>
        <p:nvSpPr>
          <p:cNvPr id="3" name="Pratbubbla: oval 2">
            <a:extLst>
              <a:ext uri="{FF2B5EF4-FFF2-40B4-BE49-F238E27FC236}">
                <a16:creationId xmlns:a16="http://schemas.microsoft.com/office/drawing/2014/main" id="{CA5B32F3-E2DC-384F-7FD1-D3083953B3B4}"/>
              </a:ext>
            </a:extLst>
          </p:cNvPr>
          <p:cNvSpPr/>
          <p:nvPr/>
        </p:nvSpPr>
        <p:spPr>
          <a:xfrm flipH="1">
            <a:off x="9056016" y="4269006"/>
            <a:ext cx="1828800" cy="1468602"/>
          </a:xfrm>
          <a:prstGeom prst="wedgeEllipse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Mått dåligt psykiskt</a:t>
            </a:r>
          </a:p>
          <a:p>
            <a:pPr algn="ctr"/>
            <a:r>
              <a:rPr lang="sv-FI" dirty="0"/>
              <a:t>- Flicka åk 2</a:t>
            </a:r>
          </a:p>
        </p:txBody>
      </p:sp>
    </p:spTree>
    <p:extLst>
      <p:ext uri="{BB962C8B-B14F-4D97-AF65-F5344CB8AC3E}">
        <p14:creationId xmlns:p14="http://schemas.microsoft.com/office/powerpoint/2010/main" val="3922176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B59EC4-757B-1DFE-D880-4485B6FD2361}"/>
              </a:ext>
            </a:extLst>
          </p:cNvPr>
          <p:cNvSpPr>
            <a:spLocks noGrp="1"/>
          </p:cNvSpPr>
          <p:nvPr>
            <p:ph type="ctrTitle"/>
          </p:nvPr>
        </p:nvSpPr>
        <p:spPr>
          <a:xfrm>
            <a:off x="766762" y="657225"/>
            <a:ext cx="11050100" cy="1037741"/>
          </a:xfrm>
        </p:spPr>
        <p:txBody>
          <a:bodyPr>
            <a:normAutofit fontScale="90000"/>
          </a:bodyPr>
          <a:lstStyle/>
          <a:p>
            <a:pPr algn="ctr"/>
            <a:r>
              <a:rPr lang="sv-FI" dirty="0"/>
              <a:t>Vet dina föräldrar var du är på kvällarna?</a:t>
            </a:r>
            <a:br>
              <a:rPr lang="sv-FI" sz="1800" dirty="0"/>
            </a:br>
            <a:r>
              <a:rPr lang="sv-SE" sz="1800" dirty="0"/>
              <a:t>Årskurs I och II i lyceet</a:t>
            </a:r>
            <a:endParaRPr lang="sv-FI" sz="1800" dirty="0"/>
          </a:p>
        </p:txBody>
      </p:sp>
      <p:pic>
        <p:nvPicPr>
          <p:cNvPr id="4" name="Bildobjekt 3">
            <a:extLst>
              <a:ext uri="{FF2B5EF4-FFF2-40B4-BE49-F238E27FC236}">
                <a16:creationId xmlns:a16="http://schemas.microsoft.com/office/drawing/2014/main" id="{2B5FA34B-8C0A-8518-AEB0-78AE2EF984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70C9470A-91CF-774B-EC9F-77F708635CCE}"/>
              </a:ext>
            </a:extLst>
          </p:cNvPr>
          <p:cNvPicPr>
            <a:picLocks noChangeAspect="1"/>
          </p:cNvPicPr>
          <p:nvPr/>
        </p:nvPicPr>
        <p:blipFill>
          <a:blip r:embed="rId3"/>
          <a:stretch>
            <a:fillRect/>
          </a:stretch>
        </p:blipFill>
        <p:spPr>
          <a:xfrm>
            <a:off x="1179817" y="1432968"/>
            <a:ext cx="10223989" cy="5319524"/>
          </a:xfrm>
          <a:prstGeom prst="rect">
            <a:avLst/>
          </a:prstGeom>
        </p:spPr>
      </p:pic>
    </p:spTree>
    <p:extLst>
      <p:ext uri="{BB962C8B-B14F-4D97-AF65-F5344CB8AC3E}">
        <p14:creationId xmlns:p14="http://schemas.microsoft.com/office/powerpoint/2010/main" val="749760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B59EC4-757B-1DFE-D880-4485B6FD2361}"/>
              </a:ext>
            </a:extLst>
          </p:cNvPr>
          <p:cNvSpPr>
            <a:spLocks noGrp="1"/>
          </p:cNvSpPr>
          <p:nvPr>
            <p:ph type="ctrTitle"/>
          </p:nvPr>
        </p:nvSpPr>
        <p:spPr>
          <a:xfrm>
            <a:off x="1198841" y="657225"/>
            <a:ext cx="9629567" cy="1037741"/>
          </a:xfrm>
        </p:spPr>
        <p:txBody>
          <a:bodyPr>
            <a:normAutofit fontScale="90000"/>
          </a:bodyPr>
          <a:lstStyle/>
          <a:p>
            <a:pPr algn="ctr"/>
            <a:r>
              <a:rPr lang="sv-FI" dirty="0"/>
              <a:t>Vet dina föräldrar vem du umgås med?</a:t>
            </a:r>
            <a:br>
              <a:rPr lang="sv-FI" dirty="0"/>
            </a:br>
            <a:r>
              <a:rPr lang="sv-SE" sz="1800" dirty="0"/>
              <a:t>Årskurs I och II i lyceet</a:t>
            </a:r>
            <a:endParaRPr lang="sv-FI" sz="1800" dirty="0"/>
          </a:p>
        </p:txBody>
      </p:sp>
      <p:pic>
        <p:nvPicPr>
          <p:cNvPr id="4" name="Bildobjekt 3">
            <a:extLst>
              <a:ext uri="{FF2B5EF4-FFF2-40B4-BE49-F238E27FC236}">
                <a16:creationId xmlns:a16="http://schemas.microsoft.com/office/drawing/2014/main" id="{2B5FA34B-8C0A-8518-AEB0-78AE2EF984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8" name="Bildobjekt 7">
            <a:extLst>
              <a:ext uri="{FF2B5EF4-FFF2-40B4-BE49-F238E27FC236}">
                <a16:creationId xmlns:a16="http://schemas.microsoft.com/office/drawing/2014/main" id="{65095D9D-FD1D-9ECF-5939-EB8E25DC52AE}"/>
              </a:ext>
            </a:extLst>
          </p:cNvPr>
          <p:cNvPicPr>
            <a:picLocks noChangeAspect="1"/>
          </p:cNvPicPr>
          <p:nvPr/>
        </p:nvPicPr>
        <p:blipFill>
          <a:blip r:embed="rId3"/>
          <a:stretch>
            <a:fillRect/>
          </a:stretch>
        </p:blipFill>
        <p:spPr>
          <a:xfrm>
            <a:off x="895383" y="1495820"/>
            <a:ext cx="10401233" cy="5362180"/>
          </a:xfrm>
          <a:prstGeom prst="rect">
            <a:avLst/>
          </a:prstGeom>
        </p:spPr>
      </p:pic>
    </p:spTree>
    <p:extLst>
      <p:ext uri="{BB962C8B-B14F-4D97-AF65-F5344CB8AC3E}">
        <p14:creationId xmlns:p14="http://schemas.microsoft.com/office/powerpoint/2010/main" val="601857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B59EC4-757B-1DFE-D880-4485B6FD2361}"/>
              </a:ext>
            </a:extLst>
          </p:cNvPr>
          <p:cNvSpPr>
            <a:spLocks noGrp="1"/>
          </p:cNvSpPr>
          <p:nvPr>
            <p:ph type="ctrTitle"/>
          </p:nvPr>
        </p:nvSpPr>
        <p:spPr>
          <a:xfrm>
            <a:off x="1198841" y="657225"/>
            <a:ext cx="9629567" cy="1037741"/>
          </a:xfrm>
        </p:spPr>
        <p:txBody>
          <a:bodyPr>
            <a:normAutofit fontScale="90000"/>
          </a:bodyPr>
          <a:lstStyle/>
          <a:p>
            <a:pPr algn="ctr"/>
            <a:r>
              <a:rPr lang="sv-FI" dirty="0"/>
              <a:t>Vet dina föräldrar vem du umgås med?</a:t>
            </a:r>
            <a:br>
              <a:rPr lang="sv-FI" dirty="0"/>
            </a:br>
            <a:r>
              <a:rPr lang="sv-SE" sz="1800" dirty="0"/>
              <a:t>Årskurs I och II i lyceet</a:t>
            </a:r>
            <a:endParaRPr lang="sv-FI" sz="1800" dirty="0"/>
          </a:p>
        </p:txBody>
      </p:sp>
      <p:pic>
        <p:nvPicPr>
          <p:cNvPr id="4" name="Bildobjekt 3">
            <a:extLst>
              <a:ext uri="{FF2B5EF4-FFF2-40B4-BE49-F238E27FC236}">
                <a16:creationId xmlns:a16="http://schemas.microsoft.com/office/drawing/2014/main" id="{2B5FA34B-8C0A-8518-AEB0-78AE2EF984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Bildobjekt 5">
            <a:extLst>
              <a:ext uri="{FF2B5EF4-FFF2-40B4-BE49-F238E27FC236}">
                <a16:creationId xmlns:a16="http://schemas.microsoft.com/office/drawing/2014/main" id="{89A4C9FF-B95C-4AB0-B278-05C61E051BC1}"/>
              </a:ext>
            </a:extLst>
          </p:cNvPr>
          <p:cNvPicPr>
            <a:picLocks noChangeAspect="1"/>
          </p:cNvPicPr>
          <p:nvPr/>
        </p:nvPicPr>
        <p:blipFill>
          <a:blip r:embed="rId3"/>
          <a:stretch>
            <a:fillRect/>
          </a:stretch>
        </p:blipFill>
        <p:spPr>
          <a:xfrm>
            <a:off x="811263" y="1428528"/>
            <a:ext cx="10413663" cy="5288795"/>
          </a:xfrm>
          <a:prstGeom prst="rect">
            <a:avLst/>
          </a:prstGeom>
        </p:spPr>
      </p:pic>
    </p:spTree>
    <p:extLst>
      <p:ext uri="{BB962C8B-B14F-4D97-AF65-F5344CB8AC3E}">
        <p14:creationId xmlns:p14="http://schemas.microsoft.com/office/powerpoint/2010/main" val="717070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9C42C4-F1DE-CF3C-939F-C9C754F2327D}"/>
              </a:ext>
            </a:extLst>
          </p:cNvPr>
          <p:cNvSpPr>
            <a:spLocks noGrp="1"/>
          </p:cNvSpPr>
          <p:nvPr>
            <p:ph type="ctrTitle"/>
          </p:nvPr>
        </p:nvSpPr>
        <p:spPr/>
        <p:txBody>
          <a:bodyPr>
            <a:normAutofit fontScale="90000"/>
          </a:bodyPr>
          <a:lstStyle/>
          <a:p>
            <a:pPr algn="ctr"/>
            <a:r>
              <a:rPr lang="sv-FI" dirty="0"/>
              <a:t>Vem kan du prata med om det som är viktigt för dig?</a:t>
            </a:r>
            <a:br>
              <a:rPr lang="sv-FI" sz="1800" dirty="0"/>
            </a:br>
            <a:r>
              <a:rPr lang="sv-SE" sz="1800" dirty="0"/>
              <a:t>Årskurs I och II i lyceet</a:t>
            </a:r>
            <a:endParaRPr lang="sv-FI" sz="1800" dirty="0"/>
          </a:p>
        </p:txBody>
      </p:sp>
      <p:pic>
        <p:nvPicPr>
          <p:cNvPr id="4" name="Bildobjekt 3">
            <a:extLst>
              <a:ext uri="{FF2B5EF4-FFF2-40B4-BE49-F238E27FC236}">
                <a16:creationId xmlns:a16="http://schemas.microsoft.com/office/drawing/2014/main" id="{39D1853C-7868-BD5E-FCB4-689420CBC8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8" name="Bildobjekt 7">
            <a:extLst>
              <a:ext uri="{FF2B5EF4-FFF2-40B4-BE49-F238E27FC236}">
                <a16:creationId xmlns:a16="http://schemas.microsoft.com/office/drawing/2014/main" id="{EB838C17-AEFB-7EFA-D551-9CB94CB291CD}"/>
              </a:ext>
            </a:extLst>
          </p:cNvPr>
          <p:cNvPicPr>
            <a:picLocks noChangeAspect="1"/>
          </p:cNvPicPr>
          <p:nvPr/>
        </p:nvPicPr>
        <p:blipFill>
          <a:blip r:embed="rId4"/>
          <a:stretch>
            <a:fillRect/>
          </a:stretch>
        </p:blipFill>
        <p:spPr>
          <a:xfrm>
            <a:off x="1176601" y="1694966"/>
            <a:ext cx="9752237" cy="5111251"/>
          </a:xfrm>
          <a:prstGeom prst="rect">
            <a:avLst/>
          </a:prstGeom>
        </p:spPr>
      </p:pic>
    </p:spTree>
    <p:extLst>
      <p:ext uri="{BB962C8B-B14F-4D97-AF65-F5344CB8AC3E}">
        <p14:creationId xmlns:p14="http://schemas.microsoft.com/office/powerpoint/2010/main" val="810600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9C42C4-F1DE-CF3C-939F-C9C754F2327D}"/>
              </a:ext>
            </a:extLst>
          </p:cNvPr>
          <p:cNvSpPr>
            <a:spLocks noGrp="1"/>
          </p:cNvSpPr>
          <p:nvPr>
            <p:ph type="ctrTitle"/>
          </p:nvPr>
        </p:nvSpPr>
        <p:spPr/>
        <p:txBody>
          <a:bodyPr>
            <a:normAutofit fontScale="90000"/>
          </a:bodyPr>
          <a:lstStyle/>
          <a:p>
            <a:pPr algn="ctr"/>
            <a:r>
              <a:rPr lang="sv-FI" dirty="0"/>
              <a:t>Vem kan du prata med om det som är viktigt för dig?</a:t>
            </a:r>
            <a:br>
              <a:rPr lang="sv-FI" sz="1800" dirty="0"/>
            </a:br>
            <a:r>
              <a:rPr lang="sv-SE" sz="1800" dirty="0"/>
              <a:t>Årskurs I och II i lyceet</a:t>
            </a:r>
            <a:endParaRPr lang="sv-FI" sz="1800" dirty="0"/>
          </a:p>
        </p:txBody>
      </p:sp>
      <p:pic>
        <p:nvPicPr>
          <p:cNvPr id="4" name="Bildobjekt 3">
            <a:extLst>
              <a:ext uri="{FF2B5EF4-FFF2-40B4-BE49-F238E27FC236}">
                <a16:creationId xmlns:a16="http://schemas.microsoft.com/office/drawing/2014/main" id="{7757C05D-656D-0730-1265-152012EEA8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8" name="Bildobjekt 7">
            <a:extLst>
              <a:ext uri="{FF2B5EF4-FFF2-40B4-BE49-F238E27FC236}">
                <a16:creationId xmlns:a16="http://schemas.microsoft.com/office/drawing/2014/main" id="{89180781-8497-6902-ABA9-8E0E3F12AD35}"/>
              </a:ext>
            </a:extLst>
          </p:cNvPr>
          <p:cNvPicPr>
            <a:picLocks noChangeAspect="1"/>
          </p:cNvPicPr>
          <p:nvPr/>
        </p:nvPicPr>
        <p:blipFill>
          <a:blip r:embed="rId4"/>
          <a:stretch>
            <a:fillRect/>
          </a:stretch>
        </p:blipFill>
        <p:spPr>
          <a:xfrm>
            <a:off x="964452" y="1781279"/>
            <a:ext cx="10263095" cy="4865706"/>
          </a:xfrm>
          <a:prstGeom prst="rect">
            <a:avLst/>
          </a:prstGeom>
        </p:spPr>
      </p:pic>
    </p:spTree>
    <p:extLst>
      <p:ext uri="{BB962C8B-B14F-4D97-AF65-F5344CB8AC3E}">
        <p14:creationId xmlns:p14="http://schemas.microsoft.com/office/powerpoint/2010/main" val="3208356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9C42C4-F1DE-CF3C-939F-C9C754F2327D}"/>
              </a:ext>
            </a:extLst>
          </p:cNvPr>
          <p:cNvSpPr>
            <a:spLocks noGrp="1"/>
          </p:cNvSpPr>
          <p:nvPr>
            <p:ph type="ctrTitle"/>
          </p:nvPr>
        </p:nvSpPr>
        <p:spPr/>
        <p:txBody>
          <a:bodyPr>
            <a:normAutofit fontScale="90000"/>
          </a:bodyPr>
          <a:lstStyle/>
          <a:p>
            <a:pPr algn="ctr"/>
            <a:r>
              <a:rPr lang="sv-FI" dirty="0"/>
              <a:t>Vem kan du prata med om det som är viktigt för dig?</a:t>
            </a:r>
            <a:br>
              <a:rPr lang="sv-FI" sz="1800" dirty="0"/>
            </a:br>
            <a:r>
              <a:rPr lang="sv-SE" sz="1800" dirty="0"/>
              <a:t>Årskurs I och II i lyceet</a:t>
            </a:r>
            <a:endParaRPr lang="sv-FI" sz="1800" dirty="0"/>
          </a:p>
        </p:txBody>
      </p:sp>
      <p:pic>
        <p:nvPicPr>
          <p:cNvPr id="4" name="Bildobjekt 3">
            <a:extLst>
              <a:ext uri="{FF2B5EF4-FFF2-40B4-BE49-F238E27FC236}">
                <a16:creationId xmlns:a16="http://schemas.microsoft.com/office/drawing/2014/main" id="{39D1853C-7868-BD5E-FCB4-689420CBC8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7045E326-8236-4340-BE2D-7F1FA426DCEB}"/>
              </a:ext>
            </a:extLst>
          </p:cNvPr>
          <p:cNvPicPr>
            <a:picLocks noChangeAspect="1"/>
          </p:cNvPicPr>
          <p:nvPr/>
        </p:nvPicPr>
        <p:blipFill>
          <a:blip r:embed="rId3"/>
          <a:stretch>
            <a:fillRect/>
          </a:stretch>
        </p:blipFill>
        <p:spPr>
          <a:xfrm>
            <a:off x="967729" y="1590765"/>
            <a:ext cx="10025168" cy="5735153"/>
          </a:xfrm>
          <a:prstGeom prst="rect">
            <a:avLst/>
          </a:prstGeom>
        </p:spPr>
      </p:pic>
    </p:spTree>
    <p:extLst>
      <p:ext uri="{BB962C8B-B14F-4D97-AF65-F5344CB8AC3E}">
        <p14:creationId xmlns:p14="http://schemas.microsoft.com/office/powerpoint/2010/main" val="1216808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9A3EA-03AF-5E1B-9DAD-7054397DC3C4}"/>
              </a:ext>
            </a:extLst>
          </p:cNvPr>
          <p:cNvSpPr>
            <a:spLocks noGrp="1"/>
          </p:cNvSpPr>
          <p:nvPr>
            <p:ph type="ctrTitle"/>
          </p:nvPr>
        </p:nvSpPr>
        <p:spPr/>
        <p:txBody>
          <a:bodyPr>
            <a:normAutofit/>
          </a:bodyPr>
          <a:lstStyle/>
          <a:p>
            <a:pPr algn="ctr"/>
            <a:r>
              <a:rPr lang="sv-FI" sz="3600" dirty="0"/>
              <a:t>Tobaksbruk</a:t>
            </a:r>
            <a:br>
              <a:rPr lang="sv-FI" sz="3600" dirty="0"/>
            </a:br>
            <a:r>
              <a:rPr lang="sv-SE" sz="1600" dirty="0"/>
              <a:t>Årskurs I och II i lyceet</a:t>
            </a:r>
            <a:endParaRPr lang="sv-FI" sz="1600" dirty="0"/>
          </a:p>
        </p:txBody>
      </p:sp>
      <p:pic>
        <p:nvPicPr>
          <p:cNvPr id="4" name="Bildobjekt 3">
            <a:extLst>
              <a:ext uri="{FF2B5EF4-FFF2-40B4-BE49-F238E27FC236}">
                <a16:creationId xmlns:a16="http://schemas.microsoft.com/office/drawing/2014/main" id="{FCBB61B0-FC30-0534-1BF5-251990728B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64731928-C5BF-B4E4-A057-AFCDA8003A56}"/>
              </a:ext>
            </a:extLst>
          </p:cNvPr>
          <p:cNvPicPr>
            <a:picLocks noChangeAspect="1"/>
          </p:cNvPicPr>
          <p:nvPr/>
        </p:nvPicPr>
        <p:blipFill>
          <a:blip r:embed="rId4"/>
          <a:stretch>
            <a:fillRect/>
          </a:stretch>
        </p:blipFill>
        <p:spPr>
          <a:xfrm>
            <a:off x="904987" y="1298987"/>
            <a:ext cx="10382025" cy="5400751"/>
          </a:xfrm>
          <a:prstGeom prst="rect">
            <a:avLst/>
          </a:prstGeom>
        </p:spPr>
      </p:pic>
    </p:spTree>
    <p:extLst>
      <p:ext uri="{BB962C8B-B14F-4D97-AF65-F5344CB8AC3E}">
        <p14:creationId xmlns:p14="http://schemas.microsoft.com/office/powerpoint/2010/main" val="1142234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9A3EA-03AF-5E1B-9DAD-7054397DC3C4}"/>
              </a:ext>
            </a:extLst>
          </p:cNvPr>
          <p:cNvSpPr>
            <a:spLocks noGrp="1"/>
          </p:cNvSpPr>
          <p:nvPr>
            <p:ph type="ctrTitle"/>
          </p:nvPr>
        </p:nvSpPr>
        <p:spPr/>
        <p:txBody>
          <a:bodyPr>
            <a:normAutofit/>
          </a:bodyPr>
          <a:lstStyle/>
          <a:p>
            <a:pPr algn="ctr"/>
            <a:r>
              <a:rPr lang="sv-FI" dirty="0"/>
              <a:t>Röker du? </a:t>
            </a:r>
            <a:br>
              <a:rPr lang="sv-FI" sz="1800" dirty="0"/>
            </a:br>
            <a:r>
              <a:rPr lang="sv-SE" sz="1800" dirty="0"/>
              <a:t>Årskurs I och II i lyceet</a:t>
            </a:r>
            <a:endParaRPr lang="sv-FI" sz="1800" dirty="0"/>
          </a:p>
        </p:txBody>
      </p:sp>
      <p:pic>
        <p:nvPicPr>
          <p:cNvPr id="4" name="Bildobjekt 3">
            <a:extLst>
              <a:ext uri="{FF2B5EF4-FFF2-40B4-BE49-F238E27FC236}">
                <a16:creationId xmlns:a16="http://schemas.microsoft.com/office/drawing/2014/main" id="{0D0AA34E-B76B-9413-FC63-00DCDEF5A3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8" name="Bildobjekt 7">
            <a:extLst>
              <a:ext uri="{FF2B5EF4-FFF2-40B4-BE49-F238E27FC236}">
                <a16:creationId xmlns:a16="http://schemas.microsoft.com/office/drawing/2014/main" id="{D0965C0B-3D0F-07B5-6A89-D5D39B7E2F6E}"/>
              </a:ext>
            </a:extLst>
          </p:cNvPr>
          <p:cNvPicPr>
            <a:picLocks noChangeAspect="1"/>
          </p:cNvPicPr>
          <p:nvPr/>
        </p:nvPicPr>
        <p:blipFill>
          <a:blip r:embed="rId3"/>
          <a:stretch>
            <a:fillRect/>
          </a:stretch>
        </p:blipFill>
        <p:spPr>
          <a:xfrm>
            <a:off x="750118" y="1319040"/>
            <a:ext cx="10691764" cy="5319152"/>
          </a:xfrm>
          <a:prstGeom prst="rect">
            <a:avLst/>
          </a:prstGeom>
        </p:spPr>
      </p:pic>
    </p:spTree>
    <p:extLst>
      <p:ext uri="{BB962C8B-B14F-4D97-AF65-F5344CB8AC3E}">
        <p14:creationId xmlns:p14="http://schemas.microsoft.com/office/powerpoint/2010/main" val="1299084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9A3EA-03AF-5E1B-9DAD-7054397DC3C4}"/>
              </a:ext>
            </a:extLst>
          </p:cNvPr>
          <p:cNvSpPr>
            <a:spLocks noGrp="1"/>
          </p:cNvSpPr>
          <p:nvPr>
            <p:ph type="ctrTitle"/>
          </p:nvPr>
        </p:nvSpPr>
        <p:spPr/>
        <p:txBody>
          <a:bodyPr>
            <a:normAutofit/>
          </a:bodyPr>
          <a:lstStyle/>
          <a:p>
            <a:pPr algn="ctr"/>
            <a:r>
              <a:rPr lang="sv-FI" dirty="0"/>
              <a:t>Röker du? </a:t>
            </a:r>
            <a:br>
              <a:rPr lang="sv-FI" sz="1800" dirty="0"/>
            </a:br>
            <a:r>
              <a:rPr lang="sv-SE" sz="1800" dirty="0"/>
              <a:t>Årskurs I och II i lyceet</a:t>
            </a:r>
            <a:endParaRPr lang="sv-FI" sz="1800" dirty="0"/>
          </a:p>
        </p:txBody>
      </p:sp>
      <p:pic>
        <p:nvPicPr>
          <p:cNvPr id="4" name="Bildobjekt 3">
            <a:extLst>
              <a:ext uri="{FF2B5EF4-FFF2-40B4-BE49-F238E27FC236}">
                <a16:creationId xmlns:a16="http://schemas.microsoft.com/office/drawing/2014/main" id="{856CAF03-9250-991A-CD59-AB24DFA1DB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9" name="Bildobjekt 8">
            <a:extLst>
              <a:ext uri="{FF2B5EF4-FFF2-40B4-BE49-F238E27FC236}">
                <a16:creationId xmlns:a16="http://schemas.microsoft.com/office/drawing/2014/main" id="{4F717026-0693-9183-FC56-EB286A854A5D}"/>
              </a:ext>
            </a:extLst>
          </p:cNvPr>
          <p:cNvPicPr>
            <a:picLocks noChangeAspect="1"/>
          </p:cNvPicPr>
          <p:nvPr/>
        </p:nvPicPr>
        <p:blipFill>
          <a:blip r:embed="rId3"/>
          <a:stretch>
            <a:fillRect/>
          </a:stretch>
        </p:blipFill>
        <p:spPr>
          <a:xfrm>
            <a:off x="755989" y="1253557"/>
            <a:ext cx="10680022" cy="5295585"/>
          </a:xfrm>
          <a:prstGeom prst="rect">
            <a:avLst/>
          </a:prstGeom>
        </p:spPr>
      </p:pic>
    </p:spTree>
    <p:extLst>
      <p:ext uri="{BB962C8B-B14F-4D97-AF65-F5344CB8AC3E}">
        <p14:creationId xmlns:p14="http://schemas.microsoft.com/office/powerpoint/2010/main" val="3193142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6426C0-E767-48B8-895A-389E942FA0DF}"/>
              </a:ext>
            </a:extLst>
          </p:cNvPr>
          <p:cNvSpPr>
            <a:spLocks noGrp="1"/>
          </p:cNvSpPr>
          <p:nvPr>
            <p:ph type="ctrTitle"/>
          </p:nvPr>
        </p:nvSpPr>
        <p:spPr/>
        <p:txBody>
          <a:bodyPr/>
          <a:lstStyle/>
          <a:p>
            <a:r>
              <a:rPr lang="sv-FI" dirty="0"/>
              <a:t>Bakgrund</a:t>
            </a:r>
          </a:p>
        </p:txBody>
      </p:sp>
      <p:sp>
        <p:nvSpPr>
          <p:cNvPr id="3" name="Platshållare för innehåll 2">
            <a:extLst>
              <a:ext uri="{FF2B5EF4-FFF2-40B4-BE49-F238E27FC236}">
                <a16:creationId xmlns:a16="http://schemas.microsoft.com/office/drawing/2014/main" id="{84CFAB5E-C02F-400E-BF5A-6BB7BCCBBDE2}"/>
              </a:ext>
            </a:extLst>
          </p:cNvPr>
          <p:cNvSpPr>
            <a:spLocks noGrp="1"/>
          </p:cNvSpPr>
          <p:nvPr>
            <p:ph sz="quarter" idx="10"/>
          </p:nvPr>
        </p:nvSpPr>
        <p:spPr>
          <a:xfrm>
            <a:off x="766762" y="1532746"/>
            <a:ext cx="9110662" cy="4668029"/>
          </a:xfrm>
        </p:spPr>
        <p:txBody>
          <a:bodyPr>
            <a:normAutofit/>
          </a:bodyPr>
          <a:lstStyle/>
          <a:p>
            <a:r>
              <a:rPr lang="sv-FI" dirty="0"/>
              <a:t>Årlig ungdomsundersökning på Åland för åk 7-9 i högstadiet och Åk I och II i gymnasiet</a:t>
            </a:r>
          </a:p>
          <a:p>
            <a:r>
              <a:rPr lang="sv-FI" dirty="0"/>
              <a:t>ÅSUB sammanställer och analyserar svaren 2022</a:t>
            </a:r>
          </a:p>
          <a:p>
            <a:pPr marL="0" indent="0">
              <a:buNone/>
            </a:pPr>
            <a:endParaRPr lang="sv-FI" dirty="0"/>
          </a:p>
          <a:p>
            <a:r>
              <a:rPr lang="sv-FI" dirty="0"/>
              <a:t>Ett verktyg för skola, föräldrar, </a:t>
            </a:r>
            <a:r>
              <a:rPr lang="sv-FI" dirty="0" err="1"/>
              <a:t>Fältare</a:t>
            </a:r>
            <a:r>
              <a:rPr lang="sv-FI" dirty="0"/>
              <a:t>, politiker och andra intresserade</a:t>
            </a:r>
          </a:p>
          <a:p>
            <a:r>
              <a:rPr lang="sv-FI" dirty="0"/>
              <a:t>En lokal och aktuell bild av läget</a:t>
            </a:r>
          </a:p>
          <a:p>
            <a:r>
              <a:rPr lang="sv-FI" dirty="0"/>
              <a:t>Stort stöd i Ålands landskapsregerings alkoholpolitiskt program 2022-2024</a:t>
            </a:r>
          </a:p>
          <a:p>
            <a:endParaRPr lang="sv-FI" dirty="0"/>
          </a:p>
          <a:p>
            <a:r>
              <a:rPr lang="sv-FI" dirty="0"/>
              <a:t>ANDTS = Alkohol, Narkotika, Doping, Tobak, Spelande</a:t>
            </a:r>
          </a:p>
        </p:txBody>
      </p:sp>
      <p:pic>
        <p:nvPicPr>
          <p:cNvPr id="5" name="Bildobjekt 4">
            <a:extLst>
              <a:ext uri="{FF2B5EF4-FFF2-40B4-BE49-F238E27FC236}">
                <a16:creationId xmlns:a16="http://schemas.microsoft.com/office/drawing/2014/main" id="{5A2ACEA0-B0F3-A042-3E60-162E14188F49}"/>
              </a:ext>
            </a:extLst>
          </p:cNvPr>
          <p:cNvPicPr>
            <a:picLocks noChangeAspect="1"/>
          </p:cNvPicPr>
          <p:nvPr/>
        </p:nvPicPr>
        <p:blipFill>
          <a:blip r:embed="rId2">
            <a:clrChange>
              <a:clrFrom>
                <a:srgbClr val="F6F6F6"/>
              </a:clrFrom>
              <a:clrTo>
                <a:srgbClr val="F6F6F6">
                  <a:alpha val="0"/>
                </a:srgbClr>
              </a:clrTo>
            </a:clrChange>
          </a:blip>
          <a:stretch>
            <a:fillRect/>
          </a:stretch>
        </p:blipFill>
        <p:spPr>
          <a:xfrm>
            <a:off x="9929121" y="2187037"/>
            <a:ext cx="1211669" cy="3145914"/>
          </a:xfrm>
          <a:prstGeom prst="rect">
            <a:avLst/>
          </a:prstGeom>
          <a:effectLst>
            <a:outerShdw blurRad="50800" dist="50800" dir="5400000" algn="ctr" rotWithShape="0">
              <a:schemeClr val="bg1">
                <a:alpha val="0"/>
              </a:schemeClr>
            </a:outerShdw>
          </a:effectLst>
        </p:spPr>
      </p:pic>
      <p:pic>
        <p:nvPicPr>
          <p:cNvPr id="4" name="Platshållare för innehåll 4" descr="En bild som visar clipart&#10;&#10;Automatiskt genererad beskrivning">
            <a:extLst>
              <a:ext uri="{FF2B5EF4-FFF2-40B4-BE49-F238E27FC236}">
                <a16:creationId xmlns:a16="http://schemas.microsoft.com/office/drawing/2014/main" id="{674B737F-1ACC-500A-C6B2-B4C5F7CF230C}"/>
              </a:ext>
            </a:extLst>
          </p:cNvPr>
          <p:cNvPicPr>
            <a:picLocks noChangeAspect="1"/>
          </p:cNvPicPr>
          <p:nvPr/>
        </p:nvPicPr>
        <p:blipFill>
          <a:blip r:embed="rId3">
            <a:clrChange>
              <a:clrFrom>
                <a:srgbClr val="F6F6F6"/>
              </a:clrFrom>
              <a:clrTo>
                <a:srgbClr val="F6F6F6">
                  <a:alpha val="0"/>
                </a:srgbClr>
              </a:clrTo>
            </a:clrChange>
          </a:blip>
          <a:stretch>
            <a:fillRect/>
          </a:stretch>
        </p:blipFill>
        <p:spPr>
          <a:xfrm>
            <a:off x="10534956" y="2155303"/>
            <a:ext cx="1513964" cy="3240593"/>
          </a:xfrm>
          <a:prstGeom prst="rect">
            <a:avLst/>
          </a:prstGeom>
        </p:spPr>
      </p:pic>
      <p:pic>
        <p:nvPicPr>
          <p:cNvPr id="6" name="Bildobjekt 5">
            <a:extLst>
              <a:ext uri="{FF2B5EF4-FFF2-40B4-BE49-F238E27FC236}">
                <a16:creationId xmlns:a16="http://schemas.microsoft.com/office/drawing/2014/main" id="{272A94D7-7F9B-290C-19CD-39CE0CD60D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2566384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9A3EA-03AF-5E1B-9DAD-7054397DC3C4}"/>
              </a:ext>
            </a:extLst>
          </p:cNvPr>
          <p:cNvSpPr>
            <a:spLocks noGrp="1"/>
          </p:cNvSpPr>
          <p:nvPr>
            <p:ph type="ctrTitle"/>
          </p:nvPr>
        </p:nvSpPr>
        <p:spPr/>
        <p:txBody>
          <a:bodyPr>
            <a:normAutofit/>
          </a:bodyPr>
          <a:lstStyle/>
          <a:p>
            <a:pPr algn="ctr"/>
            <a:r>
              <a:rPr lang="sv-FI" dirty="0"/>
              <a:t>Snusar du? </a:t>
            </a:r>
            <a:br>
              <a:rPr lang="sv-FI" sz="1800" dirty="0"/>
            </a:br>
            <a:r>
              <a:rPr lang="sv-SE" sz="1800" dirty="0"/>
              <a:t>Årskurs I och II i lyceet</a:t>
            </a:r>
            <a:endParaRPr lang="sv-FI" sz="1800" dirty="0"/>
          </a:p>
        </p:txBody>
      </p:sp>
      <p:pic>
        <p:nvPicPr>
          <p:cNvPr id="4" name="Bildobjekt 3">
            <a:extLst>
              <a:ext uri="{FF2B5EF4-FFF2-40B4-BE49-F238E27FC236}">
                <a16:creationId xmlns:a16="http://schemas.microsoft.com/office/drawing/2014/main" id="{07EC7B3B-2977-2711-DB41-D9BAF7EA1A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11" name="Bildobjekt 10">
            <a:extLst>
              <a:ext uri="{FF2B5EF4-FFF2-40B4-BE49-F238E27FC236}">
                <a16:creationId xmlns:a16="http://schemas.microsoft.com/office/drawing/2014/main" id="{014873A7-7F98-84EB-4D66-32005F9CD407}"/>
              </a:ext>
            </a:extLst>
          </p:cNvPr>
          <p:cNvPicPr>
            <a:picLocks noChangeAspect="1"/>
          </p:cNvPicPr>
          <p:nvPr/>
        </p:nvPicPr>
        <p:blipFill>
          <a:blip r:embed="rId3"/>
          <a:stretch>
            <a:fillRect/>
          </a:stretch>
        </p:blipFill>
        <p:spPr>
          <a:xfrm>
            <a:off x="924411" y="1444246"/>
            <a:ext cx="10343178" cy="5194016"/>
          </a:xfrm>
          <a:prstGeom prst="rect">
            <a:avLst/>
          </a:prstGeom>
        </p:spPr>
      </p:pic>
    </p:spTree>
    <p:extLst>
      <p:ext uri="{BB962C8B-B14F-4D97-AF65-F5344CB8AC3E}">
        <p14:creationId xmlns:p14="http://schemas.microsoft.com/office/powerpoint/2010/main" val="3333948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9A3EA-03AF-5E1B-9DAD-7054397DC3C4}"/>
              </a:ext>
            </a:extLst>
          </p:cNvPr>
          <p:cNvSpPr>
            <a:spLocks noGrp="1"/>
          </p:cNvSpPr>
          <p:nvPr>
            <p:ph type="ctrTitle"/>
          </p:nvPr>
        </p:nvSpPr>
        <p:spPr/>
        <p:txBody>
          <a:bodyPr>
            <a:normAutofit/>
          </a:bodyPr>
          <a:lstStyle/>
          <a:p>
            <a:pPr algn="ctr"/>
            <a:r>
              <a:rPr lang="sv-FI" dirty="0"/>
              <a:t>Snusar du?</a:t>
            </a:r>
            <a:br>
              <a:rPr lang="sv-FI" sz="1800" dirty="0"/>
            </a:br>
            <a:r>
              <a:rPr lang="sv-SE" sz="1800" dirty="0"/>
              <a:t>Årskurs I och II i lyceet</a:t>
            </a:r>
            <a:r>
              <a:rPr lang="sv-FI" sz="1800" dirty="0"/>
              <a:t> </a:t>
            </a:r>
          </a:p>
        </p:txBody>
      </p:sp>
      <p:pic>
        <p:nvPicPr>
          <p:cNvPr id="4" name="Bildobjekt 3">
            <a:extLst>
              <a:ext uri="{FF2B5EF4-FFF2-40B4-BE49-F238E27FC236}">
                <a16:creationId xmlns:a16="http://schemas.microsoft.com/office/drawing/2014/main" id="{CFA9E444-FBC5-8F2C-E2CB-F4CFADE4EE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5" name="Bildobjekt 4">
            <a:extLst>
              <a:ext uri="{FF2B5EF4-FFF2-40B4-BE49-F238E27FC236}">
                <a16:creationId xmlns:a16="http://schemas.microsoft.com/office/drawing/2014/main" id="{B4740021-7D0B-C0EF-0696-EA52295403DD}"/>
              </a:ext>
            </a:extLst>
          </p:cNvPr>
          <p:cNvPicPr>
            <a:picLocks noChangeAspect="1"/>
          </p:cNvPicPr>
          <p:nvPr/>
        </p:nvPicPr>
        <p:blipFill>
          <a:blip r:embed="rId3"/>
          <a:stretch>
            <a:fillRect/>
          </a:stretch>
        </p:blipFill>
        <p:spPr>
          <a:xfrm>
            <a:off x="1123112" y="1539792"/>
            <a:ext cx="9945775" cy="5098400"/>
          </a:xfrm>
          <a:prstGeom prst="rect">
            <a:avLst/>
          </a:prstGeom>
        </p:spPr>
      </p:pic>
    </p:spTree>
    <p:extLst>
      <p:ext uri="{BB962C8B-B14F-4D97-AF65-F5344CB8AC3E}">
        <p14:creationId xmlns:p14="http://schemas.microsoft.com/office/powerpoint/2010/main" val="23124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9A3EA-03AF-5E1B-9DAD-7054397DC3C4}"/>
              </a:ext>
            </a:extLst>
          </p:cNvPr>
          <p:cNvSpPr>
            <a:spLocks noGrp="1"/>
          </p:cNvSpPr>
          <p:nvPr>
            <p:ph type="ctrTitle"/>
          </p:nvPr>
        </p:nvSpPr>
        <p:spPr/>
        <p:txBody>
          <a:bodyPr>
            <a:normAutofit/>
          </a:bodyPr>
          <a:lstStyle/>
          <a:p>
            <a:pPr algn="ctr"/>
            <a:r>
              <a:rPr lang="sv-FI" dirty="0"/>
              <a:t>Tobaksbruk</a:t>
            </a:r>
            <a:br>
              <a:rPr lang="sv-FI" dirty="0"/>
            </a:br>
            <a:r>
              <a:rPr lang="sv-SE" sz="1800" dirty="0"/>
              <a:t>Årskurs I och II i lyceet</a:t>
            </a:r>
            <a:endParaRPr lang="sv-FI" sz="1800" dirty="0"/>
          </a:p>
        </p:txBody>
      </p:sp>
      <p:pic>
        <p:nvPicPr>
          <p:cNvPr id="4" name="Bildobjekt 3">
            <a:extLst>
              <a:ext uri="{FF2B5EF4-FFF2-40B4-BE49-F238E27FC236}">
                <a16:creationId xmlns:a16="http://schemas.microsoft.com/office/drawing/2014/main" id="{A84136B8-C5DD-91E8-DC37-A677949E10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5" name="Bildobjekt 4">
            <a:extLst>
              <a:ext uri="{FF2B5EF4-FFF2-40B4-BE49-F238E27FC236}">
                <a16:creationId xmlns:a16="http://schemas.microsoft.com/office/drawing/2014/main" id="{7BF564C5-D70B-0F19-11B4-096077C8E745}"/>
              </a:ext>
            </a:extLst>
          </p:cNvPr>
          <p:cNvPicPr>
            <a:picLocks noChangeAspect="1"/>
          </p:cNvPicPr>
          <p:nvPr/>
        </p:nvPicPr>
        <p:blipFill>
          <a:blip r:embed="rId3"/>
          <a:stretch>
            <a:fillRect/>
          </a:stretch>
        </p:blipFill>
        <p:spPr>
          <a:xfrm>
            <a:off x="1922321" y="1569559"/>
            <a:ext cx="7955207" cy="4951710"/>
          </a:xfrm>
          <a:prstGeom prst="rect">
            <a:avLst/>
          </a:prstGeom>
        </p:spPr>
      </p:pic>
    </p:spTree>
    <p:extLst>
      <p:ext uri="{BB962C8B-B14F-4D97-AF65-F5344CB8AC3E}">
        <p14:creationId xmlns:p14="http://schemas.microsoft.com/office/powerpoint/2010/main" val="514673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90E878-A833-FA95-9FE3-07F7869CE8E5}"/>
              </a:ext>
            </a:extLst>
          </p:cNvPr>
          <p:cNvSpPr>
            <a:spLocks noGrp="1"/>
          </p:cNvSpPr>
          <p:nvPr>
            <p:ph type="ctrTitle"/>
          </p:nvPr>
        </p:nvSpPr>
        <p:spPr/>
        <p:txBody>
          <a:bodyPr>
            <a:normAutofit/>
          </a:bodyPr>
          <a:lstStyle/>
          <a:p>
            <a:pPr algn="ctr"/>
            <a:r>
              <a:rPr lang="sv-SE" dirty="0"/>
              <a:t>Hur får du tag på cigaretter? Snus?</a:t>
            </a:r>
            <a:br>
              <a:rPr lang="sv-SE" dirty="0"/>
            </a:br>
            <a:r>
              <a:rPr lang="sv-SE" sz="1800" dirty="0"/>
              <a:t>Årskurs I och II i lyceet </a:t>
            </a:r>
            <a:endParaRPr lang="sv-FI" sz="1800" dirty="0"/>
          </a:p>
        </p:txBody>
      </p:sp>
      <p:sp>
        <p:nvSpPr>
          <p:cNvPr id="3" name="Platshållare för innehåll 2">
            <a:extLst>
              <a:ext uri="{FF2B5EF4-FFF2-40B4-BE49-F238E27FC236}">
                <a16:creationId xmlns:a16="http://schemas.microsoft.com/office/drawing/2014/main" id="{D05831C3-2E93-2BE4-60CD-52FAF22AD507}"/>
              </a:ext>
            </a:extLst>
          </p:cNvPr>
          <p:cNvSpPr>
            <a:spLocks noGrp="1"/>
          </p:cNvSpPr>
          <p:nvPr>
            <p:ph sz="quarter" idx="10"/>
          </p:nvPr>
        </p:nvSpPr>
        <p:spPr/>
        <p:txBody>
          <a:bodyPr/>
          <a:lstStyle/>
          <a:p>
            <a:r>
              <a:rPr lang="sv-FI" dirty="0"/>
              <a:t>De vanligaste sätten att få tag på cigaretter och/eller snus är </a:t>
            </a:r>
            <a:r>
              <a:rPr lang="sv-FI" b="1" dirty="0"/>
              <a:t>följande</a:t>
            </a:r>
            <a:r>
              <a:rPr lang="sv-FI" dirty="0"/>
              <a:t>:</a:t>
            </a:r>
          </a:p>
          <a:p>
            <a:pPr lvl="1"/>
            <a:r>
              <a:rPr lang="sv-SE" dirty="0"/>
              <a:t>Köper själv </a:t>
            </a:r>
          </a:p>
          <a:p>
            <a:pPr lvl="1"/>
            <a:r>
              <a:rPr lang="sv-SE" b="1" dirty="0"/>
              <a:t>Köper av andra </a:t>
            </a:r>
          </a:p>
          <a:p>
            <a:pPr lvl="1"/>
            <a:r>
              <a:rPr lang="sv-SE" b="1" dirty="0"/>
              <a:t>Får/ber av kompisar </a:t>
            </a:r>
          </a:p>
          <a:p>
            <a:pPr lvl="1"/>
            <a:r>
              <a:rPr lang="sv-SE" dirty="0"/>
              <a:t>Från mina föräldrar/vårdnadshavare (med lov) </a:t>
            </a:r>
          </a:p>
          <a:p>
            <a:pPr lvl="1"/>
            <a:r>
              <a:rPr lang="sv-SE" dirty="0"/>
              <a:t>Från mina föräldrar/vårdnadshavare (utan lov) </a:t>
            </a:r>
          </a:p>
          <a:p>
            <a:pPr lvl="1"/>
            <a:r>
              <a:rPr lang="sv-SE" dirty="0"/>
              <a:t>Får av annan person (18 år eller äldre)</a:t>
            </a:r>
          </a:p>
          <a:p>
            <a:pPr marL="457200" lvl="1" indent="0">
              <a:buNone/>
            </a:pPr>
            <a:endParaRPr lang="sv-FI" dirty="0"/>
          </a:p>
          <a:p>
            <a:r>
              <a:rPr lang="sv-FI" dirty="0"/>
              <a:t>De som röker ibland eller varje dag var igenomsnitt </a:t>
            </a:r>
            <a:r>
              <a:rPr lang="sv-FI" b="1" dirty="0"/>
              <a:t>14 år </a:t>
            </a:r>
            <a:r>
              <a:rPr lang="sv-FI" dirty="0"/>
              <a:t>när de började röka</a:t>
            </a:r>
          </a:p>
          <a:p>
            <a:pPr lvl="1"/>
            <a:endParaRPr lang="sv-SE" dirty="0"/>
          </a:p>
        </p:txBody>
      </p:sp>
      <p:pic>
        <p:nvPicPr>
          <p:cNvPr id="4" name="Bildobjekt 3">
            <a:extLst>
              <a:ext uri="{FF2B5EF4-FFF2-40B4-BE49-F238E27FC236}">
                <a16:creationId xmlns:a16="http://schemas.microsoft.com/office/drawing/2014/main" id="{382851A1-B1CA-EF32-78A1-5B23068854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5" name="textruta 9">
            <a:extLst>
              <a:ext uri="{FF2B5EF4-FFF2-40B4-BE49-F238E27FC236}">
                <a16:creationId xmlns:a16="http://schemas.microsoft.com/office/drawing/2014/main" id="{B8AA2364-3663-B045-8F3B-D6F54A72DB1B}"/>
              </a:ext>
            </a:extLst>
          </p:cNvPr>
          <p:cNvSpPr txBox="1"/>
          <p:nvPr/>
        </p:nvSpPr>
        <p:spPr>
          <a:xfrm>
            <a:off x="9880496" y="1425515"/>
            <a:ext cx="2293937" cy="1323439"/>
          </a:xfrm>
          <a:prstGeom prst="rect">
            <a:avLst/>
          </a:prstGeom>
          <a:noFill/>
        </p:spPr>
        <p:txBody>
          <a:bodyPr wrap="square" rtlCol="0">
            <a:spAutoFit/>
          </a:bodyPr>
          <a:ls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600" i="1" dirty="0"/>
              <a:t>Avser endast de elever som är under 18 år och uppgett att de röker. </a:t>
            </a:r>
          </a:p>
          <a:p>
            <a:r>
              <a:rPr lang="sv-SE" sz="1600" i="1" dirty="0"/>
              <a:t>De svarande kunde välja flera svarsalternativ.</a:t>
            </a:r>
          </a:p>
        </p:txBody>
      </p:sp>
    </p:spTree>
    <p:extLst>
      <p:ext uri="{BB962C8B-B14F-4D97-AF65-F5344CB8AC3E}">
        <p14:creationId xmlns:p14="http://schemas.microsoft.com/office/powerpoint/2010/main" val="3833825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05981-F2BE-7142-3D81-2452D1DC0B46}"/>
              </a:ext>
            </a:extLst>
          </p:cNvPr>
          <p:cNvSpPr>
            <a:spLocks noGrp="1"/>
          </p:cNvSpPr>
          <p:nvPr>
            <p:ph type="ctrTitle"/>
          </p:nvPr>
        </p:nvSpPr>
        <p:spPr/>
        <p:txBody>
          <a:bodyPr>
            <a:normAutofit/>
          </a:bodyPr>
          <a:lstStyle/>
          <a:p>
            <a:pPr algn="ctr"/>
            <a:r>
              <a:rPr lang="sv-SE" sz="3600" dirty="0"/>
              <a:t>Har du druckit alkoholhaltiga drycker</a:t>
            </a:r>
            <a:r>
              <a:rPr lang="sv-FI" sz="3600" dirty="0"/>
              <a:t>?</a:t>
            </a:r>
            <a:br>
              <a:rPr lang="sv-FI" dirty="0"/>
            </a:br>
            <a:r>
              <a:rPr lang="sv-SE" sz="1600" dirty="0"/>
              <a:t>Årskurs I och II i lyceet</a:t>
            </a:r>
            <a:endParaRPr lang="sv-FI" sz="1600" dirty="0"/>
          </a:p>
        </p:txBody>
      </p:sp>
      <p:pic>
        <p:nvPicPr>
          <p:cNvPr id="4" name="Bildobjekt 3">
            <a:extLst>
              <a:ext uri="{FF2B5EF4-FFF2-40B4-BE49-F238E27FC236}">
                <a16:creationId xmlns:a16="http://schemas.microsoft.com/office/drawing/2014/main" id="{4DC50673-91F5-1CCD-FF1A-823E7C1C80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40CBB1D7-7A12-EE5F-C452-D4BE7B084863}"/>
              </a:ext>
            </a:extLst>
          </p:cNvPr>
          <p:cNvPicPr>
            <a:picLocks noChangeAspect="1"/>
          </p:cNvPicPr>
          <p:nvPr/>
        </p:nvPicPr>
        <p:blipFill>
          <a:blip r:embed="rId4"/>
          <a:stretch>
            <a:fillRect/>
          </a:stretch>
        </p:blipFill>
        <p:spPr>
          <a:xfrm>
            <a:off x="1027795" y="1447400"/>
            <a:ext cx="10136409" cy="5269924"/>
          </a:xfrm>
          <a:prstGeom prst="rect">
            <a:avLst/>
          </a:prstGeom>
        </p:spPr>
      </p:pic>
    </p:spTree>
    <p:extLst>
      <p:ext uri="{BB962C8B-B14F-4D97-AF65-F5344CB8AC3E}">
        <p14:creationId xmlns:p14="http://schemas.microsoft.com/office/powerpoint/2010/main" val="2180602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05981-F2BE-7142-3D81-2452D1DC0B46}"/>
              </a:ext>
            </a:extLst>
          </p:cNvPr>
          <p:cNvSpPr>
            <a:spLocks noGrp="1"/>
          </p:cNvSpPr>
          <p:nvPr>
            <p:ph type="ctrTitle"/>
          </p:nvPr>
        </p:nvSpPr>
        <p:spPr/>
        <p:txBody>
          <a:bodyPr>
            <a:normAutofit/>
          </a:bodyPr>
          <a:lstStyle/>
          <a:p>
            <a:pPr algn="ctr"/>
            <a:r>
              <a:rPr lang="sv-SE" sz="3600" dirty="0"/>
              <a:t>Har du druckit alkoholhaltiga drycker</a:t>
            </a:r>
            <a:r>
              <a:rPr lang="sv-FI" sz="3600" dirty="0"/>
              <a:t>?</a:t>
            </a:r>
            <a:br>
              <a:rPr lang="sv-FI" sz="3600" dirty="0"/>
            </a:br>
            <a:r>
              <a:rPr lang="sv-SE" sz="1600" dirty="0"/>
              <a:t>Årskurs I och II i lyceet</a:t>
            </a:r>
            <a:endParaRPr lang="sv-FI" sz="1600" dirty="0"/>
          </a:p>
        </p:txBody>
      </p:sp>
      <p:pic>
        <p:nvPicPr>
          <p:cNvPr id="4" name="Bildobjekt 3">
            <a:extLst>
              <a:ext uri="{FF2B5EF4-FFF2-40B4-BE49-F238E27FC236}">
                <a16:creationId xmlns:a16="http://schemas.microsoft.com/office/drawing/2014/main" id="{0308CC55-93D0-954A-D94D-399D100904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F1D2FB81-37C5-EA1E-2459-01E4CAE66117}"/>
              </a:ext>
            </a:extLst>
          </p:cNvPr>
          <p:cNvPicPr>
            <a:picLocks noChangeAspect="1"/>
          </p:cNvPicPr>
          <p:nvPr/>
        </p:nvPicPr>
        <p:blipFill>
          <a:blip r:embed="rId3"/>
          <a:stretch>
            <a:fillRect/>
          </a:stretch>
        </p:blipFill>
        <p:spPr>
          <a:xfrm>
            <a:off x="1112991" y="1694966"/>
            <a:ext cx="9966018" cy="5083170"/>
          </a:xfrm>
          <a:prstGeom prst="rect">
            <a:avLst/>
          </a:prstGeom>
        </p:spPr>
      </p:pic>
    </p:spTree>
    <p:extLst>
      <p:ext uri="{BB962C8B-B14F-4D97-AF65-F5344CB8AC3E}">
        <p14:creationId xmlns:p14="http://schemas.microsoft.com/office/powerpoint/2010/main" val="4198192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E4A222-A48B-1698-82F1-BC449386E6AB}"/>
              </a:ext>
            </a:extLst>
          </p:cNvPr>
          <p:cNvSpPr>
            <a:spLocks noGrp="1"/>
          </p:cNvSpPr>
          <p:nvPr>
            <p:ph type="ctrTitle"/>
          </p:nvPr>
        </p:nvSpPr>
        <p:spPr/>
        <p:txBody>
          <a:bodyPr>
            <a:normAutofit/>
          </a:bodyPr>
          <a:lstStyle/>
          <a:p>
            <a:pPr algn="ctr"/>
            <a:r>
              <a:rPr lang="sv-FI" sz="3600" dirty="0"/>
              <a:t>Alkoholkonsumtion</a:t>
            </a:r>
            <a:br>
              <a:rPr lang="sv-FI" dirty="0"/>
            </a:br>
            <a:r>
              <a:rPr lang="sv-SE" sz="1600" dirty="0"/>
              <a:t>Årskurs I och II i lyceet</a:t>
            </a:r>
            <a:endParaRPr lang="sv-FI" sz="1600" dirty="0"/>
          </a:p>
        </p:txBody>
      </p:sp>
      <p:pic>
        <p:nvPicPr>
          <p:cNvPr id="4" name="Bildobjekt 3">
            <a:extLst>
              <a:ext uri="{FF2B5EF4-FFF2-40B4-BE49-F238E27FC236}">
                <a16:creationId xmlns:a16="http://schemas.microsoft.com/office/drawing/2014/main" id="{E61AFF9E-DA27-78C9-6AB7-22EDD48000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5" name="Bildobjekt 4">
            <a:extLst>
              <a:ext uri="{FF2B5EF4-FFF2-40B4-BE49-F238E27FC236}">
                <a16:creationId xmlns:a16="http://schemas.microsoft.com/office/drawing/2014/main" id="{5E126CAD-2144-268F-1519-74115C8C45AC}"/>
              </a:ext>
            </a:extLst>
          </p:cNvPr>
          <p:cNvPicPr>
            <a:picLocks noChangeAspect="1"/>
          </p:cNvPicPr>
          <p:nvPr/>
        </p:nvPicPr>
        <p:blipFill>
          <a:blip r:embed="rId4"/>
          <a:stretch>
            <a:fillRect/>
          </a:stretch>
        </p:blipFill>
        <p:spPr>
          <a:xfrm>
            <a:off x="1448752" y="1520190"/>
            <a:ext cx="8947577" cy="4962676"/>
          </a:xfrm>
          <a:prstGeom prst="rect">
            <a:avLst/>
          </a:prstGeom>
        </p:spPr>
      </p:pic>
    </p:spTree>
    <p:extLst>
      <p:ext uri="{BB962C8B-B14F-4D97-AF65-F5344CB8AC3E}">
        <p14:creationId xmlns:p14="http://schemas.microsoft.com/office/powerpoint/2010/main" val="3316052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E4A222-A48B-1698-82F1-BC449386E6AB}"/>
              </a:ext>
            </a:extLst>
          </p:cNvPr>
          <p:cNvSpPr>
            <a:spLocks noGrp="1"/>
          </p:cNvSpPr>
          <p:nvPr>
            <p:ph type="ctrTitle"/>
          </p:nvPr>
        </p:nvSpPr>
        <p:spPr/>
        <p:txBody>
          <a:bodyPr>
            <a:normAutofit/>
          </a:bodyPr>
          <a:lstStyle/>
          <a:p>
            <a:pPr algn="ctr"/>
            <a:r>
              <a:rPr lang="sv-FI" sz="3600" dirty="0"/>
              <a:t>Alkoholkonsumtion</a:t>
            </a:r>
            <a:br>
              <a:rPr lang="sv-FI" dirty="0"/>
            </a:br>
            <a:r>
              <a:rPr lang="sv-SE" sz="1600" dirty="0"/>
              <a:t>Årskurs I och II i lyceet</a:t>
            </a:r>
            <a:endParaRPr lang="sv-FI" sz="1600" dirty="0"/>
          </a:p>
        </p:txBody>
      </p:sp>
      <p:pic>
        <p:nvPicPr>
          <p:cNvPr id="4" name="Bildobjekt 3">
            <a:extLst>
              <a:ext uri="{FF2B5EF4-FFF2-40B4-BE49-F238E27FC236}">
                <a16:creationId xmlns:a16="http://schemas.microsoft.com/office/drawing/2014/main" id="{E61AFF9E-DA27-78C9-6AB7-22EDD48000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AB9525D7-F7A9-5B77-19D7-F92FDA31471A}"/>
              </a:ext>
            </a:extLst>
          </p:cNvPr>
          <p:cNvPicPr>
            <a:picLocks noChangeAspect="1"/>
          </p:cNvPicPr>
          <p:nvPr/>
        </p:nvPicPr>
        <p:blipFill>
          <a:blip r:embed="rId4"/>
          <a:stretch>
            <a:fillRect/>
          </a:stretch>
        </p:blipFill>
        <p:spPr>
          <a:xfrm>
            <a:off x="1006791" y="1300822"/>
            <a:ext cx="9815307" cy="5408588"/>
          </a:xfrm>
          <a:prstGeom prst="rect">
            <a:avLst/>
          </a:prstGeom>
        </p:spPr>
      </p:pic>
    </p:spTree>
    <p:extLst>
      <p:ext uri="{BB962C8B-B14F-4D97-AF65-F5344CB8AC3E}">
        <p14:creationId xmlns:p14="http://schemas.microsoft.com/office/powerpoint/2010/main" val="439425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FAF1D1-9C0E-9375-4E07-FD4A3C5680DD}"/>
              </a:ext>
            </a:extLst>
          </p:cNvPr>
          <p:cNvSpPr>
            <a:spLocks noGrp="1"/>
          </p:cNvSpPr>
          <p:nvPr>
            <p:ph type="ctrTitle"/>
          </p:nvPr>
        </p:nvSpPr>
        <p:spPr/>
        <p:txBody>
          <a:bodyPr>
            <a:normAutofit/>
          </a:bodyPr>
          <a:lstStyle/>
          <a:p>
            <a:pPr algn="ctr"/>
            <a:r>
              <a:rPr lang="sv-SE" dirty="0"/>
              <a:t>Hur får du tag på alkohol?</a:t>
            </a:r>
            <a:br>
              <a:rPr lang="sv-SE" dirty="0"/>
            </a:br>
            <a:r>
              <a:rPr lang="sv-SE" sz="1800" dirty="0"/>
              <a:t>Årskurs I och II i lyceet</a:t>
            </a:r>
            <a:endParaRPr lang="sv-FI" dirty="0"/>
          </a:p>
        </p:txBody>
      </p:sp>
      <p:sp>
        <p:nvSpPr>
          <p:cNvPr id="3" name="textruta 9">
            <a:extLst>
              <a:ext uri="{FF2B5EF4-FFF2-40B4-BE49-F238E27FC236}">
                <a16:creationId xmlns:a16="http://schemas.microsoft.com/office/drawing/2014/main" id="{049B4D9D-61EB-EEA4-7091-4DB9F6E9A7FD}"/>
              </a:ext>
            </a:extLst>
          </p:cNvPr>
          <p:cNvSpPr txBox="1"/>
          <p:nvPr/>
        </p:nvSpPr>
        <p:spPr>
          <a:xfrm>
            <a:off x="9880496" y="348111"/>
            <a:ext cx="2293937" cy="1569660"/>
          </a:xfrm>
          <a:prstGeom prst="rect">
            <a:avLst/>
          </a:prstGeom>
          <a:noFill/>
        </p:spPr>
        <p:txBody>
          <a:bodyPr wrap="square" rtlCol="0">
            <a:spAutoFit/>
          </a:bodyPr>
          <a:ls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600" i="1" dirty="0"/>
              <a:t>Procenten avser endast de elever som är under 18 år och uppgett att de druckit alkohol. </a:t>
            </a:r>
          </a:p>
          <a:p>
            <a:r>
              <a:rPr lang="sv-SE" sz="1600" i="1" dirty="0"/>
              <a:t>De svarande kunde välja flera svarsalternativ.</a:t>
            </a:r>
          </a:p>
        </p:txBody>
      </p:sp>
      <p:pic>
        <p:nvPicPr>
          <p:cNvPr id="8" name="Bildobjekt 7">
            <a:extLst>
              <a:ext uri="{FF2B5EF4-FFF2-40B4-BE49-F238E27FC236}">
                <a16:creationId xmlns:a16="http://schemas.microsoft.com/office/drawing/2014/main" id="{4AEE9CAE-2D60-577C-EE68-80E5DA18F56D}"/>
              </a:ext>
            </a:extLst>
          </p:cNvPr>
          <p:cNvPicPr>
            <a:picLocks noChangeAspect="1"/>
          </p:cNvPicPr>
          <p:nvPr/>
        </p:nvPicPr>
        <p:blipFill>
          <a:blip r:embed="rId2"/>
          <a:stretch>
            <a:fillRect/>
          </a:stretch>
        </p:blipFill>
        <p:spPr>
          <a:xfrm>
            <a:off x="453385" y="1664427"/>
            <a:ext cx="11285230" cy="5103844"/>
          </a:xfrm>
          <a:prstGeom prst="rect">
            <a:avLst/>
          </a:prstGeom>
        </p:spPr>
      </p:pic>
    </p:spTree>
    <p:extLst>
      <p:ext uri="{BB962C8B-B14F-4D97-AF65-F5344CB8AC3E}">
        <p14:creationId xmlns:p14="http://schemas.microsoft.com/office/powerpoint/2010/main" val="2451561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CC05E4-0B80-8019-DCA3-7AD73771F88F}"/>
              </a:ext>
            </a:extLst>
          </p:cNvPr>
          <p:cNvSpPr>
            <a:spLocks noGrp="1"/>
          </p:cNvSpPr>
          <p:nvPr>
            <p:ph type="ctrTitle"/>
          </p:nvPr>
        </p:nvSpPr>
        <p:spPr/>
        <p:txBody>
          <a:bodyPr>
            <a:normAutofit/>
          </a:bodyPr>
          <a:lstStyle/>
          <a:p>
            <a:pPr algn="ctr"/>
            <a:r>
              <a:rPr lang="sv-FI" sz="3600" dirty="0"/>
              <a:t>Alkohol i trafiken</a:t>
            </a:r>
            <a:br>
              <a:rPr lang="sv-FI" dirty="0"/>
            </a:br>
            <a:r>
              <a:rPr lang="sv-SE" sz="1600" dirty="0"/>
              <a:t>Årskurs I och II i lyceet</a:t>
            </a:r>
            <a:endParaRPr lang="sv-FI" sz="1600" dirty="0"/>
          </a:p>
        </p:txBody>
      </p:sp>
      <p:sp>
        <p:nvSpPr>
          <p:cNvPr id="3" name="Platshållare för innehåll 2">
            <a:extLst>
              <a:ext uri="{FF2B5EF4-FFF2-40B4-BE49-F238E27FC236}">
                <a16:creationId xmlns:a16="http://schemas.microsoft.com/office/drawing/2014/main" id="{38F90EF3-48D0-F7D8-AAF1-7D5A8696A7D9}"/>
              </a:ext>
            </a:extLst>
          </p:cNvPr>
          <p:cNvSpPr>
            <a:spLocks noGrp="1"/>
          </p:cNvSpPr>
          <p:nvPr>
            <p:ph sz="quarter" idx="10"/>
          </p:nvPr>
        </p:nvSpPr>
        <p:spPr/>
        <p:txBody>
          <a:bodyPr/>
          <a:lstStyle/>
          <a:p>
            <a:r>
              <a:rPr lang="sv-FI" dirty="0"/>
              <a:t>Har du kört moped/mopedbil/traktor eller bil berusad?</a:t>
            </a:r>
          </a:p>
          <a:p>
            <a:pPr lvl="1"/>
            <a:r>
              <a:rPr lang="sv-FI" dirty="0"/>
              <a:t>24 % av de flickor som </a:t>
            </a:r>
            <a:r>
              <a:rPr lang="sv-FI" b="1" dirty="0"/>
              <a:t>varit berusade</a:t>
            </a:r>
          </a:p>
          <a:p>
            <a:pPr lvl="1"/>
            <a:r>
              <a:rPr lang="sv-FI" dirty="0"/>
              <a:t>23 % av de pojkar som </a:t>
            </a:r>
            <a:r>
              <a:rPr lang="sv-FI" b="1" dirty="0"/>
              <a:t>varit berusade</a:t>
            </a:r>
          </a:p>
          <a:p>
            <a:pPr lvl="1"/>
            <a:r>
              <a:rPr lang="sv-FI" dirty="0"/>
              <a:t>23 % av samtliga som </a:t>
            </a:r>
            <a:r>
              <a:rPr lang="sv-FI" b="1" dirty="0"/>
              <a:t>varit berusade</a:t>
            </a:r>
          </a:p>
          <a:p>
            <a:pPr marL="457200" lvl="1" indent="0">
              <a:buNone/>
            </a:pPr>
            <a:endParaRPr lang="sv-FI" dirty="0"/>
          </a:p>
          <a:p>
            <a:r>
              <a:rPr lang="sv-FI" dirty="0"/>
              <a:t>Har du någon gång åkt moped/mopedbil/traktor eller bil med berusad förare?</a:t>
            </a:r>
          </a:p>
          <a:p>
            <a:pPr lvl="1"/>
            <a:r>
              <a:rPr lang="sv-FI" dirty="0"/>
              <a:t>8 % av samtliga flickor</a:t>
            </a:r>
          </a:p>
          <a:p>
            <a:pPr lvl="1"/>
            <a:r>
              <a:rPr lang="sv-FI" dirty="0"/>
              <a:t>7 % av samtliga pojkar</a:t>
            </a:r>
          </a:p>
          <a:p>
            <a:pPr lvl="1"/>
            <a:r>
              <a:rPr lang="sv-FI" dirty="0"/>
              <a:t>7 % av samtliga totalt</a:t>
            </a:r>
          </a:p>
        </p:txBody>
      </p:sp>
      <p:pic>
        <p:nvPicPr>
          <p:cNvPr id="4" name="Bildobjekt 3">
            <a:extLst>
              <a:ext uri="{FF2B5EF4-FFF2-40B4-BE49-F238E27FC236}">
                <a16:creationId xmlns:a16="http://schemas.microsoft.com/office/drawing/2014/main" id="{C41A665D-FA24-04CA-0BD8-2523E8A7C3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2209369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03E17C-D98E-E8B9-A008-701670E54F8D}"/>
              </a:ext>
            </a:extLst>
          </p:cNvPr>
          <p:cNvSpPr>
            <a:spLocks noGrp="1"/>
          </p:cNvSpPr>
          <p:nvPr>
            <p:ph type="ctrTitle"/>
          </p:nvPr>
        </p:nvSpPr>
        <p:spPr/>
        <p:txBody>
          <a:bodyPr/>
          <a:lstStyle/>
          <a:p>
            <a:r>
              <a:rPr lang="sv-FI" dirty="0"/>
              <a:t>Antal deltagare i lyceet</a:t>
            </a:r>
          </a:p>
        </p:txBody>
      </p:sp>
      <p:sp>
        <p:nvSpPr>
          <p:cNvPr id="4" name="Platshållare för innehåll 3">
            <a:extLst>
              <a:ext uri="{FF2B5EF4-FFF2-40B4-BE49-F238E27FC236}">
                <a16:creationId xmlns:a16="http://schemas.microsoft.com/office/drawing/2014/main" id="{50977759-5518-A68F-0A09-B195A5F75C22}"/>
              </a:ext>
            </a:extLst>
          </p:cNvPr>
          <p:cNvSpPr>
            <a:spLocks noGrp="1"/>
          </p:cNvSpPr>
          <p:nvPr>
            <p:ph sz="quarter" idx="10"/>
          </p:nvPr>
        </p:nvSpPr>
        <p:spPr>
          <a:xfrm>
            <a:off x="766763" y="1695450"/>
            <a:ext cx="11331452" cy="4328160"/>
          </a:xfrm>
        </p:spPr>
        <p:txBody>
          <a:bodyPr>
            <a:normAutofit/>
          </a:bodyPr>
          <a:lstStyle/>
          <a:p>
            <a:r>
              <a:rPr lang="sv-FI" dirty="0"/>
              <a:t>Åk I: 155 elever*				</a:t>
            </a:r>
            <a:r>
              <a:rPr lang="sv-FI" sz="1600" dirty="0"/>
              <a:t>* Vissa resultat endast för studerande under 18 år</a:t>
            </a:r>
            <a:endParaRPr lang="sv-FI" dirty="0"/>
          </a:p>
          <a:p>
            <a:r>
              <a:rPr lang="sv-FI" dirty="0"/>
              <a:t>Åk II: 104 elever</a:t>
            </a:r>
          </a:p>
          <a:p>
            <a:pPr marL="0" indent="0">
              <a:buNone/>
            </a:pPr>
            <a:endParaRPr lang="sv-FI" dirty="0"/>
          </a:p>
          <a:p>
            <a:r>
              <a:rPr lang="sv-FI" dirty="0"/>
              <a:t>145 flickor</a:t>
            </a:r>
          </a:p>
          <a:p>
            <a:r>
              <a:rPr lang="sv-FI" dirty="0"/>
              <a:t>114 pojkar</a:t>
            </a:r>
          </a:p>
          <a:p>
            <a:endParaRPr lang="sv-FI" dirty="0"/>
          </a:p>
          <a:p>
            <a:r>
              <a:rPr lang="sv-FI" b="1" dirty="0"/>
              <a:t>Totalt 259 svarande i åk 1-2 i lyceet</a:t>
            </a:r>
          </a:p>
          <a:p>
            <a:pPr marL="0" indent="0">
              <a:buNone/>
            </a:pPr>
            <a:endParaRPr lang="sv-FI" b="1" dirty="0"/>
          </a:p>
        </p:txBody>
      </p:sp>
      <p:pic>
        <p:nvPicPr>
          <p:cNvPr id="3" name="Bildobjekt 2">
            <a:extLst>
              <a:ext uri="{FF2B5EF4-FFF2-40B4-BE49-F238E27FC236}">
                <a16:creationId xmlns:a16="http://schemas.microsoft.com/office/drawing/2014/main" id="{8654B5A8-E937-5B0F-776E-8BAB3D00FA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4275183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20DA5F-717B-574C-AA94-A78C4ABAEF77}"/>
              </a:ext>
            </a:extLst>
          </p:cNvPr>
          <p:cNvSpPr>
            <a:spLocks noGrp="1"/>
          </p:cNvSpPr>
          <p:nvPr>
            <p:ph type="ctrTitle"/>
          </p:nvPr>
        </p:nvSpPr>
        <p:spPr/>
        <p:txBody>
          <a:bodyPr>
            <a:normAutofit fontScale="90000"/>
          </a:bodyPr>
          <a:lstStyle/>
          <a:p>
            <a:pPr algn="ctr"/>
            <a:r>
              <a:rPr lang="sv-FI" dirty="0"/>
              <a:t>Varför har du åkt med berusad förare eller kört berusad?</a:t>
            </a:r>
            <a:br>
              <a:rPr lang="sv-FI" sz="1800" dirty="0"/>
            </a:br>
            <a:r>
              <a:rPr lang="sv-SE" sz="1800" dirty="0"/>
              <a:t>Årskurs I och II i skolorna vid Ålands gymnasium</a:t>
            </a:r>
            <a:endParaRPr lang="sv-FI" sz="1800" dirty="0"/>
          </a:p>
        </p:txBody>
      </p:sp>
      <p:pic>
        <p:nvPicPr>
          <p:cNvPr id="4" name="Bildobjekt 3">
            <a:extLst>
              <a:ext uri="{FF2B5EF4-FFF2-40B4-BE49-F238E27FC236}">
                <a16:creationId xmlns:a16="http://schemas.microsoft.com/office/drawing/2014/main" id="{09E64635-94F7-2094-9627-62962F4F5E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5" name="Pratbubbla: oval 4">
            <a:extLst>
              <a:ext uri="{FF2B5EF4-FFF2-40B4-BE49-F238E27FC236}">
                <a16:creationId xmlns:a16="http://schemas.microsoft.com/office/drawing/2014/main" id="{5A4ADDCF-7FA6-A590-F513-9BE330CFC5C5}"/>
              </a:ext>
            </a:extLst>
          </p:cNvPr>
          <p:cNvSpPr/>
          <p:nvPr/>
        </p:nvSpPr>
        <p:spPr>
          <a:xfrm>
            <a:off x="1851660" y="4244121"/>
            <a:ext cx="2736384" cy="1949116"/>
          </a:xfrm>
          <a:prstGeom prst="wedgeEllipse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Körde berusad/påverkad för att komma hem</a:t>
            </a:r>
          </a:p>
          <a:p>
            <a:pPr algn="ctr"/>
            <a:r>
              <a:rPr lang="sv-SE" dirty="0"/>
              <a:t>- Flicka åk 1</a:t>
            </a:r>
          </a:p>
        </p:txBody>
      </p:sp>
      <p:sp>
        <p:nvSpPr>
          <p:cNvPr id="6" name="Pratbubbla: oval 5">
            <a:extLst>
              <a:ext uri="{FF2B5EF4-FFF2-40B4-BE49-F238E27FC236}">
                <a16:creationId xmlns:a16="http://schemas.microsoft.com/office/drawing/2014/main" id="{22C33EB6-07CE-3E9E-29EB-65CCEE43A21C}"/>
              </a:ext>
            </a:extLst>
          </p:cNvPr>
          <p:cNvSpPr/>
          <p:nvPr/>
        </p:nvSpPr>
        <p:spPr>
          <a:xfrm>
            <a:off x="1507960" y="2199522"/>
            <a:ext cx="1884947" cy="1540042"/>
          </a:xfrm>
          <a:prstGeom prst="wedgeEllipseCallou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Inte vetat om att den var berusad</a:t>
            </a:r>
          </a:p>
          <a:p>
            <a:pPr algn="ctr"/>
            <a:r>
              <a:rPr lang="sv-FI" dirty="0"/>
              <a:t>- Flicka åk 1</a:t>
            </a:r>
          </a:p>
        </p:txBody>
      </p:sp>
      <p:sp>
        <p:nvSpPr>
          <p:cNvPr id="7" name="Pratbubbla: oval 6">
            <a:extLst>
              <a:ext uri="{FF2B5EF4-FFF2-40B4-BE49-F238E27FC236}">
                <a16:creationId xmlns:a16="http://schemas.microsoft.com/office/drawing/2014/main" id="{9B8E77C3-BC9F-7408-5B56-242F0474993C}"/>
              </a:ext>
            </a:extLst>
          </p:cNvPr>
          <p:cNvSpPr/>
          <p:nvPr/>
        </p:nvSpPr>
        <p:spPr>
          <a:xfrm flipH="1">
            <a:off x="6096000" y="4063648"/>
            <a:ext cx="2582779" cy="1949116"/>
          </a:xfrm>
          <a:prstGeom prst="wedgeEllipse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Var i en dålig situation och hade panik</a:t>
            </a:r>
          </a:p>
          <a:p>
            <a:pPr algn="ctr"/>
            <a:r>
              <a:rPr lang="sv-FI" dirty="0"/>
              <a:t>- Flicka åk 2</a:t>
            </a:r>
          </a:p>
        </p:txBody>
      </p:sp>
      <p:sp>
        <p:nvSpPr>
          <p:cNvPr id="8" name="Pratbubbla: oval 7">
            <a:extLst>
              <a:ext uri="{FF2B5EF4-FFF2-40B4-BE49-F238E27FC236}">
                <a16:creationId xmlns:a16="http://schemas.microsoft.com/office/drawing/2014/main" id="{04F53B6C-51AA-5694-60BB-DF9322FAD036}"/>
              </a:ext>
            </a:extLst>
          </p:cNvPr>
          <p:cNvSpPr/>
          <p:nvPr/>
        </p:nvSpPr>
        <p:spPr>
          <a:xfrm>
            <a:off x="4090859" y="2326104"/>
            <a:ext cx="2454442" cy="1797217"/>
          </a:xfrm>
          <a:prstGeom prst="wedgeEllipse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Alla var fulla så hade inget val</a:t>
            </a:r>
          </a:p>
          <a:p>
            <a:pPr algn="ctr"/>
            <a:r>
              <a:rPr lang="sv-FI" dirty="0"/>
              <a:t>- Pojke åk 1</a:t>
            </a:r>
          </a:p>
        </p:txBody>
      </p:sp>
      <p:sp>
        <p:nvSpPr>
          <p:cNvPr id="10" name="Pratbubbla: oval 9">
            <a:extLst>
              <a:ext uri="{FF2B5EF4-FFF2-40B4-BE49-F238E27FC236}">
                <a16:creationId xmlns:a16="http://schemas.microsoft.com/office/drawing/2014/main" id="{2632F081-830A-78BD-4BCA-1FF0ABAB929A}"/>
              </a:ext>
            </a:extLst>
          </p:cNvPr>
          <p:cNvSpPr/>
          <p:nvPr/>
        </p:nvSpPr>
        <p:spPr>
          <a:xfrm flipH="1">
            <a:off x="8988333" y="1176095"/>
            <a:ext cx="2815992" cy="220638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Skulle hem från [...], kompis pappa</a:t>
            </a:r>
          </a:p>
          <a:p>
            <a:pPr algn="ctr"/>
            <a:r>
              <a:rPr lang="sv-FI" dirty="0"/>
              <a:t>- Pojke åk 1</a:t>
            </a:r>
          </a:p>
        </p:txBody>
      </p:sp>
      <p:sp>
        <p:nvSpPr>
          <p:cNvPr id="11" name="Pratbubbla: oval 10">
            <a:extLst>
              <a:ext uri="{FF2B5EF4-FFF2-40B4-BE49-F238E27FC236}">
                <a16:creationId xmlns:a16="http://schemas.microsoft.com/office/drawing/2014/main" id="{44B51673-2CCA-3069-CD5C-15A1B43CD6FF}"/>
              </a:ext>
            </a:extLst>
          </p:cNvPr>
          <p:cNvSpPr/>
          <p:nvPr/>
        </p:nvSpPr>
        <p:spPr>
          <a:xfrm flipH="1">
            <a:off x="9027324" y="3670644"/>
            <a:ext cx="2202534" cy="2011261"/>
          </a:xfrm>
          <a:prstGeom prst="wedgeEllipse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Hade ingen skjuts hem från en fest</a:t>
            </a:r>
          </a:p>
          <a:p>
            <a:pPr algn="ctr"/>
            <a:r>
              <a:rPr lang="sv-SE" dirty="0"/>
              <a:t>- Flicka åk 2</a:t>
            </a:r>
          </a:p>
        </p:txBody>
      </p:sp>
    </p:spTree>
    <p:extLst>
      <p:ext uri="{BB962C8B-B14F-4D97-AF65-F5344CB8AC3E}">
        <p14:creationId xmlns:p14="http://schemas.microsoft.com/office/powerpoint/2010/main" val="81063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487F7B-6AC1-B1DC-C5F0-56F1AD3F6D03}"/>
              </a:ext>
            </a:extLst>
          </p:cNvPr>
          <p:cNvSpPr>
            <a:spLocks noGrp="1"/>
          </p:cNvSpPr>
          <p:nvPr>
            <p:ph type="ctrTitle"/>
          </p:nvPr>
        </p:nvSpPr>
        <p:spPr/>
        <p:txBody>
          <a:bodyPr>
            <a:normAutofit fontScale="90000"/>
          </a:bodyPr>
          <a:lstStyle/>
          <a:p>
            <a:pPr algn="ctr"/>
            <a:r>
              <a:rPr lang="sv-FI" dirty="0"/>
              <a:t>Oroar du dig för någon närståendes alkoholvanor?</a:t>
            </a:r>
            <a:br>
              <a:rPr lang="sv-FI" sz="1800" dirty="0"/>
            </a:br>
            <a:r>
              <a:rPr lang="sv-SE" sz="1800" dirty="0"/>
              <a:t>Årskurs I och II i lyceet</a:t>
            </a:r>
            <a:endParaRPr lang="sv-FI" sz="1800" dirty="0"/>
          </a:p>
        </p:txBody>
      </p:sp>
      <p:pic>
        <p:nvPicPr>
          <p:cNvPr id="4" name="Bildobjekt 3">
            <a:extLst>
              <a:ext uri="{FF2B5EF4-FFF2-40B4-BE49-F238E27FC236}">
                <a16:creationId xmlns:a16="http://schemas.microsoft.com/office/drawing/2014/main" id="{76F01334-9CDB-0ED3-A849-DCC8CECA00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5" name="Bildobjekt 4">
            <a:extLst>
              <a:ext uri="{FF2B5EF4-FFF2-40B4-BE49-F238E27FC236}">
                <a16:creationId xmlns:a16="http://schemas.microsoft.com/office/drawing/2014/main" id="{1DB33BD8-7098-AE7E-61D8-FF641309ECD1}"/>
              </a:ext>
            </a:extLst>
          </p:cNvPr>
          <p:cNvPicPr>
            <a:picLocks noChangeAspect="1"/>
          </p:cNvPicPr>
          <p:nvPr/>
        </p:nvPicPr>
        <p:blipFill>
          <a:blip r:embed="rId3"/>
          <a:stretch>
            <a:fillRect/>
          </a:stretch>
        </p:blipFill>
        <p:spPr>
          <a:xfrm>
            <a:off x="1341777" y="1802140"/>
            <a:ext cx="9508445" cy="4915183"/>
          </a:xfrm>
          <a:prstGeom prst="rect">
            <a:avLst/>
          </a:prstGeom>
        </p:spPr>
      </p:pic>
    </p:spTree>
    <p:extLst>
      <p:ext uri="{BB962C8B-B14F-4D97-AF65-F5344CB8AC3E}">
        <p14:creationId xmlns:p14="http://schemas.microsoft.com/office/powerpoint/2010/main" val="3469851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93C06-5D2C-8147-1AE6-40EB8E3AB513}"/>
              </a:ext>
            </a:extLst>
          </p:cNvPr>
          <p:cNvSpPr>
            <a:spLocks noGrp="1"/>
          </p:cNvSpPr>
          <p:nvPr>
            <p:ph type="ctrTitle"/>
          </p:nvPr>
        </p:nvSpPr>
        <p:spPr>
          <a:xfrm>
            <a:off x="713171" y="335678"/>
            <a:ext cx="9629567" cy="1037741"/>
          </a:xfrm>
        </p:spPr>
        <p:txBody>
          <a:bodyPr>
            <a:normAutofit fontScale="90000"/>
          </a:bodyPr>
          <a:lstStyle/>
          <a:p>
            <a:pPr algn="ctr"/>
            <a:r>
              <a:rPr lang="sv-FI" dirty="0"/>
              <a:t>Tillåter dina föräldrar att du dricker - om du skulle dricka alkohol?</a:t>
            </a:r>
            <a:br>
              <a:rPr lang="sv-FI" dirty="0"/>
            </a:br>
            <a:r>
              <a:rPr lang="sv-SE" sz="1800" dirty="0"/>
              <a:t>Årskurs I och II i lyceet</a:t>
            </a:r>
            <a:endParaRPr lang="sv-FI" sz="1800" dirty="0"/>
          </a:p>
        </p:txBody>
      </p:sp>
      <p:pic>
        <p:nvPicPr>
          <p:cNvPr id="4" name="Bildobjekt 3">
            <a:extLst>
              <a:ext uri="{FF2B5EF4-FFF2-40B4-BE49-F238E27FC236}">
                <a16:creationId xmlns:a16="http://schemas.microsoft.com/office/drawing/2014/main" id="{E7334FC7-2137-7E4B-F2EF-6E721F9E0C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3" name="textruta 9">
            <a:extLst>
              <a:ext uri="{FF2B5EF4-FFF2-40B4-BE49-F238E27FC236}">
                <a16:creationId xmlns:a16="http://schemas.microsoft.com/office/drawing/2014/main" id="{48D264B4-4C60-94D9-C683-9F715AF9CDF0}"/>
              </a:ext>
            </a:extLst>
          </p:cNvPr>
          <p:cNvSpPr txBox="1"/>
          <p:nvPr/>
        </p:nvSpPr>
        <p:spPr>
          <a:xfrm>
            <a:off x="9880496" y="1365280"/>
            <a:ext cx="2293937" cy="830997"/>
          </a:xfrm>
          <a:prstGeom prst="rect">
            <a:avLst/>
          </a:prstGeom>
          <a:noFill/>
        </p:spPr>
        <p:txBody>
          <a:bodyPr wrap="square" rtlCol="0">
            <a:spAutoFit/>
          </a:bodyPr>
          <a:ls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600" i="1" dirty="0"/>
              <a:t>Procenten avser endast de elever som är under 18 år. </a:t>
            </a:r>
          </a:p>
        </p:txBody>
      </p:sp>
      <p:pic>
        <p:nvPicPr>
          <p:cNvPr id="9" name="Bildobjekt 8">
            <a:extLst>
              <a:ext uri="{FF2B5EF4-FFF2-40B4-BE49-F238E27FC236}">
                <a16:creationId xmlns:a16="http://schemas.microsoft.com/office/drawing/2014/main" id="{DDBAA41A-D40B-0E59-AC03-A2143335AF55}"/>
              </a:ext>
            </a:extLst>
          </p:cNvPr>
          <p:cNvPicPr>
            <a:picLocks noChangeAspect="1"/>
          </p:cNvPicPr>
          <p:nvPr/>
        </p:nvPicPr>
        <p:blipFill>
          <a:blip r:embed="rId3"/>
          <a:stretch>
            <a:fillRect/>
          </a:stretch>
        </p:blipFill>
        <p:spPr>
          <a:xfrm>
            <a:off x="1357300" y="1453203"/>
            <a:ext cx="9477399" cy="5274858"/>
          </a:xfrm>
          <a:prstGeom prst="rect">
            <a:avLst/>
          </a:prstGeom>
        </p:spPr>
      </p:pic>
    </p:spTree>
    <p:extLst>
      <p:ext uri="{BB962C8B-B14F-4D97-AF65-F5344CB8AC3E}">
        <p14:creationId xmlns:p14="http://schemas.microsoft.com/office/powerpoint/2010/main" val="3209383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93C06-5D2C-8147-1AE6-40EB8E3AB513}"/>
              </a:ext>
            </a:extLst>
          </p:cNvPr>
          <p:cNvSpPr>
            <a:spLocks noGrp="1"/>
          </p:cNvSpPr>
          <p:nvPr>
            <p:ph type="ctrTitle"/>
          </p:nvPr>
        </p:nvSpPr>
        <p:spPr/>
        <p:txBody>
          <a:bodyPr>
            <a:normAutofit/>
          </a:bodyPr>
          <a:lstStyle/>
          <a:p>
            <a:pPr algn="ctr"/>
            <a:r>
              <a:rPr lang="sv-FI" sz="4000" dirty="0"/>
              <a:t>Restriktivitet hos föräldrar</a:t>
            </a:r>
            <a:br>
              <a:rPr lang="sv-FI" dirty="0"/>
            </a:br>
            <a:r>
              <a:rPr lang="sv-SE" sz="1800" dirty="0"/>
              <a:t>Årskurs I och II i lyceet</a:t>
            </a:r>
            <a:endParaRPr lang="sv-FI" dirty="0"/>
          </a:p>
        </p:txBody>
      </p:sp>
      <p:pic>
        <p:nvPicPr>
          <p:cNvPr id="4" name="Bildobjekt 3">
            <a:extLst>
              <a:ext uri="{FF2B5EF4-FFF2-40B4-BE49-F238E27FC236}">
                <a16:creationId xmlns:a16="http://schemas.microsoft.com/office/drawing/2014/main" id="{4C72C447-BAFC-15CD-B212-1797410470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3" name="textruta 9">
            <a:extLst>
              <a:ext uri="{FF2B5EF4-FFF2-40B4-BE49-F238E27FC236}">
                <a16:creationId xmlns:a16="http://schemas.microsoft.com/office/drawing/2014/main" id="{BF2BE4BD-F4D2-324D-3007-BBBAD1EFBDFF}"/>
              </a:ext>
            </a:extLst>
          </p:cNvPr>
          <p:cNvSpPr txBox="1"/>
          <p:nvPr/>
        </p:nvSpPr>
        <p:spPr>
          <a:xfrm>
            <a:off x="9880496" y="1378159"/>
            <a:ext cx="2293937" cy="830997"/>
          </a:xfrm>
          <a:prstGeom prst="rect">
            <a:avLst/>
          </a:prstGeom>
          <a:noFill/>
        </p:spPr>
        <p:txBody>
          <a:bodyPr wrap="square" rtlCol="0">
            <a:spAutoFit/>
          </a:bodyPr>
          <a:ls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600" i="1" dirty="0"/>
              <a:t>Procenten avser endast de elever som är under 18 år. </a:t>
            </a:r>
          </a:p>
        </p:txBody>
      </p:sp>
      <p:pic>
        <p:nvPicPr>
          <p:cNvPr id="10" name="Bildobjekt 9">
            <a:extLst>
              <a:ext uri="{FF2B5EF4-FFF2-40B4-BE49-F238E27FC236}">
                <a16:creationId xmlns:a16="http://schemas.microsoft.com/office/drawing/2014/main" id="{E1BA0C05-9933-481C-D51F-8BC8FD949124}"/>
              </a:ext>
            </a:extLst>
          </p:cNvPr>
          <p:cNvPicPr>
            <a:picLocks noChangeAspect="1"/>
          </p:cNvPicPr>
          <p:nvPr/>
        </p:nvPicPr>
        <p:blipFill>
          <a:blip r:embed="rId3"/>
          <a:stretch>
            <a:fillRect/>
          </a:stretch>
        </p:blipFill>
        <p:spPr>
          <a:xfrm>
            <a:off x="1192233" y="1440120"/>
            <a:ext cx="9473425" cy="5233240"/>
          </a:xfrm>
          <a:prstGeom prst="rect">
            <a:avLst/>
          </a:prstGeom>
        </p:spPr>
      </p:pic>
    </p:spTree>
    <p:extLst>
      <p:ext uri="{BB962C8B-B14F-4D97-AF65-F5344CB8AC3E}">
        <p14:creationId xmlns:p14="http://schemas.microsoft.com/office/powerpoint/2010/main" val="3090113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93C06-5D2C-8147-1AE6-40EB8E3AB513}"/>
              </a:ext>
            </a:extLst>
          </p:cNvPr>
          <p:cNvSpPr>
            <a:spLocks noGrp="1"/>
          </p:cNvSpPr>
          <p:nvPr>
            <p:ph type="ctrTitle"/>
          </p:nvPr>
        </p:nvSpPr>
        <p:spPr/>
        <p:txBody>
          <a:bodyPr>
            <a:normAutofit/>
          </a:bodyPr>
          <a:lstStyle/>
          <a:p>
            <a:pPr algn="ctr"/>
            <a:r>
              <a:rPr lang="sv-FI" sz="4000" dirty="0"/>
              <a:t>Restriktivitet hos föräldrar</a:t>
            </a:r>
            <a:br>
              <a:rPr lang="sv-FI" dirty="0"/>
            </a:br>
            <a:r>
              <a:rPr lang="sv-SE" sz="1800" dirty="0"/>
              <a:t>Årskurs I och II i lyceet</a:t>
            </a:r>
            <a:endParaRPr lang="sv-FI" dirty="0"/>
          </a:p>
        </p:txBody>
      </p:sp>
      <p:pic>
        <p:nvPicPr>
          <p:cNvPr id="4" name="Bildobjekt 3">
            <a:extLst>
              <a:ext uri="{FF2B5EF4-FFF2-40B4-BE49-F238E27FC236}">
                <a16:creationId xmlns:a16="http://schemas.microsoft.com/office/drawing/2014/main" id="{4C72C447-BAFC-15CD-B212-1797410470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3" name="textruta 9">
            <a:extLst>
              <a:ext uri="{FF2B5EF4-FFF2-40B4-BE49-F238E27FC236}">
                <a16:creationId xmlns:a16="http://schemas.microsoft.com/office/drawing/2014/main" id="{3BC8D1EA-2111-5DC7-9C93-42328BDB61B9}"/>
              </a:ext>
            </a:extLst>
          </p:cNvPr>
          <p:cNvSpPr txBox="1"/>
          <p:nvPr/>
        </p:nvSpPr>
        <p:spPr>
          <a:xfrm>
            <a:off x="9880496" y="1365280"/>
            <a:ext cx="2293937" cy="830997"/>
          </a:xfrm>
          <a:prstGeom prst="rect">
            <a:avLst/>
          </a:prstGeom>
          <a:noFill/>
        </p:spPr>
        <p:txBody>
          <a:bodyPr wrap="square" rtlCol="0">
            <a:spAutoFit/>
          </a:bodyPr>
          <a:ls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600" i="1" dirty="0"/>
              <a:t>Procenten avser endast de elever som är under 18 år. </a:t>
            </a:r>
          </a:p>
        </p:txBody>
      </p:sp>
      <p:pic>
        <p:nvPicPr>
          <p:cNvPr id="8" name="Bildobjekt 7">
            <a:extLst>
              <a:ext uri="{FF2B5EF4-FFF2-40B4-BE49-F238E27FC236}">
                <a16:creationId xmlns:a16="http://schemas.microsoft.com/office/drawing/2014/main" id="{DFA58BBA-30DF-5E79-CEEA-BACDEBDBD0F8}"/>
              </a:ext>
            </a:extLst>
          </p:cNvPr>
          <p:cNvPicPr>
            <a:picLocks noChangeAspect="1"/>
          </p:cNvPicPr>
          <p:nvPr/>
        </p:nvPicPr>
        <p:blipFill>
          <a:blip r:embed="rId3"/>
          <a:stretch>
            <a:fillRect/>
          </a:stretch>
        </p:blipFill>
        <p:spPr>
          <a:xfrm>
            <a:off x="1302208" y="1316552"/>
            <a:ext cx="9587584" cy="5541447"/>
          </a:xfrm>
          <a:prstGeom prst="rect">
            <a:avLst/>
          </a:prstGeom>
        </p:spPr>
      </p:pic>
    </p:spTree>
    <p:extLst>
      <p:ext uri="{BB962C8B-B14F-4D97-AF65-F5344CB8AC3E}">
        <p14:creationId xmlns:p14="http://schemas.microsoft.com/office/powerpoint/2010/main" val="830663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935105-9D36-CC29-B242-261982D4A2A7}"/>
              </a:ext>
            </a:extLst>
          </p:cNvPr>
          <p:cNvSpPr>
            <a:spLocks noGrp="1"/>
          </p:cNvSpPr>
          <p:nvPr>
            <p:ph type="ctrTitle"/>
          </p:nvPr>
        </p:nvSpPr>
        <p:spPr>
          <a:xfrm>
            <a:off x="967729" y="355775"/>
            <a:ext cx="9629567" cy="1037741"/>
          </a:xfrm>
        </p:spPr>
        <p:txBody>
          <a:bodyPr>
            <a:normAutofit fontScale="90000"/>
          </a:bodyPr>
          <a:lstStyle/>
          <a:p>
            <a:pPr algn="ctr"/>
            <a:r>
              <a:rPr lang="sv-FI" sz="3600" dirty="0"/>
              <a:t>Orsaker att inte dricka alkohol, svarsalternativet ”mycket viktigt”</a:t>
            </a:r>
            <a:br>
              <a:rPr lang="sv-FI" dirty="0"/>
            </a:br>
            <a:r>
              <a:rPr lang="sv-SE" sz="1600" dirty="0"/>
              <a:t>Årskurs I och II i lyceet</a:t>
            </a:r>
            <a:endParaRPr lang="sv-FI" sz="1600" dirty="0"/>
          </a:p>
        </p:txBody>
      </p:sp>
      <p:pic>
        <p:nvPicPr>
          <p:cNvPr id="4" name="Bildobjekt 3">
            <a:extLst>
              <a:ext uri="{FF2B5EF4-FFF2-40B4-BE49-F238E27FC236}">
                <a16:creationId xmlns:a16="http://schemas.microsoft.com/office/drawing/2014/main" id="{B8DB75D6-2FCA-5EA1-DE10-85FB53B731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30B3E244-20AA-8B18-9D91-468062591923}"/>
              </a:ext>
            </a:extLst>
          </p:cNvPr>
          <p:cNvPicPr>
            <a:picLocks noChangeAspect="1"/>
          </p:cNvPicPr>
          <p:nvPr/>
        </p:nvPicPr>
        <p:blipFill>
          <a:blip r:embed="rId4"/>
          <a:stretch>
            <a:fillRect/>
          </a:stretch>
        </p:blipFill>
        <p:spPr>
          <a:xfrm>
            <a:off x="669881" y="1593450"/>
            <a:ext cx="10675021" cy="4889416"/>
          </a:xfrm>
          <a:prstGeom prst="rect">
            <a:avLst/>
          </a:prstGeom>
        </p:spPr>
      </p:pic>
    </p:spTree>
    <p:extLst>
      <p:ext uri="{BB962C8B-B14F-4D97-AF65-F5344CB8AC3E}">
        <p14:creationId xmlns:p14="http://schemas.microsoft.com/office/powerpoint/2010/main" val="1425038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29002F-9464-5B3C-C2DB-852C45A2000D}"/>
              </a:ext>
            </a:extLst>
          </p:cNvPr>
          <p:cNvSpPr>
            <a:spLocks noGrp="1"/>
          </p:cNvSpPr>
          <p:nvPr>
            <p:ph type="ctrTitle"/>
          </p:nvPr>
        </p:nvSpPr>
        <p:spPr/>
        <p:txBody>
          <a:bodyPr>
            <a:normAutofit fontScale="90000"/>
          </a:bodyPr>
          <a:lstStyle/>
          <a:p>
            <a:pPr algn="ctr"/>
            <a:r>
              <a:rPr lang="sv-FI" dirty="0"/>
              <a:t>Andra orsaker till att inte dricka sig berusad eller inte dricka alls</a:t>
            </a:r>
            <a:br>
              <a:rPr lang="sv-FI" sz="1800" dirty="0"/>
            </a:br>
            <a:r>
              <a:rPr lang="sv-SE" sz="1800" dirty="0"/>
              <a:t>Årskurs I och II i skolorna vid Ålands gymnasium</a:t>
            </a:r>
            <a:endParaRPr lang="sv-FI" sz="1800" dirty="0"/>
          </a:p>
        </p:txBody>
      </p:sp>
      <p:pic>
        <p:nvPicPr>
          <p:cNvPr id="4" name="Bildobjekt 3">
            <a:extLst>
              <a:ext uri="{FF2B5EF4-FFF2-40B4-BE49-F238E27FC236}">
                <a16:creationId xmlns:a16="http://schemas.microsoft.com/office/drawing/2014/main" id="{276ABA52-C4C1-D156-32EF-308BB5C66A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5" name="Pratbubbla: oval 4">
            <a:extLst>
              <a:ext uri="{FF2B5EF4-FFF2-40B4-BE49-F238E27FC236}">
                <a16:creationId xmlns:a16="http://schemas.microsoft.com/office/drawing/2014/main" id="{82D654A1-6EAA-6401-703D-6AF667D72AA7}"/>
              </a:ext>
            </a:extLst>
          </p:cNvPr>
          <p:cNvSpPr/>
          <p:nvPr/>
        </p:nvSpPr>
        <p:spPr>
          <a:xfrm>
            <a:off x="1339763" y="4618300"/>
            <a:ext cx="2426892" cy="1582476"/>
          </a:xfrm>
          <a:prstGeom prst="wedgeEllipse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De är läskigt att inte ha kontroll över sig själv</a:t>
            </a:r>
          </a:p>
          <a:p>
            <a:pPr algn="ctr"/>
            <a:r>
              <a:rPr lang="sv-FI" dirty="0"/>
              <a:t>- Flicka åk 2</a:t>
            </a:r>
          </a:p>
        </p:txBody>
      </p:sp>
      <p:sp>
        <p:nvSpPr>
          <p:cNvPr id="6" name="Pratbubbla: oval 5">
            <a:extLst>
              <a:ext uri="{FF2B5EF4-FFF2-40B4-BE49-F238E27FC236}">
                <a16:creationId xmlns:a16="http://schemas.microsoft.com/office/drawing/2014/main" id="{7FF40E38-EC6B-A6A4-301F-57C960371D10}"/>
              </a:ext>
            </a:extLst>
          </p:cNvPr>
          <p:cNvSpPr/>
          <p:nvPr/>
        </p:nvSpPr>
        <p:spPr>
          <a:xfrm flipH="1">
            <a:off x="6096000" y="2083174"/>
            <a:ext cx="2505933" cy="1924849"/>
          </a:xfrm>
          <a:prstGeom prst="wedgeEllipse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Jag får pengar och körkort om jag inte dricker före jag är 18</a:t>
            </a:r>
          </a:p>
          <a:p>
            <a:pPr algn="ctr"/>
            <a:r>
              <a:rPr lang="sv-SE" dirty="0"/>
              <a:t>- Pojke åk 1</a:t>
            </a:r>
            <a:endParaRPr lang="sv-FI" dirty="0"/>
          </a:p>
        </p:txBody>
      </p:sp>
      <p:sp>
        <p:nvSpPr>
          <p:cNvPr id="7" name="Pratbubbla: oval 6">
            <a:extLst>
              <a:ext uri="{FF2B5EF4-FFF2-40B4-BE49-F238E27FC236}">
                <a16:creationId xmlns:a16="http://schemas.microsoft.com/office/drawing/2014/main" id="{417E293E-F998-2302-D96E-D98F6FB00794}"/>
              </a:ext>
            </a:extLst>
          </p:cNvPr>
          <p:cNvSpPr/>
          <p:nvPr/>
        </p:nvSpPr>
        <p:spPr>
          <a:xfrm>
            <a:off x="580294" y="2168211"/>
            <a:ext cx="3186361" cy="1754776"/>
          </a:xfrm>
          <a:prstGeom prst="wedgeEllipse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Jag är inte intresserad av det, ingen av mina kompisar dricker</a:t>
            </a:r>
          </a:p>
          <a:p>
            <a:pPr algn="ctr"/>
            <a:r>
              <a:rPr lang="sv-FI" dirty="0"/>
              <a:t>- Pojke åk 2</a:t>
            </a:r>
          </a:p>
        </p:txBody>
      </p:sp>
      <p:sp>
        <p:nvSpPr>
          <p:cNvPr id="8" name="Pratbubbla: oval 7">
            <a:extLst>
              <a:ext uri="{FF2B5EF4-FFF2-40B4-BE49-F238E27FC236}">
                <a16:creationId xmlns:a16="http://schemas.microsoft.com/office/drawing/2014/main" id="{6D5B50D6-CACF-0AFE-437B-2495A20B4DF9}"/>
              </a:ext>
            </a:extLst>
          </p:cNvPr>
          <p:cNvSpPr/>
          <p:nvPr/>
        </p:nvSpPr>
        <p:spPr>
          <a:xfrm flipH="1">
            <a:off x="9901256" y="1099595"/>
            <a:ext cx="2113265" cy="162576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Onödigt att förstöra ens kropp</a:t>
            </a:r>
          </a:p>
          <a:p>
            <a:pPr algn="ctr"/>
            <a:r>
              <a:rPr lang="sv-FI" dirty="0"/>
              <a:t>- Pojke åk 1</a:t>
            </a:r>
          </a:p>
        </p:txBody>
      </p:sp>
      <p:sp>
        <p:nvSpPr>
          <p:cNvPr id="9" name="Pratbubbla: oval 8">
            <a:extLst>
              <a:ext uri="{FF2B5EF4-FFF2-40B4-BE49-F238E27FC236}">
                <a16:creationId xmlns:a16="http://schemas.microsoft.com/office/drawing/2014/main" id="{AB2D8C19-FAB4-5F91-88A1-AC843CCC8ECA}"/>
              </a:ext>
            </a:extLst>
          </p:cNvPr>
          <p:cNvSpPr/>
          <p:nvPr/>
        </p:nvSpPr>
        <p:spPr>
          <a:xfrm flipH="1">
            <a:off x="8196785" y="3132197"/>
            <a:ext cx="3597441" cy="2771775"/>
          </a:xfrm>
          <a:prstGeom prst="wedgeEllipseCallout">
            <a:avLst>
              <a:gd name="adj1" fmla="val 23568"/>
              <a:gd name="adj2" fmla="val 60412"/>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FI" dirty="0"/>
              <a:t>Jag anser att det är dumt helt enkelt, ger bara nackdelar och inga fördelar. Har inte haft bra upplevelser med folk som dricker heller.</a:t>
            </a:r>
          </a:p>
          <a:p>
            <a:pPr algn="ctr"/>
            <a:r>
              <a:rPr lang="sv-FI" dirty="0"/>
              <a:t>- Flicka åk 2</a:t>
            </a:r>
          </a:p>
        </p:txBody>
      </p:sp>
      <p:sp>
        <p:nvSpPr>
          <p:cNvPr id="10" name="Pratbubbla: oval 9">
            <a:extLst>
              <a:ext uri="{FF2B5EF4-FFF2-40B4-BE49-F238E27FC236}">
                <a16:creationId xmlns:a16="http://schemas.microsoft.com/office/drawing/2014/main" id="{D5ABB4A1-60C2-45BE-7A90-62070F8DF1C2}"/>
              </a:ext>
            </a:extLst>
          </p:cNvPr>
          <p:cNvSpPr/>
          <p:nvPr/>
        </p:nvSpPr>
        <p:spPr>
          <a:xfrm>
            <a:off x="3956532" y="3479680"/>
            <a:ext cx="2959765" cy="2771775"/>
          </a:xfrm>
          <a:prstGeom prst="wedgeEllipseCallou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Jag tycker det är helt onödigt att dricka. Förstår mig inte på det roliga att spy, slösa pengar, må dåligt och ångra något dumt.</a:t>
            </a:r>
          </a:p>
          <a:p>
            <a:pPr algn="ctr"/>
            <a:r>
              <a:rPr lang="sv-SE" dirty="0"/>
              <a:t>- Flicka åk 1</a:t>
            </a:r>
            <a:endParaRPr lang="sv-FI" dirty="0"/>
          </a:p>
        </p:txBody>
      </p:sp>
    </p:spTree>
    <p:extLst>
      <p:ext uri="{BB962C8B-B14F-4D97-AF65-F5344CB8AC3E}">
        <p14:creationId xmlns:p14="http://schemas.microsoft.com/office/powerpoint/2010/main" val="1541253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E105B2-9C32-ED5D-A50A-664A6BBD9565}"/>
              </a:ext>
            </a:extLst>
          </p:cNvPr>
          <p:cNvSpPr>
            <a:spLocks noGrp="1"/>
          </p:cNvSpPr>
          <p:nvPr>
            <p:ph type="ctrTitle"/>
          </p:nvPr>
        </p:nvSpPr>
        <p:spPr/>
        <p:txBody>
          <a:bodyPr>
            <a:normAutofit/>
          </a:bodyPr>
          <a:lstStyle/>
          <a:p>
            <a:pPr algn="ctr"/>
            <a:r>
              <a:rPr lang="sv-FI" sz="3600" dirty="0"/>
              <a:t>Spelar du mobil-/dataspel?</a:t>
            </a:r>
            <a:br>
              <a:rPr lang="sv-FI" dirty="0"/>
            </a:br>
            <a:r>
              <a:rPr lang="sv-SE" sz="1600" dirty="0"/>
              <a:t>Årskurs I och II i lyceet</a:t>
            </a:r>
            <a:endParaRPr lang="sv-FI" sz="1600" dirty="0"/>
          </a:p>
        </p:txBody>
      </p:sp>
      <p:pic>
        <p:nvPicPr>
          <p:cNvPr id="4" name="Bildobjekt 3">
            <a:extLst>
              <a:ext uri="{FF2B5EF4-FFF2-40B4-BE49-F238E27FC236}">
                <a16:creationId xmlns:a16="http://schemas.microsoft.com/office/drawing/2014/main" id="{EE31E1C2-F8F1-CDCF-8405-5B01FF299A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1B92F677-07B8-118E-764F-BBAE0126ADD3}"/>
              </a:ext>
            </a:extLst>
          </p:cNvPr>
          <p:cNvPicPr>
            <a:picLocks noChangeAspect="1"/>
          </p:cNvPicPr>
          <p:nvPr/>
        </p:nvPicPr>
        <p:blipFill>
          <a:blip r:embed="rId3"/>
          <a:stretch>
            <a:fillRect/>
          </a:stretch>
        </p:blipFill>
        <p:spPr>
          <a:xfrm>
            <a:off x="923914" y="1469089"/>
            <a:ext cx="10344172" cy="5309779"/>
          </a:xfrm>
          <a:prstGeom prst="rect">
            <a:avLst/>
          </a:prstGeom>
        </p:spPr>
      </p:pic>
    </p:spTree>
    <p:extLst>
      <p:ext uri="{BB962C8B-B14F-4D97-AF65-F5344CB8AC3E}">
        <p14:creationId xmlns:p14="http://schemas.microsoft.com/office/powerpoint/2010/main" val="599033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E105B2-9C32-ED5D-A50A-664A6BBD9565}"/>
              </a:ext>
            </a:extLst>
          </p:cNvPr>
          <p:cNvSpPr>
            <a:spLocks noGrp="1"/>
          </p:cNvSpPr>
          <p:nvPr>
            <p:ph type="ctrTitle"/>
          </p:nvPr>
        </p:nvSpPr>
        <p:spPr/>
        <p:txBody>
          <a:bodyPr>
            <a:normAutofit/>
          </a:bodyPr>
          <a:lstStyle/>
          <a:p>
            <a:pPr algn="ctr"/>
            <a:r>
              <a:rPr lang="sv-FI" sz="3600" dirty="0"/>
              <a:t>Spelar du mobil-/dataspel?</a:t>
            </a:r>
            <a:br>
              <a:rPr lang="sv-FI" dirty="0"/>
            </a:br>
            <a:r>
              <a:rPr lang="sv-SE" sz="1600" dirty="0"/>
              <a:t>Årskurs I och II i lyceet</a:t>
            </a:r>
            <a:endParaRPr lang="sv-FI" sz="1600" dirty="0"/>
          </a:p>
        </p:txBody>
      </p:sp>
      <p:pic>
        <p:nvPicPr>
          <p:cNvPr id="4" name="Bildobjekt 3">
            <a:extLst>
              <a:ext uri="{FF2B5EF4-FFF2-40B4-BE49-F238E27FC236}">
                <a16:creationId xmlns:a16="http://schemas.microsoft.com/office/drawing/2014/main" id="{EE31E1C2-F8F1-CDCF-8405-5B01FF299A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17AAE2A0-D32B-4AAB-2E92-3F546FB76882}"/>
              </a:ext>
            </a:extLst>
          </p:cNvPr>
          <p:cNvPicPr>
            <a:picLocks noChangeAspect="1"/>
          </p:cNvPicPr>
          <p:nvPr/>
        </p:nvPicPr>
        <p:blipFill>
          <a:blip r:embed="rId3"/>
          <a:stretch>
            <a:fillRect/>
          </a:stretch>
        </p:blipFill>
        <p:spPr>
          <a:xfrm>
            <a:off x="1071164" y="1569558"/>
            <a:ext cx="10049672" cy="5121387"/>
          </a:xfrm>
          <a:prstGeom prst="rect">
            <a:avLst/>
          </a:prstGeom>
        </p:spPr>
      </p:pic>
    </p:spTree>
    <p:extLst>
      <p:ext uri="{BB962C8B-B14F-4D97-AF65-F5344CB8AC3E}">
        <p14:creationId xmlns:p14="http://schemas.microsoft.com/office/powerpoint/2010/main" val="233526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BCA027-BFA3-86F7-7F6C-8792ED69F688}"/>
              </a:ext>
            </a:extLst>
          </p:cNvPr>
          <p:cNvSpPr>
            <a:spLocks noGrp="1"/>
          </p:cNvSpPr>
          <p:nvPr>
            <p:ph type="ctrTitle"/>
          </p:nvPr>
        </p:nvSpPr>
        <p:spPr/>
        <p:txBody>
          <a:bodyPr>
            <a:normAutofit/>
          </a:bodyPr>
          <a:lstStyle/>
          <a:p>
            <a:pPr algn="ctr"/>
            <a:r>
              <a:rPr lang="sv-FI" sz="3600" dirty="0"/>
              <a:t>Ingår pengar i ditt spelande?</a:t>
            </a:r>
            <a:br>
              <a:rPr lang="sv-FI" dirty="0"/>
            </a:br>
            <a:r>
              <a:rPr lang="sv-SE" sz="1600" dirty="0"/>
              <a:t>Årskurs I och II i lyceet</a:t>
            </a:r>
            <a:endParaRPr lang="sv-FI" sz="1600" dirty="0"/>
          </a:p>
        </p:txBody>
      </p:sp>
      <p:pic>
        <p:nvPicPr>
          <p:cNvPr id="4" name="Bildobjekt 3">
            <a:extLst>
              <a:ext uri="{FF2B5EF4-FFF2-40B4-BE49-F238E27FC236}">
                <a16:creationId xmlns:a16="http://schemas.microsoft.com/office/drawing/2014/main" id="{C61C14C2-F97E-03B8-34A8-8C5474664B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3" name="textruta 9">
            <a:extLst>
              <a:ext uri="{FF2B5EF4-FFF2-40B4-BE49-F238E27FC236}">
                <a16:creationId xmlns:a16="http://schemas.microsoft.com/office/drawing/2014/main" id="{773D70C0-85D2-99BD-CB3C-0F2A4003C07F}"/>
              </a:ext>
            </a:extLst>
          </p:cNvPr>
          <p:cNvSpPr txBox="1"/>
          <p:nvPr/>
        </p:nvSpPr>
        <p:spPr>
          <a:xfrm>
            <a:off x="9597231" y="1694966"/>
            <a:ext cx="2293937" cy="1077218"/>
          </a:xfrm>
          <a:prstGeom prst="rect">
            <a:avLst/>
          </a:prstGeom>
          <a:noFill/>
        </p:spPr>
        <p:txBody>
          <a:bodyPr wrap="square" rtlCol="0">
            <a:spAutoFit/>
          </a:bodyPr>
          <a:ls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600" i="1" dirty="0"/>
              <a:t>Procenten avser endast de elever som uppgett att de spelar mobil-/dataspel.</a:t>
            </a:r>
          </a:p>
        </p:txBody>
      </p:sp>
      <p:sp>
        <p:nvSpPr>
          <p:cNvPr id="5" name="textruta 4">
            <a:extLst>
              <a:ext uri="{FF2B5EF4-FFF2-40B4-BE49-F238E27FC236}">
                <a16:creationId xmlns:a16="http://schemas.microsoft.com/office/drawing/2014/main" id="{64358165-089A-D97A-5DAA-71CBA0519362}"/>
              </a:ext>
            </a:extLst>
          </p:cNvPr>
          <p:cNvSpPr txBox="1"/>
          <p:nvPr/>
        </p:nvSpPr>
        <p:spPr>
          <a:xfrm>
            <a:off x="9597230" y="4791506"/>
            <a:ext cx="2293937" cy="1077218"/>
          </a:xfrm>
          <a:prstGeom prst="rect">
            <a:avLst/>
          </a:prstGeom>
          <a:noFill/>
        </p:spPr>
        <p:txBody>
          <a:bodyPr wrap="square" rtlCol="0">
            <a:spAutoFit/>
          </a:bodyPr>
          <a:ls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600" b="1" i="1" dirty="0"/>
              <a:t>Totalt 6 % av samtliga svarande har någon i familjen som spelar om pengar.</a:t>
            </a:r>
          </a:p>
        </p:txBody>
      </p:sp>
      <p:pic>
        <p:nvPicPr>
          <p:cNvPr id="10" name="Bildobjekt 9">
            <a:extLst>
              <a:ext uri="{FF2B5EF4-FFF2-40B4-BE49-F238E27FC236}">
                <a16:creationId xmlns:a16="http://schemas.microsoft.com/office/drawing/2014/main" id="{774ECD00-7EB8-0DF9-6F0D-824FCC616DA9}"/>
              </a:ext>
            </a:extLst>
          </p:cNvPr>
          <p:cNvPicPr>
            <a:picLocks noChangeAspect="1"/>
          </p:cNvPicPr>
          <p:nvPr/>
        </p:nvPicPr>
        <p:blipFill>
          <a:blip r:embed="rId4"/>
          <a:stretch>
            <a:fillRect/>
          </a:stretch>
        </p:blipFill>
        <p:spPr>
          <a:xfrm>
            <a:off x="1071273" y="1543703"/>
            <a:ext cx="8736973" cy="5084228"/>
          </a:xfrm>
          <a:prstGeom prst="rect">
            <a:avLst/>
          </a:prstGeom>
        </p:spPr>
      </p:pic>
    </p:spTree>
    <p:extLst>
      <p:ext uri="{BB962C8B-B14F-4D97-AF65-F5344CB8AC3E}">
        <p14:creationId xmlns:p14="http://schemas.microsoft.com/office/powerpoint/2010/main" val="581044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F373B2-DF83-4EB2-7335-D341F59CC00E}"/>
              </a:ext>
            </a:extLst>
          </p:cNvPr>
          <p:cNvSpPr>
            <a:spLocks noGrp="1"/>
          </p:cNvSpPr>
          <p:nvPr>
            <p:ph type="ctrTitle"/>
          </p:nvPr>
        </p:nvSpPr>
        <p:spPr/>
        <p:txBody>
          <a:bodyPr>
            <a:normAutofit/>
          </a:bodyPr>
          <a:lstStyle/>
          <a:p>
            <a:pPr algn="ctr"/>
            <a:r>
              <a:rPr lang="sv-FI" sz="3600" dirty="0"/>
              <a:t>Hur mår du rent allmänt?</a:t>
            </a:r>
            <a:br>
              <a:rPr lang="sv-FI" sz="3600" dirty="0"/>
            </a:br>
            <a:r>
              <a:rPr lang="sv-SE" sz="1600" dirty="0"/>
              <a:t>Årskurs I och II i lyceet</a:t>
            </a:r>
            <a:endParaRPr lang="sv-FI" sz="1600" dirty="0"/>
          </a:p>
        </p:txBody>
      </p:sp>
      <p:pic>
        <p:nvPicPr>
          <p:cNvPr id="4" name="Bildobjekt 3">
            <a:extLst>
              <a:ext uri="{FF2B5EF4-FFF2-40B4-BE49-F238E27FC236}">
                <a16:creationId xmlns:a16="http://schemas.microsoft.com/office/drawing/2014/main" id="{C2EE0719-613E-DA87-D02D-CA0BD56786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Bildobjekt 5">
            <a:extLst>
              <a:ext uri="{FF2B5EF4-FFF2-40B4-BE49-F238E27FC236}">
                <a16:creationId xmlns:a16="http://schemas.microsoft.com/office/drawing/2014/main" id="{BB94C303-733E-D931-3BD4-0C092F618909}"/>
              </a:ext>
            </a:extLst>
          </p:cNvPr>
          <p:cNvPicPr>
            <a:picLocks noChangeAspect="1"/>
          </p:cNvPicPr>
          <p:nvPr/>
        </p:nvPicPr>
        <p:blipFill>
          <a:blip r:embed="rId4"/>
          <a:stretch>
            <a:fillRect/>
          </a:stretch>
        </p:blipFill>
        <p:spPr>
          <a:xfrm>
            <a:off x="969922" y="1403474"/>
            <a:ext cx="10252155" cy="5290890"/>
          </a:xfrm>
          <a:prstGeom prst="rect">
            <a:avLst/>
          </a:prstGeom>
        </p:spPr>
      </p:pic>
    </p:spTree>
    <p:extLst>
      <p:ext uri="{BB962C8B-B14F-4D97-AF65-F5344CB8AC3E}">
        <p14:creationId xmlns:p14="http://schemas.microsoft.com/office/powerpoint/2010/main" val="5491490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0CC30-A0EE-B91D-51F0-062023AABBC0}"/>
              </a:ext>
            </a:extLst>
          </p:cNvPr>
          <p:cNvSpPr>
            <a:spLocks noGrp="1"/>
          </p:cNvSpPr>
          <p:nvPr>
            <p:ph type="ctrTitle"/>
          </p:nvPr>
        </p:nvSpPr>
        <p:spPr/>
        <p:txBody>
          <a:bodyPr>
            <a:normAutofit/>
          </a:bodyPr>
          <a:lstStyle/>
          <a:p>
            <a:pPr algn="ctr"/>
            <a:r>
              <a:rPr lang="sv-FI" sz="3600" dirty="0"/>
              <a:t>Narkotika</a:t>
            </a:r>
            <a:br>
              <a:rPr lang="sv-FI" dirty="0"/>
            </a:br>
            <a:r>
              <a:rPr lang="sv-SE" sz="1600" dirty="0"/>
              <a:t>Årskurs I och II i lyceet</a:t>
            </a:r>
            <a:endParaRPr lang="sv-FI" sz="1600" dirty="0"/>
          </a:p>
        </p:txBody>
      </p:sp>
      <p:pic>
        <p:nvPicPr>
          <p:cNvPr id="4" name="Bildobjekt 3">
            <a:extLst>
              <a:ext uri="{FF2B5EF4-FFF2-40B4-BE49-F238E27FC236}">
                <a16:creationId xmlns:a16="http://schemas.microsoft.com/office/drawing/2014/main" id="{5350C23E-5989-191F-97BC-6DFDCE78A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902D829C-3C72-15E6-F517-1034A4809811}"/>
              </a:ext>
            </a:extLst>
          </p:cNvPr>
          <p:cNvPicPr>
            <a:picLocks noChangeAspect="1"/>
          </p:cNvPicPr>
          <p:nvPr/>
        </p:nvPicPr>
        <p:blipFill>
          <a:blip r:embed="rId4"/>
          <a:stretch>
            <a:fillRect/>
          </a:stretch>
        </p:blipFill>
        <p:spPr>
          <a:xfrm>
            <a:off x="1066028" y="1395903"/>
            <a:ext cx="10059944" cy="5233497"/>
          </a:xfrm>
          <a:prstGeom prst="rect">
            <a:avLst/>
          </a:prstGeom>
        </p:spPr>
      </p:pic>
    </p:spTree>
    <p:extLst>
      <p:ext uri="{BB962C8B-B14F-4D97-AF65-F5344CB8AC3E}">
        <p14:creationId xmlns:p14="http://schemas.microsoft.com/office/powerpoint/2010/main" val="2705369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0CC30-A0EE-B91D-51F0-062023AABBC0}"/>
              </a:ext>
            </a:extLst>
          </p:cNvPr>
          <p:cNvSpPr>
            <a:spLocks noGrp="1"/>
          </p:cNvSpPr>
          <p:nvPr>
            <p:ph type="ctrTitle"/>
          </p:nvPr>
        </p:nvSpPr>
        <p:spPr/>
        <p:txBody>
          <a:bodyPr>
            <a:normAutofit/>
          </a:bodyPr>
          <a:lstStyle/>
          <a:p>
            <a:pPr algn="ctr"/>
            <a:r>
              <a:rPr lang="sv-FI" sz="3600" dirty="0"/>
              <a:t>Narkotika</a:t>
            </a:r>
            <a:br>
              <a:rPr lang="sv-FI" dirty="0"/>
            </a:br>
            <a:r>
              <a:rPr lang="sv-SE" sz="1600" dirty="0"/>
              <a:t>Årskurs I och II i lyceet</a:t>
            </a:r>
            <a:endParaRPr lang="sv-FI" sz="1600" dirty="0"/>
          </a:p>
        </p:txBody>
      </p:sp>
      <p:pic>
        <p:nvPicPr>
          <p:cNvPr id="4" name="Bildobjekt 3">
            <a:extLst>
              <a:ext uri="{FF2B5EF4-FFF2-40B4-BE49-F238E27FC236}">
                <a16:creationId xmlns:a16="http://schemas.microsoft.com/office/drawing/2014/main" id="{91BD5CA8-603F-8DCA-79E9-30603D85E3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848BA248-8505-4B2B-29DC-79C86DE17E7A}"/>
              </a:ext>
            </a:extLst>
          </p:cNvPr>
          <p:cNvPicPr>
            <a:picLocks noChangeAspect="1"/>
          </p:cNvPicPr>
          <p:nvPr/>
        </p:nvPicPr>
        <p:blipFill>
          <a:blip r:embed="rId4"/>
          <a:stretch>
            <a:fillRect/>
          </a:stretch>
        </p:blipFill>
        <p:spPr>
          <a:xfrm>
            <a:off x="1103061" y="1489723"/>
            <a:ext cx="9985878" cy="5113300"/>
          </a:xfrm>
          <a:prstGeom prst="rect">
            <a:avLst/>
          </a:prstGeom>
        </p:spPr>
      </p:pic>
    </p:spTree>
    <p:extLst>
      <p:ext uri="{BB962C8B-B14F-4D97-AF65-F5344CB8AC3E}">
        <p14:creationId xmlns:p14="http://schemas.microsoft.com/office/powerpoint/2010/main" val="14362199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0CC30-A0EE-B91D-51F0-062023AABBC0}"/>
              </a:ext>
            </a:extLst>
          </p:cNvPr>
          <p:cNvSpPr>
            <a:spLocks noGrp="1"/>
          </p:cNvSpPr>
          <p:nvPr>
            <p:ph type="ctrTitle"/>
          </p:nvPr>
        </p:nvSpPr>
        <p:spPr/>
        <p:txBody>
          <a:bodyPr>
            <a:normAutofit/>
          </a:bodyPr>
          <a:lstStyle/>
          <a:p>
            <a:pPr algn="ctr"/>
            <a:r>
              <a:rPr lang="sv-FI" sz="3600" dirty="0"/>
              <a:t>Intensivkonsumtion och narkotika</a:t>
            </a:r>
            <a:br>
              <a:rPr lang="sv-FI" dirty="0"/>
            </a:br>
            <a:r>
              <a:rPr lang="sv-SE" sz="1600" dirty="0"/>
              <a:t>Årskurs I och II i lyceet</a:t>
            </a:r>
            <a:endParaRPr lang="sv-FI" sz="1600" dirty="0"/>
          </a:p>
        </p:txBody>
      </p:sp>
      <p:pic>
        <p:nvPicPr>
          <p:cNvPr id="4" name="Bildobjekt 3">
            <a:extLst>
              <a:ext uri="{FF2B5EF4-FFF2-40B4-BE49-F238E27FC236}">
                <a16:creationId xmlns:a16="http://schemas.microsoft.com/office/drawing/2014/main" id="{91BD5CA8-603F-8DCA-79E9-30603D85E3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E401A4B8-B1D7-19BE-C21D-883E7185147F}"/>
              </a:ext>
            </a:extLst>
          </p:cNvPr>
          <p:cNvPicPr>
            <a:picLocks noChangeAspect="1"/>
          </p:cNvPicPr>
          <p:nvPr/>
        </p:nvPicPr>
        <p:blipFill>
          <a:blip r:embed="rId4"/>
          <a:stretch>
            <a:fillRect/>
          </a:stretch>
        </p:blipFill>
        <p:spPr>
          <a:xfrm>
            <a:off x="1558704" y="1555841"/>
            <a:ext cx="8680000" cy="5275930"/>
          </a:xfrm>
          <a:prstGeom prst="rect">
            <a:avLst/>
          </a:prstGeom>
        </p:spPr>
      </p:pic>
    </p:spTree>
    <p:extLst>
      <p:ext uri="{BB962C8B-B14F-4D97-AF65-F5344CB8AC3E}">
        <p14:creationId xmlns:p14="http://schemas.microsoft.com/office/powerpoint/2010/main" val="18297258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0CC30-A0EE-B91D-51F0-062023AABBC0}"/>
              </a:ext>
            </a:extLst>
          </p:cNvPr>
          <p:cNvSpPr>
            <a:spLocks noGrp="1"/>
          </p:cNvSpPr>
          <p:nvPr>
            <p:ph type="ctrTitle"/>
          </p:nvPr>
        </p:nvSpPr>
        <p:spPr/>
        <p:txBody>
          <a:bodyPr>
            <a:normAutofit fontScale="90000"/>
          </a:bodyPr>
          <a:lstStyle/>
          <a:p>
            <a:pPr algn="ctr"/>
            <a:r>
              <a:rPr lang="sv-SE" dirty="0"/>
              <a:t>Har du blandat alkohol och läkemedel för att bli berusad?</a:t>
            </a:r>
            <a:br>
              <a:rPr lang="sv-SE" dirty="0"/>
            </a:br>
            <a:r>
              <a:rPr lang="sv-SE" sz="1800" dirty="0"/>
              <a:t>Årskurs I och II i lyceet</a:t>
            </a:r>
            <a:endParaRPr lang="sv-FI" sz="1800" dirty="0"/>
          </a:p>
        </p:txBody>
      </p:sp>
      <p:pic>
        <p:nvPicPr>
          <p:cNvPr id="4" name="Bildobjekt 3">
            <a:extLst>
              <a:ext uri="{FF2B5EF4-FFF2-40B4-BE49-F238E27FC236}">
                <a16:creationId xmlns:a16="http://schemas.microsoft.com/office/drawing/2014/main" id="{0390CA07-606A-655C-F4BE-340C01BBEE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5" name="Platshållare för innehåll 4">
            <a:extLst>
              <a:ext uri="{FF2B5EF4-FFF2-40B4-BE49-F238E27FC236}">
                <a16:creationId xmlns:a16="http://schemas.microsoft.com/office/drawing/2014/main" id="{DC532DED-FDAB-9ED5-5E83-C31F80BE5282}"/>
              </a:ext>
            </a:extLst>
          </p:cNvPr>
          <p:cNvSpPr>
            <a:spLocks noGrp="1"/>
          </p:cNvSpPr>
          <p:nvPr>
            <p:ph sz="quarter" idx="10"/>
          </p:nvPr>
        </p:nvSpPr>
        <p:spPr>
          <a:xfrm>
            <a:off x="766763" y="2756837"/>
            <a:ext cx="9629566" cy="4129088"/>
          </a:xfrm>
        </p:spPr>
        <p:txBody>
          <a:bodyPr/>
          <a:lstStyle/>
          <a:p>
            <a:r>
              <a:rPr lang="sv-FI" dirty="0"/>
              <a:t>8 % av de flickor som </a:t>
            </a:r>
            <a:r>
              <a:rPr lang="sv-FI" b="1" dirty="0"/>
              <a:t>druckit alkohol</a:t>
            </a:r>
          </a:p>
          <a:p>
            <a:r>
              <a:rPr lang="sv-FI" dirty="0"/>
              <a:t>3 % av de pojkar som </a:t>
            </a:r>
            <a:r>
              <a:rPr lang="sv-FI" b="1" dirty="0"/>
              <a:t>druckit alkohol </a:t>
            </a:r>
          </a:p>
          <a:p>
            <a:endParaRPr lang="sv-FI" dirty="0"/>
          </a:p>
        </p:txBody>
      </p:sp>
      <p:pic>
        <p:nvPicPr>
          <p:cNvPr id="6" name="Bildobjekt 5">
            <a:extLst>
              <a:ext uri="{FF2B5EF4-FFF2-40B4-BE49-F238E27FC236}">
                <a16:creationId xmlns:a16="http://schemas.microsoft.com/office/drawing/2014/main" id="{59958706-7E92-33F7-0EC2-B70DBB2E0D66}"/>
              </a:ext>
            </a:extLst>
          </p:cNvPr>
          <p:cNvPicPr>
            <a:picLocks noChangeAspect="1"/>
          </p:cNvPicPr>
          <p:nvPr/>
        </p:nvPicPr>
        <p:blipFill>
          <a:blip r:embed="rId4">
            <a:clrChange>
              <a:clrFrom>
                <a:srgbClr val="F6F6F6"/>
              </a:clrFrom>
              <a:clrTo>
                <a:srgbClr val="F6F6F6">
                  <a:alpha val="0"/>
                </a:srgbClr>
              </a:clrTo>
            </a:clrChange>
          </a:blip>
          <a:stretch>
            <a:fillRect/>
          </a:stretch>
        </p:blipFill>
        <p:spPr>
          <a:xfrm>
            <a:off x="9929121" y="2187037"/>
            <a:ext cx="1211669" cy="3145914"/>
          </a:xfrm>
          <a:prstGeom prst="rect">
            <a:avLst/>
          </a:prstGeom>
          <a:effectLst>
            <a:outerShdw blurRad="50800" dist="50800" dir="5400000" algn="ctr" rotWithShape="0">
              <a:schemeClr val="bg1">
                <a:alpha val="0"/>
              </a:schemeClr>
            </a:outerShdw>
          </a:effectLst>
        </p:spPr>
      </p:pic>
      <p:pic>
        <p:nvPicPr>
          <p:cNvPr id="7" name="Platshållare för innehåll 4" descr="En bild som visar clipart&#10;&#10;Automatiskt genererad beskrivning">
            <a:extLst>
              <a:ext uri="{FF2B5EF4-FFF2-40B4-BE49-F238E27FC236}">
                <a16:creationId xmlns:a16="http://schemas.microsoft.com/office/drawing/2014/main" id="{749FC45F-B922-7DAD-2763-AA9EA668C3FA}"/>
              </a:ext>
            </a:extLst>
          </p:cNvPr>
          <p:cNvPicPr>
            <a:picLocks noChangeAspect="1"/>
          </p:cNvPicPr>
          <p:nvPr/>
        </p:nvPicPr>
        <p:blipFill>
          <a:blip r:embed="rId5">
            <a:clrChange>
              <a:clrFrom>
                <a:srgbClr val="F6F6F6"/>
              </a:clrFrom>
              <a:clrTo>
                <a:srgbClr val="F6F6F6">
                  <a:alpha val="0"/>
                </a:srgbClr>
              </a:clrTo>
            </a:clrChange>
          </a:blip>
          <a:stretch>
            <a:fillRect/>
          </a:stretch>
        </p:blipFill>
        <p:spPr>
          <a:xfrm>
            <a:off x="10534956" y="2155303"/>
            <a:ext cx="1513964" cy="3240593"/>
          </a:xfrm>
          <a:prstGeom prst="rect">
            <a:avLst/>
          </a:prstGeom>
        </p:spPr>
      </p:pic>
    </p:spTree>
    <p:extLst>
      <p:ext uri="{BB962C8B-B14F-4D97-AF65-F5344CB8AC3E}">
        <p14:creationId xmlns:p14="http://schemas.microsoft.com/office/powerpoint/2010/main" val="35642793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BD39D0-E3F8-EB25-72A6-8A65C6114FAE}"/>
              </a:ext>
            </a:extLst>
          </p:cNvPr>
          <p:cNvSpPr>
            <a:spLocks noGrp="1"/>
          </p:cNvSpPr>
          <p:nvPr>
            <p:ph type="ctrTitle"/>
          </p:nvPr>
        </p:nvSpPr>
        <p:spPr>
          <a:xfrm>
            <a:off x="843192" y="315581"/>
            <a:ext cx="9629567" cy="1037741"/>
          </a:xfrm>
        </p:spPr>
        <p:txBody>
          <a:bodyPr>
            <a:normAutofit/>
          </a:bodyPr>
          <a:lstStyle/>
          <a:p>
            <a:pPr algn="ctr"/>
            <a:r>
              <a:rPr lang="sv-FI" dirty="0"/>
              <a:t>Normbrytande beteenden 2022</a:t>
            </a:r>
            <a:br>
              <a:rPr lang="sv-FI" dirty="0"/>
            </a:br>
            <a:r>
              <a:rPr lang="sv-SE" sz="1800" dirty="0"/>
              <a:t>Årskurs I och II </a:t>
            </a:r>
            <a:r>
              <a:rPr lang="sv-FI" sz="1800" dirty="0"/>
              <a:t>i skolorna vid Ålands gymnasium</a:t>
            </a:r>
          </a:p>
        </p:txBody>
      </p:sp>
      <p:pic>
        <p:nvPicPr>
          <p:cNvPr id="4" name="Bildobjekt 3">
            <a:extLst>
              <a:ext uri="{FF2B5EF4-FFF2-40B4-BE49-F238E27FC236}">
                <a16:creationId xmlns:a16="http://schemas.microsoft.com/office/drawing/2014/main" id="{8BFEC4C2-C3C8-24A6-3F9B-CFDAF1DF69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EB071272-484D-93D1-C77C-A54A1D9D3AB3}"/>
              </a:ext>
            </a:extLst>
          </p:cNvPr>
          <p:cNvPicPr>
            <a:picLocks noChangeAspect="1"/>
          </p:cNvPicPr>
          <p:nvPr/>
        </p:nvPicPr>
        <p:blipFill>
          <a:blip r:embed="rId4"/>
          <a:stretch>
            <a:fillRect/>
          </a:stretch>
        </p:blipFill>
        <p:spPr>
          <a:xfrm>
            <a:off x="1237067" y="1121420"/>
            <a:ext cx="9717866" cy="5620999"/>
          </a:xfrm>
          <a:prstGeom prst="rect">
            <a:avLst/>
          </a:prstGeom>
        </p:spPr>
      </p:pic>
    </p:spTree>
    <p:extLst>
      <p:ext uri="{BB962C8B-B14F-4D97-AF65-F5344CB8AC3E}">
        <p14:creationId xmlns:p14="http://schemas.microsoft.com/office/powerpoint/2010/main" val="33044767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60DAB6-6A42-8C5D-4FD9-7598D6412362}"/>
              </a:ext>
            </a:extLst>
          </p:cNvPr>
          <p:cNvSpPr>
            <a:spLocks noGrp="1"/>
          </p:cNvSpPr>
          <p:nvPr>
            <p:ph type="ctrTitle"/>
          </p:nvPr>
        </p:nvSpPr>
        <p:spPr/>
        <p:txBody>
          <a:bodyPr>
            <a:normAutofit/>
          </a:bodyPr>
          <a:lstStyle/>
          <a:p>
            <a:pPr algn="ctr"/>
            <a:r>
              <a:rPr lang="sv-FI" dirty="0"/>
              <a:t>Tobak</a:t>
            </a:r>
            <a:br>
              <a:rPr lang="sv-FI" dirty="0"/>
            </a:br>
            <a:r>
              <a:rPr lang="sv-FI" sz="1800" dirty="0"/>
              <a:t>Från årskurs 7-9 till åk I-II</a:t>
            </a:r>
          </a:p>
        </p:txBody>
      </p:sp>
      <p:pic>
        <p:nvPicPr>
          <p:cNvPr id="5" name="Bildobjekt 4">
            <a:extLst>
              <a:ext uri="{FF2B5EF4-FFF2-40B4-BE49-F238E27FC236}">
                <a16:creationId xmlns:a16="http://schemas.microsoft.com/office/drawing/2014/main" id="{109319C1-874C-BCCC-6BE9-AE1811E14D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6" name="Platshållare för innehåll 5">
            <a:extLst>
              <a:ext uri="{FF2B5EF4-FFF2-40B4-BE49-F238E27FC236}">
                <a16:creationId xmlns:a16="http://schemas.microsoft.com/office/drawing/2014/main" id="{4C7F6875-4672-30BD-9FE3-31E8D77D50F4}"/>
              </a:ext>
            </a:extLst>
          </p:cNvPr>
          <p:cNvPicPr>
            <a:picLocks noGrp="1" noChangeAspect="1"/>
          </p:cNvPicPr>
          <p:nvPr>
            <p:ph sz="quarter" idx="10"/>
          </p:nvPr>
        </p:nvPicPr>
        <p:blipFill>
          <a:blip r:embed="rId3"/>
          <a:stretch>
            <a:fillRect/>
          </a:stretch>
        </p:blipFill>
        <p:spPr>
          <a:xfrm>
            <a:off x="1756652" y="1633420"/>
            <a:ext cx="8639677" cy="5006541"/>
          </a:xfrm>
          <a:prstGeom prst="rect">
            <a:avLst/>
          </a:prstGeom>
        </p:spPr>
      </p:pic>
    </p:spTree>
    <p:extLst>
      <p:ext uri="{BB962C8B-B14F-4D97-AF65-F5344CB8AC3E}">
        <p14:creationId xmlns:p14="http://schemas.microsoft.com/office/powerpoint/2010/main" val="4987723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60DAB6-6A42-8C5D-4FD9-7598D6412362}"/>
              </a:ext>
            </a:extLst>
          </p:cNvPr>
          <p:cNvSpPr>
            <a:spLocks noGrp="1"/>
          </p:cNvSpPr>
          <p:nvPr>
            <p:ph type="ctrTitle"/>
          </p:nvPr>
        </p:nvSpPr>
        <p:spPr/>
        <p:txBody>
          <a:bodyPr>
            <a:normAutofit/>
          </a:bodyPr>
          <a:lstStyle/>
          <a:p>
            <a:pPr algn="ctr"/>
            <a:r>
              <a:rPr lang="sv-FI" dirty="0"/>
              <a:t>Alkohol</a:t>
            </a:r>
            <a:br>
              <a:rPr lang="sv-FI" dirty="0"/>
            </a:br>
            <a:r>
              <a:rPr lang="sv-FI" sz="1800" dirty="0"/>
              <a:t>Från årskurs 7-9 till åk I-II</a:t>
            </a:r>
          </a:p>
        </p:txBody>
      </p:sp>
      <p:pic>
        <p:nvPicPr>
          <p:cNvPr id="5" name="Bildobjekt 4">
            <a:extLst>
              <a:ext uri="{FF2B5EF4-FFF2-40B4-BE49-F238E27FC236}">
                <a16:creationId xmlns:a16="http://schemas.microsoft.com/office/drawing/2014/main" id="{109319C1-874C-BCCC-6BE9-AE1811E14D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4" name="Bildobjekt 3">
            <a:extLst>
              <a:ext uri="{FF2B5EF4-FFF2-40B4-BE49-F238E27FC236}">
                <a16:creationId xmlns:a16="http://schemas.microsoft.com/office/drawing/2014/main" id="{1A1FB074-08B2-127D-A2DD-CD40F69BC0A3}"/>
              </a:ext>
            </a:extLst>
          </p:cNvPr>
          <p:cNvPicPr>
            <a:picLocks noChangeAspect="1"/>
          </p:cNvPicPr>
          <p:nvPr/>
        </p:nvPicPr>
        <p:blipFill>
          <a:blip r:embed="rId3"/>
          <a:stretch>
            <a:fillRect/>
          </a:stretch>
        </p:blipFill>
        <p:spPr>
          <a:xfrm>
            <a:off x="1832682" y="1495548"/>
            <a:ext cx="8526635" cy="5430757"/>
          </a:xfrm>
          <a:prstGeom prst="rect">
            <a:avLst/>
          </a:prstGeom>
        </p:spPr>
      </p:pic>
    </p:spTree>
    <p:extLst>
      <p:ext uri="{BB962C8B-B14F-4D97-AF65-F5344CB8AC3E}">
        <p14:creationId xmlns:p14="http://schemas.microsoft.com/office/powerpoint/2010/main" val="42024798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60DAB6-6A42-8C5D-4FD9-7598D6412362}"/>
              </a:ext>
            </a:extLst>
          </p:cNvPr>
          <p:cNvSpPr>
            <a:spLocks noGrp="1"/>
          </p:cNvSpPr>
          <p:nvPr>
            <p:ph type="ctrTitle"/>
          </p:nvPr>
        </p:nvSpPr>
        <p:spPr/>
        <p:txBody>
          <a:bodyPr>
            <a:normAutofit/>
          </a:bodyPr>
          <a:lstStyle/>
          <a:p>
            <a:pPr algn="ctr"/>
            <a:r>
              <a:rPr lang="sv-FI" dirty="0"/>
              <a:t>Narkotika</a:t>
            </a:r>
            <a:br>
              <a:rPr lang="sv-FI" dirty="0"/>
            </a:br>
            <a:r>
              <a:rPr lang="sv-FI" sz="1800" dirty="0"/>
              <a:t>Från årskurs 7-9 till åk I-II</a:t>
            </a:r>
          </a:p>
        </p:txBody>
      </p:sp>
      <p:pic>
        <p:nvPicPr>
          <p:cNvPr id="5" name="Bildobjekt 4">
            <a:extLst>
              <a:ext uri="{FF2B5EF4-FFF2-40B4-BE49-F238E27FC236}">
                <a16:creationId xmlns:a16="http://schemas.microsoft.com/office/drawing/2014/main" id="{109319C1-874C-BCCC-6BE9-AE1811E14D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7" name="Platshållare för innehåll 6">
            <a:extLst>
              <a:ext uri="{FF2B5EF4-FFF2-40B4-BE49-F238E27FC236}">
                <a16:creationId xmlns:a16="http://schemas.microsoft.com/office/drawing/2014/main" id="{F8911778-CAA7-FF4C-8095-95795F4E45E4}"/>
              </a:ext>
            </a:extLst>
          </p:cNvPr>
          <p:cNvPicPr>
            <a:picLocks noGrp="1" noChangeAspect="1"/>
          </p:cNvPicPr>
          <p:nvPr>
            <p:ph sz="quarter" idx="10"/>
          </p:nvPr>
        </p:nvPicPr>
        <p:blipFill>
          <a:blip r:embed="rId4"/>
          <a:stretch>
            <a:fillRect/>
          </a:stretch>
        </p:blipFill>
        <p:spPr>
          <a:xfrm>
            <a:off x="1726742" y="1310882"/>
            <a:ext cx="8738515" cy="5851248"/>
          </a:xfrm>
          <a:prstGeom prst="rect">
            <a:avLst/>
          </a:prstGeom>
        </p:spPr>
      </p:pic>
    </p:spTree>
    <p:extLst>
      <p:ext uri="{BB962C8B-B14F-4D97-AF65-F5344CB8AC3E}">
        <p14:creationId xmlns:p14="http://schemas.microsoft.com/office/powerpoint/2010/main" val="29910374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29002F-9464-5B3C-C2DB-852C45A2000D}"/>
              </a:ext>
            </a:extLst>
          </p:cNvPr>
          <p:cNvSpPr>
            <a:spLocks noGrp="1"/>
          </p:cNvSpPr>
          <p:nvPr>
            <p:ph type="ctrTitle"/>
          </p:nvPr>
        </p:nvSpPr>
        <p:spPr>
          <a:xfrm>
            <a:off x="669881" y="381697"/>
            <a:ext cx="9629567" cy="1037741"/>
          </a:xfrm>
        </p:spPr>
        <p:txBody>
          <a:bodyPr>
            <a:normAutofit/>
          </a:bodyPr>
          <a:lstStyle/>
          <a:p>
            <a:r>
              <a:rPr lang="sv-SE" dirty="0"/>
              <a:t>Avslutande tankar</a:t>
            </a:r>
            <a:br>
              <a:rPr lang="sv-SE" dirty="0"/>
            </a:br>
            <a:r>
              <a:rPr lang="sv-SE" sz="1800" dirty="0"/>
              <a:t>Årskurs I och II i skolorna vid Ålands gymnasium</a:t>
            </a:r>
            <a:endParaRPr lang="sv-FI" sz="1800" dirty="0"/>
          </a:p>
        </p:txBody>
      </p:sp>
      <p:pic>
        <p:nvPicPr>
          <p:cNvPr id="4" name="Bildobjekt 3">
            <a:extLst>
              <a:ext uri="{FF2B5EF4-FFF2-40B4-BE49-F238E27FC236}">
                <a16:creationId xmlns:a16="http://schemas.microsoft.com/office/drawing/2014/main" id="{770FE22B-BCF9-EB2E-1D17-36046CB64D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5" name="Pratbubbla: oval 4">
            <a:extLst>
              <a:ext uri="{FF2B5EF4-FFF2-40B4-BE49-F238E27FC236}">
                <a16:creationId xmlns:a16="http://schemas.microsoft.com/office/drawing/2014/main" id="{F1D036FF-010E-EEE5-6C8B-23BE4B243D8B}"/>
              </a:ext>
            </a:extLst>
          </p:cNvPr>
          <p:cNvSpPr/>
          <p:nvPr/>
        </p:nvSpPr>
        <p:spPr>
          <a:xfrm>
            <a:off x="234892" y="1442906"/>
            <a:ext cx="4454554" cy="402671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Narkotika är lättåtkomligt och det kommer det troligtvis förbli, så istället för att berätta om att det är dåligt för hälsan kanske berätta om hur det påverkar individen, vad som händer vid långvarigt missbruk, avsändning och risker som kan förekomma även vid första test.</a:t>
            </a:r>
          </a:p>
          <a:p>
            <a:pPr algn="ctr"/>
            <a:r>
              <a:rPr lang="sv-SE" dirty="0"/>
              <a:t>- Flicka åk 1</a:t>
            </a:r>
            <a:endParaRPr lang="sv-FI" dirty="0"/>
          </a:p>
        </p:txBody>
      </p:sp>
      <p:sp>
        <p:nvSpPr>
          <p:cNvPr id="6" name="Pratbubbla: oval 5">
            <a:extLst>
              <a:ext uri="{FF2B5EF4-FFF2-40B4-BE49-F238E27FC236}">
                <a16:creationId xmlns:a16="http://schemas.microsoft.com/office/drawing/2014/main" id="{1684B09B-D8E3-32A4-EEDE-A29A6C3BCF71}"/>
              </a:ext>
            </a:extLst>
          </p:cNvPr>
          <p:cNvSpPr/>
          <p:nvPr/>
        </p:nvSpPr>
        <p:spPr>
          <a:xfrm>
            <a:off x="4723002" y="3611599"/>
            <a:ext cx="3022720" cy="2765796"/>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sv-SE" dirty="0"/>
              <a:t>Man ska inte ha som vana att dricka ofta för då är det stor chans att man blir beroende </a:t>
            </a:r>
            <a:r>
              <a:rPr lang="sv-SE" dirty="0" err="1"/>
              <a:t>asså</a:t>
            </a:r>
            <a:r>
              <a:rPr lang="sv-SE" dirty="0"/>
              <a:t> blir en alkoholist.</a:t>
            </a:r>
          </a:p>
          <a:p>
            <a:pPr algn="ctr"/>
            <a:r>
              <a:rPr lang="sv-SE" dirty="0"/>
              <a:t>- Pojke åk 1 </a:t>
            </a:r>
            <a:endParaRPr lang="sv-FI" dirty="0"/>
          </a:p>
        </p:txBody>
      </p:sp>
      <p:sp>
        <p:nvSpPr>
          <p:cNvPr id="7" name="Pratbubbla: oval 6">
            <a:extLst>
              <a:ext uri="{FF2B5EF4-FFF2-40B4-BE49-F238E27FC236}">
                <a16:creationId xmlns:a16="http://schemas.microsoft.com/office/drawing/2014/main" id="{1F28FF74-05F6-717E-1443-64B6E932218C}"/>
              </a:ext>
            </a:extLst>
          </p:cNvPr>
          <p:cNvSpPr/>
          <p:nvPr/>
        </p:nvSpPr>
        <p:spPr>
          <a:xfrm>
            <a:off x="8187655" y="3032073"/>
            <a:ext cx="3375430" cy="2856999"/>
          </a:xfrm>
          <a:prstGeom prst="wedgeEllipse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dirty="0"/>
              <a:t>Om jag hade fyllt i den för något år sedan hade det sett mycket värre ut men jag mår mycket bättre idag. Jag rökte och drack…</a:t>
            </a:r>
          </a:p>
          <a:p>
            <a:pPr algn="ctr"/>
            <a:r>
              <a:rPr lang="sv-SE" dirty="0"/>
              <a:t>- Flicka åk 1</a:t>
            </a:r>
            <a:endParaRPr lang="sv-FI" dirty="0"/>
          </a:p>
        </p:txBody>
      </p:sp>
      <p:sp>
        <p:nvSpPr>
          <p:cNvPr id="8" name="Pratbubbla: oval 7">
            <a:extLst>
              <a:ext uri="{FF2B5EF4-FFF2-40B4-BE49-F238E27FC236}">
                <a16:creationId xmlns:a16="http://schemas.microsoft.com/office/drawing/2014/main" id="{361B6D35-E6FD-A999-C0BC-F25B39FBEA2C}"/>
              </a:ext>
            </a:extLst>
          </p:cNvPr>
          <p:cNvSpPr/>
          <p:nvPr/>
        </p:nvSpPr>
        <p:spPr>
          <a:xfrm>
            <a:off x="7339345" y="464825"/>
            <a:ext cx="2235798" cy="2177707"/>
          </a:xfrm>
          <a:prstGeom prst="wedgeEllipse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SE" dirty="0"/>
              <a:t>Låt inte grupptrycket ändra vem du är. </a:t>
            </a:r>
          </a:p>
          <a:p>
            <a:pPr algn="ctr"/>
            <a:r>
              <a:rPr lang="sv-SE" dirty="0"/>
              <a:t>- Pojke åk 1</a:t>
            </a:r>
            <a:endParaRPr lang="sv-FI" dirty="0"/>
          </a:p>
        </p:txBody>
      </p:sp>
    </p:spTree>
    <p:extLst>
      <p:ext uri="{BB962C8B-B14F-4D97-AF65-F5344CB8AC3E}">
        <p14:creationId xmlns:p14="http://schemas.microsoft.com/office/powerpoint/2010/main" val="38407363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237EB84F-5822-4B90-B83E-8FF4F2C53385}"/>
              </a:ext>
            </a:extLst>
          </p:cNvPr>
          <p:cNvSpPr>
            <a:spLocks noGrp="1"/>
          </p:cNvSpPr>
          <p:nvPr>
            <p:ph type="subTitle" idx="1"/>
          </p:nvPr>
        </p:nvSpPr>
        <p:spPr/>
        <p:txBody>
          <a:bodyPr/>
          <a:lstStyle/>
          <a:p>
            <a:r>
              <a:rPr lang="sv-FI" dirty="0"/>
              <a:t>Se mera om drogförebyggande arbete på www.folkhalsan.ax</a:t>
            </a:r>
          </a:p>
        </p:txBody>
      </p:sp>
      <p:pic>
        <p:nvPicPr>
          <p:cNvPr id="3" name="Bildobjekt 2">
            <a:extLst>
              <a:ext uri="{FF2B5EF4-FFF2-40B4-BE49-F238E27FC236}">
                <a16:creationId xmlns:a16="http://schemas.microsoft.com/office/drawing/2014/main" id="{A7E0852E-7F69-FEC5-74AA-BBFB2B3FAA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Tree>
    <p:extLst>
      <p:ext uri="{BB962C8B-B14F-4D97-AF65-F5344CB8AC3E}">
        <p14:creationId xmlns:p14="http://schemas.microsoft.com/office/powerpoint/2010/main" val="812945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F373B2-DF83-4EB2-7335-D341F59CC00E}"/>
              </a:ext>
            </a:extLst>
          </p:cNvPr>
          <p:cNvSpPr>
            <a:spLocks noGrp="1"/>
          </p:cNvSpPr>
          <p:nvPr>
            <p:ph type="ctrTitle"/>
          </p:nvPr>
        </p:nvSpPr>
        <p:spPr/>
        <p:txBody>
          <a:bodyPr>
            <a:normAutofit/>
          </a:bodyPr>
          <a:lstStyle/>
          <a:p>
            <a:pPr algn="ctr"/>
            <a:r>
              <a:rPr lang="sv-FI" sz="3600" dirty="0"/>
              <a:t>Hur mår du rent allmänt?</a:t>
            </a:r>
            <a:br>
              <a:rPr lang="sv-FI" sz="3600" dirty="0"/>
            </a:br>
            <a:r>
              <a:rPr lang="sv-SE" sz="1600" dirty="0"/>
              <a:t>Årskurs I och II i lyceet</a:t>
            </a:r>
            <a:endParaRPr lang="sv-FI" sz="1600" dirty="0"/>
          </a:p>
        </p:txBody>
      </p:sp>
      <p:pic>
        <p:nvPicPr>
          <p:cNvPr id="4" name="Bildobjekt 3">
            <a:extLst>
              <a:ext uri="{FF2B5EF4-FFF2-40B4-BE49-F238E27FC236}">
                <a16:creationId xmlns:a16="http://schemas.microsoft.com/office/drawing/2014/main" id="{0F63AE82-D3E8-B829-CD3F-14145A9E6B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439D8E52-8853-D69A-0DAA-8C51742CFFC2}"/>
              </a:ext>
            </a:extLst>
          </p:cNvPr>
          <p:cNvPicPr>
            <a:picLocks noChangeAspect="1"/>
          </p:cNvPicPr>
          <p:nvPr/>
        </p:nvPicPr>
        <p:blipFill>
          <a:blip r:embed="rId4"/>
          <a:stretch>
            <a:fillRect/>
          </a:stretch>
        </p:blipFill>
        <p:spPr>
          <a:xfrm>
            <a:off x="966986" y="1450731"/>
            <a:ext cx="10258027" cy="5231423"/>
          </a:xfrm>
          <a:prstGeom prst="rect">
            <a:avLst/>
          </a:prstGeom>
        </p:spPr>
      </p:pic>
    </p:spTree>
    <p:extLst>
      <p:ext uri="{BB962C8B-B14F-4D97-AF65-F5344CB8AC3E}">
        <p14:creationId xmlns:p14="http://schemas.microsoft.com/office/powerpoint/2010/main" val="3835930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1823A9-49DF-A82F-93D0-1E6911554097}"/>
              </a:ext>
            </a:extLst>
          </p:cNvPr>
          <p:cNvSpPr>
            <a:spLocks noGrp="1"/>
          </p:cNvSpPr>
          <p:nvPr>
            <p:ph type="ctrTitle"/>
          </p:nvPr>
        </p:nvSpPr>
        <p:spPr/>
        <p:txBody>
          <a:bodyPr>
            <a:normAutofit fontScale="90000"/>
          </a:bodyPr>
          <a:lstStyle/>
          <a:p>
            <a:pPr algn="ctr"/>
            <a:r>
              <a:rPr lang="sv-FI" dirty="0"/>
              <a:t>Deltar du i någon organiserad fritidsaktivitet?</a:t>
            </a:r>
            <a:br>
              <a:rPr lang="sv-FI" dirty="0"/>
            </a:br>
            <a:r>
              <a:rPr lang="sv-SE" sz="1800" dirty="0"/>
              <a:t>Årskurs I och II i lyceet</a:t>
            </a:r>
            <a:endParaRPr lang="sv-FI" sz="1800" dirty="0"/>
          </a:p>
        </p:txBody>
      </p:sp>
      <p:pic>
        <p:nvPicPr>
          <p:cNvPr id="4" name="Bildobjekt 3">
            <a:extLst>
              <a:ext uri="{FF2B5EF4-FFF2-40B4-BE49-F238E27FC236}">
                <a16:creationId xmlns:a16="http://schemas.microsoft.com/office/drawing/2014/main" id="{AE18498C-E0E9-D1ED-09F5-9028365809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sp>
        <p:nvSpPr>
          <p:cNvPr id="3" name="textruta 9">
            <a:extLst>
              <a:ext uri="{FF2B5EF4-FFF2-40B4-BE49-F238E27FC236}">
                <a16:creationId xmlns:a16="http://schemas.microsoft.com/office/drawing/2014/main" id="{3E529034-76F0-0317-5D9A-CDBAB8566B19}"/>
              </a:ext>
            </a:extLst>
          </p:cNvPr>
          <p:cNvSpPr txBox="1"/>
          <p:nvPr/>
        </p:nvSpPr>
        <p:spPr>
          <a:xfrm>
            <a:off x="9674823" y="1481141"/>
            <a:ext cx="2293937" cy="1323439"/>
          </a:xfrm>
          <a:prstGeom prst="rect">
            <a:avLst/>
          </a:prstGeom>
          <a:noFill/>
        </p:spPr>
        <p:txBody>
          <a:bodyPr wrap="square" rtlCol="0">
            <a:spAutoFit/>
          </a:bodyPr>
          <a:ls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600" i="1" dirty="0"/>
              <a:t>Totalt 44 % av eleverna deltar </a:t>
            </a:r>
            <a:r>
              <a:rPr lang="sv-SE" sz="1600" b="1" i="1" dirty="0"/>
              <a:t>inte</a:t>
            </a:r>
            <a:r>
              <a:rPr lang="sv-SE" sz="1600" i="1" dirty="0"/>
              <a:t> i någon organiserad fritidsaktivitet </a:t>
            </a:r>
          </a:p>
          <a:p>
            <a:r>
              <a:rPr lang="sv-SE" sz="1600" i="1" dirty="0"/>
              <a:t>(42 % år 2021)</a:t>
            </a:r>
          </a:p>
        </p:txBody>
      </p:sp>
      <p:pic>
        <p:nvPicPr>
          <p:cNvPr id="5" name="Bildobjekt 4">
            <a:extLst>
              <a:ext uri="{FF2B5EF4-FFF2-40B4-BE49-F238E27FC236}">
                <a16:creationId xmlns:a16="http://schemas.microsoft.com/office/drawing/2014/main" id="{E991980D-84E8-9DFE-85A8-78D450B8F206}"/>
              </a:ext>
            </a:extLst>
          </p:cNvPr>
          <p:cNvPicPr>
            <a:picLocks noChangeAspect="1"/>
          </p:cNvPicPr>
          <p:nvPr/>
        </p:nvPicPr>
        <p:blipFill>
          <a:blip r:embed="rId4"/>
          <a:stretch>
            <a:fillRect/>
          </a:stretch>
        </p:blipFill>
        <p:spPr>
          <a:xfrm>
            <a:off x="1164727" y="1849150"/>
            <a:ext cx="9657064" cy="5008850"/>
          </a:xfrm>
          <a:prstGeom prst="rect">
            <a:avLst/>
          </a:prstGeom>
        </p:spPr>
      </p:pic>
    </p:spTree>
    <p:extLst>
      <p:ext uri="{BB962C8B-B14F-4D97-AF65-F5344CB8AC3E}">
        <p14:creationId xmlns:p14="http://schemas.microsoft.com/office/powerpoint/2010/main" val="3754258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746F5A-15BF-B6FB-5EAB-BF97FADB29DA}"/>
              </a:ext>
            </a:extLst>
          </p:cNvPr>
          <p:cNvSpPr>
            <a:spLocks noGrp="1"/>
          </p:cNvSpPr>
          <p:nvPr>
            <p:ph type="ctrTitle"/>
          </p:nvPr>
        </p:nvSpPr>
        <p:spPr/>
        <p:txBody>
          <a:bodyPr>
            <a:normAutofit/>
          </a:bodyPr>
          <a:lstStyle/>
          <a:p>
            <a:pPr algn="ctr"/>
            <a:r>
              <a:rPr lang="sv-FI" sz="3600" dirty="0"/>
              <a:t>Hur trivs du i skolan?</a:t>
            </a:r>
            <a:br>
              <a:rPr lang="sv-FI" sz="3600" dirty="0"/>
            </a:br>
            <a:r>
              <a:rPr lang="sv-SE" sz="1600" dirty="0"/>
              <a:t>Årskurs I och II i lyceet</a:t>
            </a:r>
            <a:endParaRPr lang="sv-FI" sz="1600" dirty="0"/>
          </a:p>
        </p:txBody>
      </p:sp>
      <p:pic>
        <p:nvPicPr>
          <p:cNvPr id="4" name="Bildobjekt 3">
            <a:extLst>
              <a:ext uri="{FF2B5EF4-FFF2-40B4-BE49-F238E27FC236}">
                <a16:creationId xmlns:a16="http://schemas.microsoft.com/office/drawing/2014/main" id="{20FDCE53-A2B6-F4F7-0251-A098C380A0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A1F4D77F-E7C2-4E85-660F-5A7B311A5D6C}"/>
              </a:ext>
            </a:extLst>
          </p:cNvPr>
          <p:cNvPicPr>
            <a:picLocks noChangeAspect="1"/>
          </p:cNvPicPr>
          <p:nvPr/>
        </p:nvPicPr>
        <p:blipFill>
          <a:blip r:embed="rId4"/>
          <a:stretch>
            <a:fillRect/>
          </a:stretch>
        </p:blipFill>
        <p:spPr>
          <a:xfrm>
            <a:off x="958416" y="1376605"/>
            <a:ext cx="10275168" cy="5222603"/>
          </a:xfrm>
          <a:prstGeom prst="rect">
            <a:avLst/>
          </a:prstGeom>
        </p:spPr>
      </p:pic>
    </p:spTree>
    <p:extLst>
      <p:ext uri="{BB962C8B-B14F-4D97-AF65-F5344CB8AC3E}">
        <p14:creationId xmlns:p14="http://schemas.microsoft.com/office/powerpoint/2010/main" val="1722567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746F5A-15BF-B6FB-5EAB-BF97FADB29DA}"/>
              </a:ext>
            </a:extLst>
          </p:cNvPr>
          <p:cNvSpPr>
            <a:spLocks noGrp="1"/>
          </p:cNvSpPr>
          <p:nvPr>
            <p:ph type="ctrTitle"/>
          </p:nvPr>
        </p:nvSpPr>
        <p:spPr/>
        <p:txBody>
          <a:bodyPr>
            <a:normAutofit/>
          </a:bodyPr>
          <a:lstStyle/>
          <a:p>
            <a:pPr algn="ctr"/>
            <a:r>
              <a:rPr lang="sv-FI" sz="3600" dirty="0"/>
              <a:t>Hur trivs du i skolan?</a:t>
            </a:r>
            <a:br>
              <a:rPr lang="sv-FI" sz="3600" dirty="0"/>
            </a:br>
            <a:r>
              <a:rPr lang="sv-SE" sz="1600" dirty="0"/>
              <a:t>Årskurs I och II i lyceet</a:t>
            </a:r>
            <a:endParaRPr lang="sv-FI" sz="1600" dirty="0"/>
          </a:p>
        </p:txBody>
      </p:sp>
      <p:pic>
        <p:nvPicPr>
          <p:cNvPr id="4" name="Bildobjekt 3">
            <a:extLst>
              <a:ext uri="{FF2B5EF4-FFF2-40B4-BE49-F238E27FC236}">
                <a16:creationId xmlns:a16="http://schemas.microsoft.com/office/drawing/2014/main" id="{20FDCE53-A2B6-F4F7-0251-A098C380A0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7" name="Bildobjekt 6">
            <a:extLst>
              <a:ext uri="{FF2B5EF4-FFF2-40B4-BE49-F238E27FC236}">
                <a16:creationId xmlns:a16="http://schemas.microsoft.com/office/drawing/2014/main" id="{2DF6B5FA-8205-0CFA-ADE5-F3C0AF22E991}"/>
              </a:ext>
            </a:extLst>
          </p:cNvPr>
          <p:cNvPicPr>
            <a:picLocks noChangeAspect="1"/>
          </p:cNvPicPr>
          <p:nvPr/>
        </p:nvPicPr>
        <p:blipFill>
          <a:blip r:embed="rId4"/>
          <a:stretch>
            <a:fillRect/>
          </a:stretch>
        </p:blipFill>
        <p:spPr>
          <a:xfrm>
            <a:off x="1121976" y="1438483"/>
            <a:ext cx="9948047" cy="5264242"/>
          </a:xfrm>
          <a:prstGeom prst="rect">
            <a:avLst/>
          </a:prstGeom>
        </p:spPr>
      </p:pic>
    </p:spTree>
    <p:extLst>
      <p:ext uri="{BB962C8B-B14F-4D97-AF65-F5344CB8AC3E}">
        <p14:creationId xmlns:p14="http://schemas.microsoft.com/office/powerpoint/2010/main" val="1907620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C8CAD2-E9C7-DF96-CCD7-20A28BE1AA8B}"/>
              </a:ext>
            </a:extLst>
          </p:cNvPr>
          <p:cNvSpPr>
            <a:spLocks noGrp="1"/>
          </p:cNvSpPr>
          <p:nvPr>
            <p:ph type="ctrTitle"/>
          </p:nvPr>
        </p:nvSpPr>
        <p:spPr/>
        <p:txBody>
          <a:bodyPr>
            <a:normAutofit/>
          </a:bodyPr>
          <a:lstStyle/>
          <a:p>
            <a:pPr algn="ctr"/>
            <a:r>
              <a:rPr lang="sv-FI" sz="3600" dirty="0"/>
              <a:t>Händer det att du skolkar?</a:t>
            </a:r>
            <a:br>
              <a:rPr lang="sv-FI" sz="3600" dirty="0"/>
            </a:br>
            <a:r>
              <a:rPr lang="sv-SE" sz="1600" dirty="0"/>
              <a:t>Årskurs I och II i lyceet</a:t>
            </a:r>
            <a:endParaRPr lang="sv-FI" sz="1600" dirty="0"/>
          </a:p>
        </p:txBody>
      </p:sp>
      <p:pic>
        <p:nvPicPr>
          <p:cNvPr id="4" name="Bildobjekt 3">
            <a:extLst>
              <a:ext uri="{FF2B5EF4-FFF2-40B4-BE49-F238E27FC236}">
                <a16:creationId xmlns:a16="http://schemas.microsoft.com/office/drawing/2014/main" id="{5F14D7F2-3B1F-EBC1-950B-708466BF1F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07733"/>
            <a:ext cx="1339763" cy="750267"/>
          </a:xfrm>
          <a:prstGeom prst="rect">
            <a:avLst/>
          </a:prstGeom>
        </p:spPr>
      </p:pic>
      <p:pic>
        <p:nvPicPr>
          <p:cNvPr id="3" name="Bildobjekt 2">
            <a:extLst>
              <a:ext uri="{FF2B5EF4-FFF2-40B4-BE49-F238E27FC236}">
                <a16:creationId xmlns:a16="http://schemas.microsoft.com/office/drawing/2014/main" id="{41E423DE-C4DF-6F0B-6D8E-C423CEBC9B0A}"/>
              </a:ext>
            </a:extLst>
          </p:cNvPr>
          <p:cNvPicPr>
            <a:picLocks noChangeAspect="1"/>
          </p:cNvPicPr>
          <p:nvPr/>
        </p:nvPicPr>
        <p:blipFill>
          <a:blip r:embed="rId4"/>
          <a:stretch>
            <a:fillRect/>
          </a:stretch>
        </p:blipFill>
        <p:spPr>
          <a:xfrm>
            <a:off x="1097701" y="1412582"/>
            <a:ext cx="9996598" cy="5155271"/>
          </a:xfrm>
          <a:prstGeom prst="rect">
            <a:avLst/>
          </a:prstGeom>
        </p:spPr>
      </p:pic>
    </p:spTree>
    <p:extLst>
      <p:ext uri="{BB962C8B-B14F-4D97-AF65-F5344CB8AC3E}">
        <p14:creationId xmlns:p14="http://schemas.microsoft.com/office/powerpoint/2010/main" val="1523325714"/>
      </p:ext>
    </p:extLst>
  </p:cSld>
  <p:clrMapOvr>
    <a:masterClrMapping/>
  </p:clrMapOvr>
</p:sld>
</file>

<file path=ppt/theme/theme1.xml><?xml version="1.0" encoding="utf-8"?>
<a:theme xmlns:a="http://schemas.openxmlformats.org/drawingml/2006/main" name="ÅSUB_färggrann">
  <a:themeElements>
    <a:clrScheme name="ÅSUB ny 8.6">
      <a:dk1>
        <a:srgbClr val="000000"/>
      </a:dk1>
      <a:lt1>
        <a:srgbClr val="FFFFFF"/>
      </a:lt1>
      <a:dk2>
        <a:srgbClr val="034EA2"/>
      </a:dk2>
      <a:lt2>
        <a:srgbClr val="0D1A3F"/>
      </a:lt2>
      <a:accent1>
        <a:srgbClr val="034EA2"/>
      </a:accent1>
      <a:accent2>
        <a:srgbClr val="0087B3"/>
      </a:accent2>
      <a:accent3>
        <a:srgbClr val="6F51A1"/>
      </a:accent3>
      <a:accent4>
        <a:srgbClr val="00934B"/>
      </a:accent4>
      <a:accent5>
        <a:srgbClr val="B71F35"/>
      </a:accent5>
      <a:accent6>
        <a:srgbClr val="EF4E76"/>
      </a:accent6>
      <a:hlink>
        <a:srgbClr val="034EA2"/>
      </a:hlink>
      <a:folHlink>
        <a:srgbClr val="6F51A1"/>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ÅSUB PowerPoint-mall NY.potx" id="{83C2A401-FE24-4B67-9CA3-A519ECBB7834}" vid="{559D72A8-6BF0-4460-BA05-F6B508FC062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ÅSUB PowerPoint-mall</Template>
  <TotalTime>2671</TotalTime>
  <Words>2232</Words>
  <Application>Microsoft Office PowerPoint</Application>
  <PresentationFormat>Bredbild</PresentationFormat>
  <Paragraphs>280</Paragraphs>
  <Slides>49</Slides>
  <Notes>25</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49</vt:i4>
      </vt:variant>
    </vt:vector>
  </HeadingPairs>
  <TitlesOfParts>
    <vt:vector size="55" baseType="lpstr">
      <vt:lpstr>Calibri</vt:lpstr>
      <vt:lpstr>Montserrat</vt:lpstr>
      <vt:lpstr>Verdana</vt:lpstr>
      <vt:lpstr>Arial</vt:lpstr>
      <vt:lpstr>Montserrat Medium</vt:lpstr>
      <vt:lpstr>ÅSUB_färggrann</vt:lpstr>
      <vt:lpstr>Ungdomsundersökning 2022 ANDTS-vanorna bland unga på Åland </vt:lpstr>
      <vt:lpstr>Bakgrund</vt:lpstr>
      <vt:lpstr>Antal deltagare i lyceet</vt:lpstr>
      <vt:lpstr>Hur mår du rent allmänt? Årskurs I och II i lyceet</vt:lpstr>
      <vt:lpstr>Hur mår du rent allmänt? Årskurs I och II i lyceet</vt:lpstr>
      <vt:lpstr>Deltar du i någon organiserad fritidsaktivitet? Årskurs I och II i lyceet</vt:lpstr>
      <vt:lpstr>Hur trivs du i skolan? Årskurs I och II i lyceet</vt:lpstr>
      <vt:lpstr>Hur trivs du i skolan? Årskurs I och II i lyceet</vt:lpstr>
      <vt:lpstr>Händer det att du skolkar? Årskurs I och II i lyceet</vt:lpstr>
      <vt:lpstr>Varför har du skolkat? Årskurs I och II i skolorna vid Ålands gymnasium</vt:lpstr>
      <vt:lpstr>Vet dina föräldrar var du är på kvällarna? Årskurs I och II i lyceet</vt:lpstr>
      <vt:lpstr>Vet dina föräldrar vem du umgås med? Årskurs I och II i lyceet</vt:lpstr>
      <vt:lpstr>Vet dina föräldrar vem du umgås med? Årskurs I och II i lyceet</vt:lpstr>
      <vt:lpstr>Vem kan du prata med om det som är viktigt för dig? Årskurs I och II i lyceet</vt:lpstr>
      <vt:lpstr>Vem kan du prata med om det som är viktigt för dig? Årskurs I och II i lyceet</vt:lpstr>
      <vt:lpstr>Vem kan du prata med om det som är viktigt för dig? Årskurs I och II i lyceet</vt:lpstr>
      <vt:lpstr>Tobaksbruk Årskurs I och II i lyceet</vt:lpstr>
      <vt:lpstr>Röker du?  Årskurs I och II i lyceet</vt:lpstr>
      <vt:lpstr>Röker du?  Årskurs I och II i lyceet</vt:lpstr>
      <vt:lpstr>Snusar du?  Årskurs I och II i lyceet</vt:lpstr>
      <vt:lpstr>Snusar du? Årskurs I och II i lyceet </vt:lpstr>
      <vt:lpstr>Tobaksbruk Årskurs I och II i lyceet</vt:lpstr>
      <vt:lpstr>Hur får du tag på cigaretter? Snus? Årskurs I och II i lyceet </vt:lpstr>
      <vt:lpstr>Har du druckit alkoholhaltiga drycker? Årskurs I och II i lyceet</vt:lpstr>
      <vt:lpstr>Har du druckit alkoholhaltiga drycker? Årskurs I och II i lyceet</vt:lpstr>
      <vt:lpstr>Alkoholkonsumtion Årskurs I och II i lyceet</vt:lpstr>
      <vt:lpstr>Alkoholkonsumtion Årskurs I och II i lyceet</vt:lpstr>
      <vt:lpstr>Hur får du tag på alkohol? Årskurs I och II i lyceet</vt:lpstr>
      <vt:lpstr>Alkohol i trafiken Årskurs I och II i lyceet</vt:lpstr>
      <vt:lpstr>Varför har du åkt med berusad förare eller kört berusad? Årskurs I och II i skolorna vid Ålands gymnasium</vt:lpstr>
      <vt:lpstr>Oroar du dig för någon närståendes alkoholvanor? Årskurs I och II i lyceet</vt:lpstr>
      <vt:lpstr>Tillåter dina föräldrar att du dricker - om du skulle dricka alkohol? Årskurs I och II i lyceet</vt:lpstr>
      <vt:lpstr>Restriktivitet hos föräldrar Årskurs I och II i lyceet</vt:lpstr>
      <vt:lpstr>Restriktivitet hos föräldrar Årskurs I och II i lyceet</vt:lpstr>
      <vt:lpstr>Orsaker att inte dricka alkohol, svarsalternativet ”mycket viktigt” Årskurs I och II i lyceet</vt:lpstr>
      <vt:lpstr>Andra orsaker till att inte dricka sig berusad eller inte dricka alls Årskurs I och II i skolorna vid Ålands gymnasium</vt:lpstr>
      <vt:lpstr>Spelar du mobil-/dataspel? Årskurs I och II i lyceet</vt:lpstr>
      <vt:lpstr>Spelar du mobil-/dataspel? Årskurs I och II i lyceet</vt:lpstr>
      <vt:lpstr>Ingår pengar i ditt spelande? Årskurs I och II i lyceet</vt:lpstr>
      <vt:lpstr>Narkotika Årskurs I och II i lyceet</vt:lpstr>
      <vt:lpstr>Narkotika Årskurs I och II i lyceet</vt:lpstr>
      <vt:lpstr>Intensivkonsumtion och narkotika Årskurs I och II i lyceet</vt:lpstr>
      <vt:lpstr>Har du blandat alkohol och läkemedel för att bli berusad? Årskurs I och II i lyceet</vt:lpstr>
      <vt:lpstr>Normbrytande beteenden 2022 Årskurs I och II i skolorna vid Ålands gymnasium</vt:lpstr>
      <vt:lpstr>Tobak Från årskurs 7-9 till åk I-II</vt:lpstr>
      <vt:lpstr>Alkohol Från årskurs 7-9 till åk I-II</vt:lpstr>
      <vt:lpstr>Narkotika Från årskurs 7-9 till åk I-II</vt:lpstr>
      <vt:lpstr>Avslutande tankar Årskurs I och II i skolorna vid Ålands gymnasium</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Ester Laurell</dc:creator>
  <cp:lastModifiedBy>Sanna Roos</cp:lastModifiedBy>
  <cp:revision>87</cp:revision>
  <dcterms:created xsi:type="dcterms:W3CDTF">2022-08-11T12:21:52Z</dcterms:created>
  <dcterms:modified xsi:type="dcterms:W3CDTF">2022-10-16T13:47:57Z</dcterms:modified>
</cp:coreProperties>
</file>