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notesSlides/notesSlide15.xml" ContentType="application/vnd.openxmlformats-officedocument.presentationml.notesSlide+xml"/>
  <Override PartName="/ppt/charts/chart26.xml" ContentType="application/vnd.openxmlformats-officedocument.drawingml.chart+xml"/>
  <Override PartName="/ppt/notesSlides/notesSlide16.xml" ContentType="application/vnd.openxmlformats-officedocument.presentationml.notesSlide+xml"/>
  <Override PartName="/ppt/charts/chart27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34"/>
  </p:notesMasterIdLst>
  <p:sldIdLst>
    <p:sldId id="256" r:id="rId2"/>
    <p:sldId id="260" r:id="rId3"/>
    <p:sldId id="474" r:id="rId4"/>
    <p:sldId id="576" r:id="rId5"/>
    <p:sldId id="525" r:id="rId6"/>
    <p:sldId id="492" r:id="rId7"/>
    <p:sldId id="545" r:id="rId8"/>
    <p:sldId id="465" r:id="rId9"/>
    <p:sldId id="499" r:id="rId10"/>
    <p:sldId id="477" r:id="rId11"/>
    <p:sldId id="570" r:id="rId12"/>
    <p:sldId id="500" r:id="rId13"/>
    <p:sldId id="578" r:id="rId14"/>
    <p:sldId id="568" r:id="rId15"/>
    <p:sldId id="487" r:id="rId16"/>
    <p:sldId id="579" r:id="rId17"/>
    <p:sldId id="580" r:id="rId18"/>
    <p:sldId id="463" r:id="rId19"/>
    <p:sldId id="569" r:id="rId20"/>
    <p:sldId id="574" r:id="rId21"/>
    <p:sldId id="575" r:id="rId22"/>
    <p:sldId id="453" r:id="rId23"/>
    <p:sldId id="553" r:id="rId24"/>
    <p:sldId id="554" r:id="rId25"/>
    <p:sldId id="551" r:id="rId26"/>
    <p:sldId id="441" r:id="rId27"/>
    <p:sldId id="482" r:id="rId28"/>
    <p:sldId id="581" r:id="rId29"/>
    <p:sldId id="573" r:id="rId30"/>
    <p:sldId id="577" r:id="rId31"/>
    <p:sldId id="571" r:id="rId32"/>
    <p:sldId id="258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Segoe UI" panose="020B0502040204020203" pitchFamily="34" charset="0"/>
      <p:regular r:id="rId45"/>
      <p:bold r:id="rId46"/>
      <p:italic r:id="rId47"/>
      <p:boldItalic r:id="rId48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32"/>
        <p:guide pos="21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10.1</c:v>
                </c:pt>
                <c:pt idx="1">
                  <c:v>28.3</c:v>
                </c:pt>
                <c:pt idx="2">
                  <c:v>35.799999999999997</c:v>
                </c:pt>
                <c:pt idx="3">
                  <c:v>22.6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17.899999999999999</c:v>
                </c:pt>
                <c:pt idx="1">
                  <c:v>26.5</c:v>
                </c:pt>
                <c:pt idx="2">
                  <c:v>33.799999999999997</c:v>
                </c:pt>
                <c:pt idx="3">
                  <c:v>19.2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55.3</c:v>
                </c:pt>
                <c:pt idx="1">
                  <c:v>20.8</c:v>
                </c:pt>
                <c:pt idx="2">
                  <c:v>1.3</c:v>
                </c:pt>
                <c:pt idx="3">
                  <c:v>11.3</c:v>
                </c:pt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44.4</c:v>
                </c:pt>
                <c:pt idx="1">
                  <c:v>21.2</c:v>
                </c:pt>
                <c:pt idx="2">
                  <c:v>1.3</c:v>
                </c:pt>
                <c:pt idx="3">
                  <c:v>8.6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0.3269980333467154"/>
          <c:w val="0.16386993292505103"/>
          <c:h val="0.18663033701336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61</c:v>
                </c:pt>
                <c:pt idx="1">
                  <c:v>20.3</c:v>
                </c:pt>
                <c:pt idx="2">
                  <c:v>0</c:v>
                </c:pt>
                <c:pt idx="3">
                  <c:v>8.1</c:v>
                </c:pt>
                <c:pt idx="4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44.7</c:v>
                </c:pt>
                <c:pt idx="1">
                  <c:v>20.6</c:v>
                </c:pt>
                <c:pt idx="2">
                  <c:v>2.4</c:v>
                </c:pt>
                <c:pt idx="3">
                  <c:v>10</c:v>
                </c:pt>
                <c:pt idx="4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4102819665118783"/>
          <c:w val="0.12490400505492369"/>
          <c:h val="0.368335534338217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62.26</c:v>
                </c:pt>
                <c:pt idx="1">
                  <c:v>49.06</c:v>
                </c:pt>
                <c:pt idx="2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69.540000000000006</c:v>
                </c:pt>
                <c:pt idx="1">
                  <c:v>57.62</c:v>
                </c:pt>
                <c:pt idx="2">
                  <c:v>35.76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1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73500534655389"/>
          <c:y val="0.32671279018410004"/>
          <c:w val="0.14072178477690289"/>
          <c:h val="0.25116908821393369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71.544715447154474</c:v>
                </c:pt>
                <c:pt idx="1">
                  <c:v>60.162601626016269</c:v>
                </c:pt>
                <c:pt idx="2">
                  <c:v>33.333333333333329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58.82352941176471</c:v>
                </c:pt>
                <c:pt idx="1">
                  <c:v>45.294117647058826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1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51278312433168"/>
          <c:y val="0.32671279018410004"/>
          <c:w val="0.11294400699912512"/>
          <c:h val="0.23364596661528164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0652279576163"/>
          <c:y val="5.747995735276612E-2"/>
          <c:w val="0.76212452610090409"/>
          <c:h val="0.7496754091999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5.7</c:v>
                </c:pt>
                <c:pt idx="1">
                  <c:v>35.6</c:v>
                </c:pt>
                <c:pt idx="2">
                  <c:v>13.8</c:v>
                </c:pt>
                <c:pt idx="3">
                  <c:v>4.5999999999999996</c:v>
                </c:pt>
                <c:pt idx="4">
                  <c:v>10.3</c:v>
                </c:pt>
                <c:pt idx="5">
                  <c:v>34.5</c:v>
                </c:pt>
                <c:pt idx="6">
                  <c:v>44.8</c:v>
                </c:pt>
                <c:pt idx="7">
                  <c:v>9.1999999999999993</c:v>
                </c:pt>
                <c:pt idx="8">
                  <c:v>16.100000000000001</c:v>
                </c:pt>
                <c:pt idx="9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9B5-815B-6C1163A23D5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1</c:v>
                </c:pt>
                <c:pt idx="1">
                  <c:v>29.3</c:v>
                </c:pt>
                <c:pt idx="2">
                  <c:v>5.0999999999999996</c:v>
                </c:pt>
                <c:pt idx="3">
                  <c:v>1</c:v>
                </c:pt>
                <c:pt idx="4">
                  <c:v>9.1</c:v>
                </c:pt>
                <c:pt idx="5">
                  <c:v>14.1</c:v>
                </c:pt>
                <c:pt idx="6">
                  <c:v>40.4</c:v>
                </c:pt>
                <c:pt idx="7">
                  <c:v>9.1</c:v>
                </c:pt>
                <c:pt idx="8">
                  <c:v>23.2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D11-9C1F-933804C30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55648"/>
        <c:axId val="99897344"/>
      </c:barChart>
      <c:catAx>
        <c:axId val="937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800">
                <a:latin typeface="Calibri Light" pitchFamily="34" charset="0"/>
              </a:defRPr>
            </a:pPr>
            <a:endParaRPr lang="sv-FI"/>
          </a:p>
        </c:txPr>
        <c:crossAx val="99897344"/>
        <c:crosses val="autoZero"/>
        <c:auto val="1"/>
        <c:lblAlgn val="ctr"/>
        <c:lblOffset val="100"/>
        <c:noMultiLvlLbl val="0"/>
      </c:catAx>
      <c:valAx>
        <c:axId val="99897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75564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930900651307474"/>
          <c:y val="0.42580586284063676"/>
          <c:w val="0.10690993486925246"/>
          <c:h val="0.13986184074785341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51980201892104E-2"/>
          <c:y val="5.1113290043796306E-2"/>
          <c:w val="0.74738480851970257"/>
          <c:h val="0.81273355990748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Alkoläsk/cider/ lonken</c:v>
                </c:pt>
                <c:pt idx="5">
                  <c:v>Hembränt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15.9</c:v>
                </c:pt>
                <c:pt idx="1">
                  <c:v>9.1</c:v>
                </c:pt>
                <c:pt idx="2">
                  <c:v>17</c:v>
                </c:pt>
                <c:pt idx="3">
                  <c:v>47.7</c:v>
                </c:pt>
                <c:pt idx="4">
                  <c:v>68.2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Alkoläsk/cider/ lonken</c:v>
                </c:pt>
                <c:pt idx="5">
                  <c:v>Hembränt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36</c:v>
                </c:pt>
                <c:pt idx="1">
                  <c:v>42</c:v>
                </c:pt>
                <c:pt idx="2">
                  <c:v>7</c:v>
                </c:pt>
                <c:pt idx="3">
                  <c:v>43</c:v>
                </c:pt>
                <c:pt idx="4">
                  <c:v>38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20" baseline="0"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3168830644164"/>
          <c:y val="0.37708646850686628"/>
          <c:w val="0.15885462233887432"/>
          <c:h val="0.206475975136940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38224054760984E-2"/>
          <c:y val="3.3069918178963521E-2"/>
          <c:w val="0.78151542889476144"/>
          <c:h val="0.76564582926005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Blad1!$D$1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21.1</c:v>
                </c:pt>
                <c:pt idx="1">
                  <c:v>9</c:v>
                </c:pt>
                <c:pt idx="2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B-4EE7-9421-073E43B3CA3E}"/>
            </c:ext>
          </c:extLst>
        </c:ser>
        <c:ser>
          <c:idx val="1"/>
          <c:order val="1"/>
          <c:tx>
            <c:strRef>
              <c:f>Blad1!$E$1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5.3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B-4EE7-9421-073E43B3C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44032"/>
        <c:axId val="107645568"/>
      </c:barChart>
      <c:catAx>
        <c:axId val="10764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07645568"/>
        <c:crosses val="autoZero"/>
        <c:auto val="1"/>
        <c:lblAlgn val="ctr"/>
        <c:lblOffset val="100"/>
        <c:noMultiLvlLbl val="0"/>
      </c:catAx>
      <c:valAx>
        <c:axId val="107645568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07644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5281909205801"/>
          <c:y val="4.4861391929187831E-2"/>
          <c:w val="0.59491068824729876"/>
          <c:h val="0.773022448482234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Nej, mina föräldrar tillåter inte att jag dricker alkohol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YG åk 1 (under 18)</c:v>
                </c:pt>
                <c:pt idx="1">
                  <c:v>YG åk 2 (under 18)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66.400000000000006</c:v>
                </c:pt>
                <c:pt idx="1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9-4618-B4BB-C50F1295CA6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Jag vet inte om de tillåter att jag dricker alkohol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YG åk 1 (under 18)</c:v>
                </c:pt>
                <c:pt idx="1">
                  <c:v>YG åk 2 (under 18)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20</c:v>
                </c:pt>
                <c:pt idx="1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E9-4618-B4BB-C50F1295CA6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Mina föräldrar tillåter att jag dricker alkohol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YG åk 1 (under 18)</c:v>
                </c:pt>
                <c:pt idx="1">
                  <c:v>YG åk 2 (under 18)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13.5</c:v>
                </c:pt>
                <c:pt idx="1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E9-4618-B4BB-C50F1295C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866240"/>
        <c:axId val="93896704"/>
      </c:barChart>
      <c:catAx>
        <c:axId val="9386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60" baseline="0">
                <a:latin typeface="Calibri Light" pitchFamily="34" charset="0"/>
              </a:defRPr>
            </a:pPr>
            <a:endParaRPr lang="sv-FI"/>
          </a:p>
        </c:txPr>
        <c:crossAx val="93896704"/>
        <c:crosses val="autoZero"/>
        <c:auto val="1"/>
        <c:lblAlgn val="ctr"/>
        <c:lblOffset val="100"/>
        <c:noMultiLvlLbl val="0"/>
      </c:catAx>
      <c:valAx>
        <c:axId val="93896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8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44128511713804"/>
          <c:y val="9.4981112306927809E-2"/>
          <c:w val="0.23129945562360321"/>
          <c:h val="0.68376608469843903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38.6</c:v>
                </c:pt>
                <c:pt idx="1">
                  <c:v>28.5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726-8419-0563196AF9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43</c:v>
                </c:pt>
                <c:pt idx="1">
                  <c:v>32.700000000000003</c:v>
                </c:pt>
                <c:pt idx="2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3-4726-8419-0563196AF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3648"/>
        <c:axId val="124045184"/>
      </c:barChart>
      <c:catAx>
        <c:axId val="124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5184"/>
        <c:crosses val="autoZero"/>
        <c:auto val="1"/>
        <c:lblAlgn val="ctr"/>
        <c:lblOffset val="100"/>
        <c:noMultiLvlLbl val="0"/>
      </c:catAx>
      <c:valAx>
        <c:axId val="124045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40.700000000000003</c:v>
                </c:pt>
                <c:pt idx="1">
                  <c:v>30.5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726-8419-0563196AF9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41</c:v>
                </c:pt>
                <c:pt idx="1">
                  <c:v>31.7</c:v>
                </c:pt>
                <c:pt idx="2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3-4726-8419-0563196AF9B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38.9</c:v>
                </c:pt>
                <c:pt idx="1">
                  <c:v>27.6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F-4396-84AE-A09065B74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3648"/>
        <c:axId val="124045184"/>
      </c:barChart>
      <c:catAx>
        <c:axId val="124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5184"/>
        <c:crosses val="autoZero"/>
        <c:auto val="1"/>
        <c:lblAlgn val="ctr"/>
        <c:lblOffset val="100"/>
        <c:noMultiLvlLbl val="0"/>
      </c:catAx>
      <c:valAx>
        <c:axId val="124045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0.8</c:v>
                </c:pt>
                <c:pt idx="1">
                  <c:v>22</c:v>
                </c:pt>
                <c:pt idx="2">
                  <c:v>36.6</c:v>
                </c:pt>
                <c:pt idx="3">
                  <c:v>37.4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22.4</c:v>
                </c:pt>
                <c:pt idx="1">
                  <c:v>31.2</c:v>
                </c:pt>
                <c:pt idx="2">
                  <c:v>34.700000000000003</c:v>
                </c:pt>
                <c:pt idx="3">
                  <c:v>9.4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40.700000000000003</c:v>
                </c:pt>
                <c:pt idx="1">
                  <c:v>30.1</c:v>
                </c:pt>
                <c:pt idx="2">
                  <c:v>48.8</c:v>
                </c:pt>
                <c:pt idx="3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30.5</c:v>
                </c:pt>
                <c:pt idx="1">
                  <c:v>14.4</c:v>
                </c:pt>
                <c:pt idx="2">
                  <c:v>42.6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10.1</c:v>
                </c:pt>
                <c:pt idx="1">
                  <c:v>0.8</c:v>
                </c:pt>
                <c:pt idx="2">
                  <c:v>17.100000000000001</c:v>
                </c:pt>
                <c:pt idx="3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40.700000000000003</c:v>
                </c:pt>
                <c:pt idx="1">
                  <c:v>31.2</c:v>
                </c:pt>
                <c:pt idx="2">
                  <c:v>50.3</c:v>
                </c:pt>
                <c:pt idx="3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30.5</c:v>
                </c:pt>
                <c:pt idx="1">
                  <c:v>16.2</c:v>
                </c:pt>
                <c:pt idx="2">
                  <c:v>44.8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10.1</c:v>
                </c:pt>
                <c:pt idx="1">
                  <c:v>3.2</c:v>
                </c:pt>
                <c:pt idx="2">
                  <c:v>17</c:v>
                </c:pt>
                <c:pt idx="3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Ej druckit alkohol </c:v>
                </c:pt>
                <c:pt idx="2">
                  <c:v>Druckit alkohol en gång</c:v>
                </c:pt>
                <c:pt idx="3">
                  <c:v>Druckit alkohol flera gånger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40.700000000000003</c:v>
                </c:pt>
                <c:pt idx="1">
                  <c:v>20.9</c:v>
                </c:pt>
                <c:pt idx="2">
                  <c:v>31.5</c:v>
                </c:pt>
                <c:pt idx="3">
                  <c:v>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Ej druckit alkohol </c:v>
                </c:pt>
                <c:pt idx="2">
                  <c:v>Druckit alkohol en gång</c:v>
                </c:pt>
                <c:pt idx="3">
                  <c:v>Druckit alkohol flera gånger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30.5</c:v>
                </c:pt>
                <c:pt idx="1">
                  <c:v>8.5</c:v>
                </c:pt>
                <c:pt idx="2">
                  <c:v>25.9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Ej druckit alkohol </c:v>
                </c:pt>
                <c:pt idx="2">
                  <c:v>Druckit alkohol en gång</c:v>
                </c:pt>
                <c:pt idx="3">
                  <c:v>Druckit alkohol flera gånger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10.1</c:v>
                </c:pt>
                <c:pt idx="1">
                  <c:v>1.9</c:v>
                </c:pt>
                <c:pt idx="2">
                  <c:v>9.3000000000000007</c:v>
                </c:pt>
                <c:pt idx="3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67330125400992"/>
          <c:y val="0.14923475954178153"/>
          <c:w val="0.21172377758335764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56.2</c:v>
                </c:pt>
                <c:pt idx="1">
                  <c:v>21.4</c:v>
                </c:pt>
                <c:pt idx="2">
                  <c:v>13.7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10.8</c:v>
                </c:pt>
                <c:pt idx="3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56.5</c:v>
                </c:pt>
                <c:pt idx="1">
                  <c:v>21.4</c:v>
                </c:pt>
                <c:pt idx="2">
                  <c:v>13.1</c:v>
                </c:pt>
                <c:pt idx="3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1-42F6-A12B-A5C358C6D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462817147856532"/>
          <c:y val="0.35545032073837102"/>
          <c:w val="0.1014153786332264"/>
          <c:h val="0.21326952960066178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57.2</c:v>
                </c:pt>
                <c:pt idx="1">
                  <c:v>22.3</c:v>
                </c:pt>
                <c:pt idx="2">
                  <c:v>9</c:v>
                </c:pt>
                <c:pt idx="3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55.1</c:v>
                </c:pt>
                <c:pt idx="1">
                  <c:v>20.399999999999999</c:v>
                </c:pt>
                <c:pt idx="2">
                  <c:v>19</c:v>
                </c:pt>
                <c:pt idx="3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5039370078753"/>
          <c:y val="0.27688140623332502"/>
          <c:w val="0.13845241567026345"/>
          <c:h val="0.22169867495602597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58.6</c:v>
                </c:pt>
                <c:pt idx="1">
                  <c:v>20.399999999999999</c:v>
                </c:pt>
                <c:pt idx="2">
                  <c:v>14.8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58.8</c:v>
                </c:pt>
                <c:pt idx="1">
                  <c:v>16.100000000000001</c:v>
                </c:pt>
                <c:pt idx="2">
                  <c:v>18.3</c:v>
                </c:pt>
                <c:pt idx="3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56.8</c:v>
                </c:pt>
                <c:pt idx="1">
                  <c:v>21.2</c:v>
                </c:pt>
                <c:pt idx="2">
                  <c:v>14.5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A-4C7B-A6AF-50B2A102F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931952950325667"/>
          <c:y val="0.27688140623332536"/>
          <c:w val="8.6445999805579862E-2"/>
          <c:h val="0.21326952960066178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1278028908861"/>
          <c:y val="0.10737114044385458"/>
          <c:w val="0.75423601504968441"/>
          <c:h val="0.7790553301885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67.687074829931973</c:v>
                </c:pt>
                <c:pt idx="1">
                  <c:v>55.782312925170061</c:v>
                </c:pt>
                <c:pt idx="2">
                  <c:v>37.755102040816325</c:v>
                </c:pt>
                <c:pt idx="3">
                  <c:v>35.299999999999997</c:v>
                </c:pt>
                <c:pt idx="4">
                  <c:v>57.900000000000006</c:v>
                </c:pt>
                <c:pt idx="5">
                  <c:v>23.8</c:v>
                </c:pt>
                <c:pt idx="6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5-4CB4-8ABE-4070F91018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71.25382262996942</c:v>
                </c:pt>
                <c:pt idx="1">
                  <c:v>61.467889908256879</c:v>
                </c:pt>
                <c:pt idx="2">
                  <c:v>36.697247706422019</c:v>
                </c:pt>
                <c:pt idx="3">
                  <c:v>40.299999999999997</c:v>
                </c:pt>
                <c:pt idx="4">
                  <c:v>62.599999999999994</c:v>
                </c:pt>
                <c:pt idx="5">
                  <c:v>31.5</c:v>
                </c:pt>
                <c:pt idx="6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5-4CB4-8ABE-4070F91018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65.806451612903231</c:v>
                </c:pt>
                <c:pt idx="1">
                  <c:v>53.225806451612897</c:v>
                </c:pt>
                <c:pt idx="2">
                  <c:v>31.93548387096774</c:v>
                </c:pt>
                <c:pt idx="3">
                  <c:v>26.1</c:v>
                </c:pt>
                <c:pt idx="4">
                  <c:v>48.9</c:v>
                </c:pt>
                <c:pt idx="5">
                  <c:v>27.7</c:v>
                </c:pt>
                <c:pt idx="6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5-4CB4-8ABE-4070F9101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6352"/>
        <c:axId val="178446336"/>
      </c:barChart>
      <c:catAx>
        <c:axId val="1784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100" baseline="0">
                <a:latin typeface="Calibri Light" pitchFamily="34" charset="0"/>
              </a:defRPr>
            </a:pPr>
            <a:endParaRPr lang="sv-FI"/>
          </a:p>
        </c:txPr>
        <c:crossAx val="178446336"/>
        <c:crosses val="autoZero"/>
        <c:auto val="0"/>
        <c:lblAlgn val="ctr"/>
        <c:lblOffset val="100"/>
        <c:noMultiLvlLbl val="0"/>
      </c:catAx>
      <c:valAx>
        <c:axId val="17844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784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39907523995884"/>
          <c:y val="0.15911297087090084"/>
          <c:w val="0.14560092476004105"/>
          <c:h val="0.39458922732309021"/>
        </c:manualLayout>
      </c:layout>
      <c:overlay val="0"/>
      <c:txPr>
        <a:bodyPr/>
        <a:lstStyle/>
        <a:p>
          <a:pPr>
            <a:defRPr sz="1550" baseline="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27104948133875E-2"/>
          <c:y val="0.10022100431002114"/>
          <c:w val="0.68855115754868057"/>
          <c:h val="0.7790553301885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Ålands gymnasium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57.420494699999999</c:v>
                </c:pt>
                <c:pt idx="1">
                  <c:v>46.643109539999998</c:v>
                </c:pt>
                <c:pt idx="2">
                  <c:v>27.385159009999999</c:v>
                </c:pt>
                <c:pt idx="3">
                  <c:v>18</c:v>
                </c:pt>
                <c:pt idx="4">
                  <c:v>39.1</c:v>
                </c:pt>
                <c:pt idx="5">
                  <c:v>20.8</c:v>
                </c:pt>
                <c:pt idx="6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5-4CB4-8ABE-4070F91018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Ålands Lyceum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47.265625</c:v>
                </c:pt>
                <c:pt idx="1">
                  <c:v>38.671875</c:v>
                </c:pt>
                <c:pt idx="2">
                  <c:v>21.875</c:v>
                </c:pt>
                <c:pt idx="3">
                  <c:v>8.1999999999999993</c:v>
                </c:pt>
                <c:pt idx="4">
                  <c:v>27.3</c:v>
                </c:pt>
                <c:pt idx="5">
                  <c:v>12.4</c:v>
                </c:pt>
                <c:pt idx="6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5-4CB4-8ABE-4070F91018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Yrkesgymnasiet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65.806451612903231</c:v>
                </c:pt>
                <c:pt idx="1">
                  <c:v>53.225806451612897</c:v>
                </c:pt>
                <c:pt idx="2">
                  <c:v>31.93548387096774</c:v>
                </c:pt>
                <c:pt idx="3">
                  <c:v>26.1</c:v>
                </c:pt>
                <c:pt idx="4">
                  <c:v>48.9</c:v>
                </c:pt>
                <c:pt idx="5">
                  <c:v>27.7</c:v>
                </c:pt>
                <c:pt idx="6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5-4CB4-8ABE-4070F9101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6352"/>
        <c:axId val="178446336"/>
      </c:barChart>
      <c:catAx>
        <c:axId val="1784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100" baseline="0">
                <a:latin typeface="Calibri Light" pitchFamily="34" charset="0"/>
              </a:defRPr>
            </a:pPr>
            <a:endParaRPr lang="sv-FI"/>
          </a:p>
        </c:txPr>
        <c:crossAx val="178446336"/>
        <c:crosses val="autoZero"/>
        <c:auto val="0"/>
        <c:lblAlgn val="ctr"/>
        <c:lblOffset val="100"/>
        <c:noMultiLvlLbl val="0"/>
      </c:catAx>
      <c:valAx>
        <c:axId val="17844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784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9989307990973"/>
          <c:y val="0.39268309527169654"/>
          <c:w val="0.20830010692009016"/>
          <c:h val="0.18723618653526672"/>
        </c:manualLayout>
      </c:layout>
      <c:overlay val="0"/>
      <c:txPr>
        <a:bodyPr/>
        <a:lstStyle/>
        <a:p>
          <a:pPr>
            <a:defRPr sz="1550" baseline="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10.6</c:v>
                </c:pt>
                <c:pt idx="1">
                  <c:v>32.6</c:v>
                </c:pt>
                <c:pt idx="2">
                  <c:v>35.200000000000003</c:v>
                </c:pt>
                <c:pt idx="3">
                  <c:v>16.5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7.4</c:v>
                </c:pt>
                <c:pt idx="1">
                  <c:v>35.4</c:v>
                </c:pt>
                <c:pt idx="2">
                  <c:v>33.200000000000003</c:v>
                </c:pt>
                <c:pt idx="3">
                  <c:v>19.2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13.9</c:v>
                </c:pt>
                <c:pt idx="1">
                  <c:v>27.4</c:v>
                </c:pt>
                <c:pt idx="2">
                  <c:v>34.799999999999997</c:v>
                </c:pt>
                <c:pt idx="3">
                  <c:v>21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7-4ADA-AFFE-6F1994FA4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21.5</c:v>
                </c:pt>
                <c:pt idx="1">
                  <c:v>16.2</c:v>
                </c:pt>
                <c:pt idx="2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17.899999999999999</c:v>
                </c:pt>
                <c:pt idx="1">
                  <c:v>16.3</c:v>
                </c:pt>
                <c:pt idx="2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21.8</c:v>
                </c:pt>
                <c:pt idx="1">
                  <c:v>15.9</c:v>
                </c:pt>
                <c:pt idx="2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E-46AF-B660-71AB1F61D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75</c:v>
                </c:pt>
                <c:pt idx="1">
                  <c:v>22.4</c:v>
                </c:pt>
                <c:pt idx="2">
                  <c:v>0</c:v>
                </c:pt>
                <c:pt idx="3">
                  <c:v>30.3</c:v>
                </c:pt>
                <c:pt idx="4">
                  <c:v>30.3</c:v>
                </c:pt>
                <c:pt idx="5">
                  <c:v>81.599999999999994</c:v>
                </c:pt>
                <c:pt idx="6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2-4C8C-9195-0AFF0B9E2B4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67.5</c:v>
                </c:pt>
                <c:pt idx="1">
                  <c:v>19.5</c:v>
                </c:pt>
                <c:pt idx="2">
                  <c:v>7.8</c:v>
                </c:pt>
                <c:pt idx="3">
                  <c:v>23.4</c:v>
                </c:pt>
                <c:pt idx="4">
                  <c:v>16.899999999999999</c:v>
                </c:pt>
                <c:pt idx="5">
                  <c:v>54.5</c:v>
                </c:pt>
                <c:pt idx="6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2-4C8C-9195-0AFF0B9E2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2768"/>
        <c:axId val="236514304"/>
      </c:barChart>
      <c:catAx>
        <c:axId val="2365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 Light" pitchFamily="34" charset="0"/>
              </a:defRPr>
            </a:pPr>
            <a:endParaRPr lang="sv-FI"/>
          </a:p>
        </c:txPr>
        <c:crossAx val="236514304"/>
        <c:crosses val="autoZero"/>
        <c:auto val="1"/>
        <c:lblAlgn val="ctr"/>
        <c:lblOffset val="100"/>
        <c:noMultiLvlLbl val="0"/>
      </c:catAx>
      <c:valAx>
        <c:axId val="2365143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23651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22340429637747"/>
          <c:y val="0.38390166866187048"/>
          <c:w val="0.10066112959375072"/>
          <c:h val="0.19598411741869881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66.599999999999994</c:v>
                </c:pt>
                <c:pt idx="1">
                  <c:v>23.2</c:v>
                </c:pt>
                <c:pt idx="2">
                  <c:v>6.8</c:v>
                </c:pt>
                <c:pt idx="3">
                  <c:v>23.5</c:v>
                </c:pt>
                <c:pt idx="4">
                  <c:v>25.6</c:v>
                </c:pt>
                <c:pt idx="5">
                  <c:v>60.4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2-4C8C-9195-0AFF0B9E2B4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68.7</c:v>
                </c:pt>
                <c:pt idx="1">
                  <c:v>25.2</c:v>
                </c:pt>
                <c:pt idx="2">
                  <c:v>6.4</c:v>
                </c:pt>
                <c:pt idx="3">
                  <c:v>26.7</c:v>
                </c:pt>
                <c:pt idx="4">
                  <c:v>29.1</c:v>
                </c:pt>
                <c:pt idx="5">
                  <c:v>68.7</c:v>
                </c:pt>
                <c:pt idx="6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2-4C8C-9195-0AFF0B9E2B4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74</c:v>
                </c:pt>
                <c:pt idx="1">
                  <c:v>25.4</c:v>
                </c:pt>
                <c:pt idx="2">
                  <c:v>4.0999999999999996</c:v>
                </c:pt>
                <c:pt idx="3">
                  <c:v>22.6</c:v>
                </c:pt>
                <c:pt idx="4">
                  <c:v>24.1</c:v>
                </c:pt>
                <c:pt idx="5">
                  <c:v>62.4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6-48A9-A975-9CB2935F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2768"/>
        <c:axId val="236514304"/>
      </c:barChart>
      <c:catAx>
        <c:axId val="2365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 Light" pitchFamily="34" charset="0"/>
              </a:defRPr>
            </a:pPr>
            <a:endParaRPr lang="sv-FI"/>
          </a:p>
        </c:txPr>
        <c:crossAx val="236514304"/>
        <c:crosses val="autoZero"/>
        <c:auto val="1"/>
        <c:lblAlgn val="ctr"/>
        <c:lblOffset val="100"/>
        <c:noMultiLvlLbl val="0"/>
      </c:catAx>
      <c:valAx>
        <c:axId val="2365143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23651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22340429637747"/>
          <c:y val="0.38390166866187048"/>
          <c:w val="8.5803081411953599E-2"/>
          <c:h val="0.19598411741869881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59.3</c:v>
                </c:pt>
                <c:pt idx="1">
                  <c:v>39</c:v>
                </c:pt>
                <c:pt idx="2">
                  <c:v>14.899999999999999</c:v>
                </c:pt>
                <c:pt idx="3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53.5</c:v>
                </c:pt>
                <c:pt idx="1">
                  <c:v>55.4</c:v>
                </c:pt>
                <c:pt idx="2">
                  <c:v>17.600000000000001</c:v>
                </c:pt>
                <c:pt idx="3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5505835995566026"/>
          <c:w val="0.12490400505492369"/>
          <c:h val="0.38797776296447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45.3</c:v>
                </c:pt>
                <c:pt idx="1">
                  <c:v>23.3</c:v>
                </c:pt>
                <c:pt idx="2">
                  <c:v>5.7</c:v>
                </c:pt>
                <c:pt idx="3">
                  <c:v>12.6</c:v>
                </c:pt>
                <c:pt idx="4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40.4</c:v>
                </c:pt>
                <c:pt idx="1">
                  <c:v>23.2</c:v>
                </c:pt>
                <c:pt idx="2">
                  <c:v>9.9</c:v>
                </c:pt>
                <c:pt idx="3">
                  <c:v>16.600000000000001</c:v>
                </c:pt>
                <c:pt idx="4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0.3269980333467154"/>
          <c:w val="0.16386993292505103"/>
          <c:h val="0.18663033701336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40.700000000000003</c:v>
                </c:pt>
                <c:pt idx="1">
                  <c:v>25.2</c:v>
                </c:pt>
                <c:pt idx="2">
                  <c:v>5.7</c:v>
                </c:pt>
                <c:pt idx="3">
                  <c:v>15.4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46.5</c:v>
                </c:pt>
                <c:pt idx="1">
                  <c:v>21.8</c:v>
                </c:pt>
                <c:pt idx="2">
                  <c:v>8.8000000000000007</c:v>
                </c:pt>
                <c:pt idx="3">
                  <c:v>12.9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4102819665118783"/>
          <c:w val="0.12490400505492369"/>
          <c:h val="0.351499338372850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271D6-C475-4C82-AE35-6C53A5A734AC}" type="datetimeFigureOut">
              <a:rPr lang="sv-FI" smtClean="0"/>
              <a:t>30-09-2021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05865-45DF-49E4-A06D-271212EB64DE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3186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87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74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9208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23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39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914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BA9AC-A1F5-4A63-BCB8-8D01A5F5302D}" type="slidenum">
              <a:rPr lang="sv-SE" smtClean="0"/>
              <a:pPr>
                <a:defRPr/>
              </a:pPr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090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BA9AC-A1F5-4A63-BCB8-8D01A5F5302D}" type="slidenum">
              <a:rPr lang="sv-SE" smtClean="0"/>
              <a:pPr>
                <a:defRPr/>
              </a:pPr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468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FF34F-174E-4222-9465-0354DE78DCF5}" type="slidenum">
              <a:rPr lang="sv-FI" smtClean="0"/>
              <a:t>31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1768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00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FF34F-174E-4222-9465-0354DE78DCF5}" type="slidenum">
              <a:rPr lang="sv-FI" smtClean="0"/>
              <a:t>10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331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FF34F-174E-4222-9465-0354DE78DCF5}" type="slidenum">
              <a:rPr lang="sv-FI" smtClean="0"/>
              <a:t>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8931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FF34F-174E-4222-9465-0354DE78DCF5}" type="slidenum">
              <a:rPr lang="sv-FI" smtClean="0"/>
              <a:t>14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26916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9043-6DDD-4DBC-8305-43BFDBDFA455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25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  <a:p>
            <a:endParaRPr lang="sv-FI" dirty="0"/>
          </a:p>
          <a:p>
            <a:r>
              <a:rPr lang="sv-FI" dirty="0"/>
              <a:t>Flickor: I fjol var det 23,1 % som kört moped berusad, 15,7% som åkt moped med berusad förare och 16,4 % som åkt bil med berusad förare)</a:t>
            </a:r>
          </a:p>
          <a:p>
            <a:r>
              <a:rPr lang="sv-FI" dirty="0"/>
              <a:t>Pojkar: I fjol var det 13,8 % som kört moped berusad, 14,8 % som åkt moped med berusad förare och 15,9 % som åkt bil med berusad förare)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FF34F-174E-4222-9465-0354DE78DCF5}" type="slidenum">
              <a:rPr lang="sv-FI" smtClean="0"/>
              <a:t>19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270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590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1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1796DA-9EA5-4E49-AC6B-C068FC36342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063C553-A242-42C5-9908-1E38D26463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blipFill>
            <a:blip r:embed="rId2"/>
            <a:srcRect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659" y="2514903"/>
            <a:ext cx="4310936" cy="1828193"/>
          </a:xfrm>
        </p:spPr>
        <p:txBody>
          <a:bodyPr lIns="0" rIns="0" anchor="ctr" anchorCtr="0">
            <a:spAutoFit/>
          </a:bodyPr>
          <a:lstStyle>
            <a:lvl1pPr algn="l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7659" y="4826792"/>
            <a:ext cx="4310936" cy="412998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FD98EB-05C1-4FF7-AEAD-AF1AD2EF83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64" y="847113"/>
            <a:ext cx="2702631" cy="2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16" y="2000739"/>
            <a:ext cx="10065872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sdMaster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16" y="656135"/>
            <a:ext cx="10065872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8288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55D9-291F-4BC1-B9C8-6C3B71CB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0" y="656135"/>
            <a:ext cx="10064620" cy="1039808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690" y="1825625"/>
            <a:ext cx="495611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611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7019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8" y="2242786"/>
            <a:ext cx="4679577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4588" y="898182"/>
            <a:ext cx="4679577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6096000" cy="6857999"/>
          </a:xfrm>
          <a:blipFill>
            <a:blip r:embed="rId2"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45561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782" y="2242786"/>
            <a:ext cx="6824383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9782" y="898182"/>
            <a:ext cx="6824383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933265" cy="6857999"/>
          </a:xfrm>
          <a:blipFill>
            <a:blip r:embed="rId2"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0690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68CD84-8670-465F-B975-72CF9904B578}"/>
              </a:ext>
            </a:extLst>
          </p:cNvPr>
          <p:cNvSpPr/>
          <p:nvPr userDrawn="1"/>
        </p:nvSpPr>
        <p:spPr>
          <a:xfrm>
            <a:off x="2" y="0"/>
            <a:ext cx="35634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8C150-7E7C-4BD0-9EE4-47D09BFF6A51}"/>
              </a:ext>
            </a:extLst>
          </p:cNvPr>
          <p:cNvSpPr/>
          <p:nvPr/>
        </p:nvSpPr>
        <p:spPr>
          <a:xfrm>
            <a:off x="2" y="0"/>
            <a:ext cx="35634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8" y="2242786"/>
            <a:ext cx="5069644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4588" y="898182"/>
            <a:ext cx="5069644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028649" y="898182"/>
            <a:ext cx="5069645" cy="3559518"/>
          </a:xfrm>
          <a:blipFill dpi="0" rotWithShape="1">
            <a:blip r:embed="rId2"/>
            <a:srcRect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1057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27163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317" y="3008120"/>
            <a:ext cx="4877010" cy="3278379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AEA5AB-4EF7-481A-BCE1-F49C03DFBB7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673" y="3008120"/>
            <a:ext cx="4877010" cy="3278379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F8406-5F5B-4A5E-A1B0-35BB1DC4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358153"/>
            <a:ext cx="10060887" cy="10398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4FC314-FAEF-4336-BBEC-8778BB345035}"/>
              </a:ext>
            </a:extLst>
          </p:cNvPr>
          <p:cNvSpPr/>
          <p:nvPr userDrawn="1"/>
        </p:nvSpPr>
        <p:spPr>
          <a:xfrm>
            <a:off x="6096000" y="0"/>
            <a:ext cx="6095999" cy="527561"/>
          </a:xfrm>
          <a:prstGeom prst="rect">
            <a:avLst/>
          </a:prstGeom>
          <a:solidFill>
            <a:srgbClr val="F5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1B36FD-9CAA-4678-AB12-D11FEF782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253" y="174212"/>
            <a:ext cx="1697778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3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D1E7E2-737E-4113-A385-08091C3ADE33}"/>
              </a:ext>
            </a:extLst>
          </p:cNvPr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7" name="Rectangle 6"/>
          <p:cNvSpPr/>
          <p:nvPr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8437734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7911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96EC40-ED7E-45EA-838D-315763796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174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96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96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7355E-CEC4-498C-8179-38377B13F5CC}"/>
              </a:ext>
            </a:extLst>
          </p:cNvPr>
          <p:cNvSpPr/>
          <p:nvPr userDrawn="1"/>
        </p:nvSpPr>
        <p:spPr>
          <a:xfrm>
            <a:off x="6096000" y="0"/>
            <a:ext cx="6095999" cy="527561"/>
          </a:xfrm>
          <a:prstGeom prst="rect">
            <a:avLst/>
          </a:prstGeom>
          <a:solidFill>
            <a:srgbClr val="F5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253" y="174212"/>
            <a:ext cx="1697778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4" r:id="rId4"/>
    <p:sldLayoutId id="2147483695" r:id="rId5"/>
    <p:sldLayoutId id="2147483688" r:id="rId6"/>
    <p:sldLayoutId id="2147483697" r:id="rId7"/>
    <p:sldLayoutId id="2147483689" r:id="rId8"/>
    <p:sldLayoutId id="2147483690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Segoe UI" panose="020B0502040204020203" pitchFamily="34" charset="0"/>
          <a:ea typeface="Roboto Medium" panose="02000000000000000000" pitchFamily="2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obakskampen@ahs.a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in.walk.stenman@folkhalsan.ax" TargetMode="External"/><Relationship Id="rId2" Type="http://schemas.openxmlformats.org/officeDocument/2006/relationships/hyperlink" Target="mailto:erica.ostrom@folkhalsan.ax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21E0E4B-2B5C-40C5-887E-840A77D993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976" y="2997304"/>
            <a:ext cx="5819774" cy="997196"/>
          </a:xfrm>
        </p:spPr>
        <p:txBody>
          <a:bodyPr wrap="square" anchor="ctr" anchorCtr="0">
            <a:spAutoFit/>
          </a:bodyPr>
          <a:lstStyle/>
          <a:p>
            <a:r>
              <a:rPr lang="sv-FI" sz="3600" dirty="0">
                <a:ea typeface="Roboto Black" panose="02000000000000000000" pitchFamily="2" charset="0"/>
              </a:rPr>
              <a:t>Drogvaneundersökningen</a:t>
            </a:r>
            <a:br>
              <a:rPr lang="sv-FI" sz="3600" dirty="0">
                <a:ea typeface="Roboto Black" panose="02000000000000000000" pitchFamily="2" charset="0"/>
              </a:rPr>
            </a:br>
            <a:r>
              <a:rPr lang="sv-FI" sz="3600" dirty="0">
                <a:ea typeface="Roboto Black" panose="02000000000000000000" pitchFamily="2" charset="0"/>
              </a:rPr>
              <a:t>Ålands yrkesgymnasium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7659" y="4826792"/>
            <a:ext cx="4310936" cy="448649"/>
          </a:xfrm>
        </p:spPr>
        <p:txBody>
          <a:bodyPr/>
          <a:lstStyle/>
          <a:p>
            <a:r>
              <a:rPr lang="sv-FI" sz="2800" dirty="0"/>
              <a:t>2021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AC0F3A2-8512-4EA9-9677-8F6087444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87" y="5955332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592984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Röker du?</a:t>
            </a:r>
            <a:br>
              <a:rPr lang="sv-SE" sz="4000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575911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6" name="Platshållare för sidfot 7">
            <a:extLst>
              <a:ext uri="{FF2B5EF4-FFF2-40B4-BE49-F238E27FC236}">
                <a16:creationId xmlns:a16="http://schemas.microsoft.com/office/drawing/2014/main" id="{EA4981B8-2C8E-4BFE-AAF7-AE663B91A642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225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br>
              <a:rPr lang="sv-SE" dirty="0">
                <a:latin typeface="Calibri Light" pitchFamily="34" charset="0"/>
              </a:rPr>
            </a:br>
            <a:r>
              <a:rPr lang="sv-SE" sz="4400" dirty="0">
                <a:latin typeface="Calibri Light" pitchFamily="34" charset="0"/>
              </a:rPr>
              <a:t>Röker du?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835544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6B20A5B-89BF-44EC-8A5F-D171036F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341213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592984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Snusar du?</a:t>
            </a:r>
            <a:br>
              <a:rPr lang="sv-SE" sz="4000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545939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70275"/>
            <a:ext cx="1425960" cy="798538"/>
          </a:xfrm>
          <a:prstGeom prst="rect">
            <a:avLst/>
          </a:prstGeom>
        </p:spPr>
      </p:pic>
      <p:sp>
        <p:nvSpPr>
          <p:cNvPr id="6" name="Platshållare för sidfot 7">
            <a:extLst>
              <a:ext uri="{FF2B5EF4-FFF2-40B4-BE49-F238E27FC236}">
                <a16:creationId xmlns:a16="http://schemas.microsoft.com/office/drawing/2014/main" id="{A0C91E3E-18BB-45CA-A13E-465DE5CB9C43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73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br>
              <a:rPr lang="sv-SE" dirty="0">
                <a:latin typeface="Calibri Light" pitchFamily="34" charset="0"/>
              </a:rPr>
            </a:br>
            <a:r>
              <a:rPr lang="sv-SE" dirty="0">
                <a:latin typeface="Calibri Light" pitchFamily="34" charset="0"/>
              </a:rPr>
              <a:t>Snusar du?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786107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345976E-512F-4114-892E-038A1395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926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95554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C1C1CA-C67D-4ADB-B8B5-524F898E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dirty="0"/>
              <a:t>Tobakskampen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866EC8-FC11-4A55-8D21-703ED457D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Erbjuder professionell hjälp till dig som är tobaksanvändare eller har en ungdom som använder tobaksprodukter</a:t>
            </a:r>
          </a:p>
          <a:p>
            <a:endParaRPr lang="sv-FI" dirty="0"/>
          </a:p>
          <a:p>
            <a:r>
              <a:rPr lang="sv-FI" dirty="0"/>
              <a:t>Tel. 0457 530 2037 eller </a:t>
            </a:r>
            <a:r>
              <a:rPr lang="sv-FI" dirty="0">
                <a:hlinkClick r:id="rId3"/>
              </a:rPr>
              <a:t>tobakskampen@ahs.ax</a:t>
            </a:r>
            <a:r>
              <a:rPr lang="sv-FI" dirty="0"/>
              <a:t> </a:t>
            </a:r>
          </a:p>
          <a:p>
            <a:endParaRPr lang="sv-FI" dirty="0"/>
          </a:p>
          <a:p>
            <a:r>
              <a:rPr lang="sv-FI" dirty="0"/>
              <a:t>Besöken är avgiftsfria, ingen remiss krävs</a:t>
            </a:r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2050" name="Picture 2" descr="Ingen Rökning, Tecken, Förbjuden">
            <a:extLst>
              <a:ext uri="{FF2B5EF4-FFF2-40B4-BE49-F238E27FC236}">
                <a16:creationId xmlns:a16="http://schemas.microsoft.com/office/drawing/2014/main" id="{12898A33-3664-47FC-A56F-A4FD94BD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284">
            <a:off x="8083997" y="2430781"/>
            <a:ext cx="359664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64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Alkoholkonsumtion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86187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65" y="6059462"/>
            <a:ext cx="1425960" cy="798538"/>
          </a:xfrm>
          <a:prstGeom prst="rect">
            <a:avLst/>
          </a:prstGeom>
        </p:spPr>
      </p:pic>
      <p:sp>
        <p:nvSpPr>
          <p:cNvPr id="6" name="Platshållare för sidfot 7">
            <a:extLst>
              <a:ext uri="{FF2B5EF4-FFF2-40B4-BE49-F238E27FC236}">
                <a16:creationId xmlns:a16="http://schemas.microsoft.com/office/drawing/2014/main" id="{12A7F463-3AEE-4F5A-9A46-0E4D8D4D18DD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79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Alkoholkonsumtion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894415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62664"/>
            <a:ext cx="1425960" cy="798538"/>
          </a:xfrm>
          <a:prstGeom prst="rect">
            <a:avLst/>
          </a:prstGeom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0351CA3-14B5-4C8C-BBC2-DD52B0D4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9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2368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Var får du vanligtvis din alkohol ifrån?</a:t>
            </a:r>
            <a:b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  <a:endParaRPr lang="sv-SE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627810"/>
              </p:ext>
            </p:extLst>
          </p:nvPr>
        </p:nvGraphicFramePr>
        <p:xfrm>
          <a:off x="1746945" y="1161305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847725" y="5986421"/>
            <a:ext cx="2242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64224"/>
            <a:ext cx="1425960" cy="798538"/>
          </a:xfrm>
          <a:prstGeom prst="rect">
            <a:avLst/>
          </a:prstGeom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C780D78-5942-4AFC-BF96-2FB6FA5D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3945" y="62940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374012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43336" y="550849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Vad drack du senaste berusningstillfället?</a:t>
            </a:r>
            <a:br>
              <a:rPr lang="sv-SE" sz="2800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  <a:endParaRPr lang="sv-SE" sz="6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779792"/>
              </p:ext>
            </p:extLst>
          </p:nvPr>
        </p:nvGraphicFramePr>
        <p:xfrm>
          <a:off x="1703513" y="1268760"/>
          <a:ext cx="8712968" cy="479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5980551"/>
            <a:ext cx="1425960" cy="79853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965895" y="5952617"/>
            <a:ext cx="2242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7DF99AA-D393-4C3E-BC67-8792300A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1972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429118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00AA1-2613-48BA-901E-80D31AE3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latin typeface="Calibri Light" pitchFamily="34" charset="0"/>
              </a:rPr>
              <a:t>Alkohol i trafiken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  <a:endParaRPr lang="sv-F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88D28B8C-6B1B-4C24-A1F1-843F2F639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754745"/>
              </p:ext>
            </p:extLst>
          </p:nvPr>
        </p:nvGraphicFramePr>
        <p:xfrm>
          <a:off x="1381125" y="1767915"/>
          <a:ext cx="9939338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08A83D8A-0E8C-4A80-B4D9-A2CC0CA27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65" y="6059462"/>
            <a:ext cx="1425960" cy="798538"/>
          </a:xfrm>
          <a:prstGeom prst="rect">
            <a:avLst/>
          </a:prstGeom>
        </p:spPr>
      </p:pic>
      <p:sp>
        <p:nvSpPr>
          <p:cNvPr id="6" name="Platshållare för sidfot 7">
            <a:extLst>
              <a:ext uri="{FF2B5EF4-FFF2-40B4-BE49-F238E27FC236}">
                <a16:creationId xmlns:a16="http://schemas.microsoft.com/office/drawing/2014/main" id="{7CD4EF8B-5503-45B4-8DFD-A73A48ECC45E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360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D90E7A-07E1-4FDD-A4E9-4215E8F40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v-SE" altLang="sv-SE" sz="3200" dirty="0">
                <a:latin typeface="Calibri Light" panose="020F0302020204030204" pitchFamily="34" charset="0"/>
              </a:rPr>
              <a:t>Genomfördes i årskurs 1 och 2 på Ålands Yrkesgymnasium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v-SE" altLang="sv-SE" sz="3200" dirty="0">
                <a:latin typeface="Calibri Light" panose="020F0302020204030204" pitchFamily="34" charset="0"/>
              </a:rPr>
              <a:t> under vecka 34 &amp; 35</a:t>
            </a:r>
            <a:endParaRPr lang="sv-SE" altLang="sv-SE" sz="900" dirty="0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3200" dirty="0">
                <a:latin typeface="Calibri Light" panose="020F0302020204030204" pitchFamily="34" charset="0"/>
              </a:rPr>
              <a:t>Eleverna var ej förberedda </a:t>
            </a: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3200" dirty="0">
                <a:latin typeface="Calibri Light" panose="020F0302020204030204" pitchFamily="34" charset="0"/>
              </a:rPr>
              <a:t>Enkäten genomfördes digitalt</a:t>
            </a:r>
            <a:endParaRPr lang="sv-SE" altLang="sv-SE" sz="900" dirty="0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50000"/>
              </a:spcBef>
              <a:buNone/>
            </a:pPr>
            <a:r>
              <a:rPr lang="sv-SE" sz="2000" dirty="0"/>
              <a:t>På Ålands yrkesgymnasium deltog totalt 323 av 389 </a:t>
            </a:r>
            <a:r>
              <a:rPr lang="sv-SE" sz="2000" dirty="0">
                <a:latin typeface="Calibri Light" panose="020F0302020204030204" pitchFamily="34" charset="0"/>
              </a:rPr>
              <a:t>elever</a:t>
            </a:r>
            <a:r>
              <a:rPr lang="sv-SE" altLang="sv-SE" sz="2000" dirty="0">
                <a:latin typeface="Calibri Light" panose="020F0302020204030204" pitchFamily="34" charset="0"/>
              </a:rPr>
              <a:t> (externt bortfall 16,9 %)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AF9D5-096E-4503-9634-C511440D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dirty="0"/>
              <a:t>Drogvaneundersökningen 2021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15CB273-07AE-41A2-8E5C-44E35C7E7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87" y="5955332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2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52201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Tillåter dina föräldrar att du dricker alkohol?</a:t>
            </a:r>
            <a:br>
              <a:rPr lang="sv-SE" dirty="0">
                <a:latin typeface="Calibri Light" pitchFamily="34" charset="0"/>
              </a:rPr>
            </a:br>
            <a:r>
              <a:rPr lang="sv-SE" sz="16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19536" y="15335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7" name="Platshållare för sidfot 7">
            <a:extLst>
              <a:ext uri="{FF2B5EF4-FFF2-40B4-BE49-F238E27FC236}">
                <a16:creationId xmlns:a16="http://schemas.microsoft.com/office/drawing/2014/main" id="{D3DF8495-2704-419B-A8CC-BF24D86F7A08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857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Narkotika </a:t>
            </a:r>
            <a:br>
              <a:rPr lang="sv-SE" dirty="0">
                <a:solidFill>
                  <a:srgbClr val="FF0000"/>
                </a:solidFill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214455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7" name="Platshållare för sidfot 7">
            <a:extLst>
              <a:ext uri="{FF2B5EF4-FFF2-40B4-BE49-F238E27FC236}">
                <a16:creationId xmlns:a16="http://schemas.microsoft.com/office/drawing/2014/main" id="{AB27C450-1690-44C5-B394-CE50BA6446AB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0794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Narkotika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86316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1"/>
            <a:ext cx="1425960" cy="798538"/>
          </a:xfrm>
          <a:prstGeom prst="rect">
            <a:avLst/>
          </a:prstGeom>
        </p:spPr>
      </p:pic>
      <p:sp>
        <p:nvSpPr>
          <p:cNvPr id="6" name="Platshållare för sidfot 7">
            <a:extLst>
              <a:ext uri="{FF2B5EF4-FFF2-40B4-BE49-F238E27FC236}">
                <a16:creationId xmlns:a16="http://schemas.microsoft.com/office/drawing/2014/main" id="{392639B1-665E-4F10-B8AB-DF9096089F96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1796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531814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sz="4000" dirty="0">
                <a:latin typeface="Calibri Light" pitchFamily="34" charset="0"/>
              </a:rPr>
              <a:t>Samband mellan rökning och narkotika</a:t>
            </a:r>
            <a:br>
              <a:rPr lang="sv-SE" sz="4000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7088"/>
            <a:ext cx="1425960" cy="798538"/>
          </a:xfrm>
          <a:prstGeom prst="rect">
            <a:avLst/>
          </a:prstGeom>
        </p:spPr>
      </p:pic>
      <p:sp>
        <p:nvSpPr>
          <p:cNvPr id="7" name="Platshållare för sidfot 7">
            <a:extLst>
              <a:ext uri="{FF2B5EF4-FFF2-40B4-BE49-F238E27FC236}">
                <a16:creationId xmlns:a16="http://schemas.microsoft.com/office/drawing/2014/main" id="{D9667D19-B82C-443F-BD3A-95035946724F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7521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19536" y="260649"/>
            <a:ext cx="8424936" cy="1354137"/>
          </a:xfrm>
        </p:spPr>
        <p:txBody>
          <a:bodyPr/>
          <a:lstStyle/>
          <a:p>
            <a:pPr algn="ctr" eaLnBrk="1" hangingPunct="1"/>
            <a:br>
              <a:rPr lang="sv-SE" dirty="0">
                <a:latin typeface="Calibri Light" pitchFamily="34" charset="0"/>
              </a:rPr>
            </a:br>
            <a:r>
              <a:rPr lang="sv-SE" dirty="0">
                <a:latin typeface="Calibri Light" pitchFamily="34" charset="0"/>
              </a:rPr>
              <a:t>Samband mellan snusning och narkotika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12" y="6059462"/>
            <a:ext cx="1425960" cy="798538"/>
          </a:xfrm>
          <a:prstGeom prst="rect">
            <a:avLst/>
          </a:prstGeom>
        </p:spPr>
      </p:pic>
      <p:sp>
        <p:nvSpPr>
          <p:cNvPr id="7" name="Platshållare för sidfot 7">
            <a:extLst>
              <a:ext uri="{FF2B5EF4-FFF2-40B4-BE49-F238E27FC236}">
                <a16:creationId xmlns:a16="http://schemas.microsoft.com/office/drawing/2014/main" id="{FC4449F9-8B25-4B1B-B5C5-82EE5AE9A017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93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354137"/>
          </a:xfrm>
        </p:spPr>
        <p:txBody>
          <a:bodyPr/>
          <a:lstStyle/>
          <a:p>
            <a:pPr algn="ctr" eaLnBrk="1" hangingPunct="1"/>
            <a:br>
              <a:rPr lang="sv-SE" sz="4000" dirty="0">
                <a:latin typeface="Calibri Light" pitchFamily="34" charset="0"/>
              </a:rPr>
            </a:br>
            <a:r>
              <a:rPr lang="sv-SE" sz="4000" dirty="0">
                <a:latin typeface="Calibri Light" pitchFamily="34" charset="0"/>
              </a:rPr>
              <a:t>Samband mellan alkohol och narkotika</a:t>
            </a:r>
            <a:br>
              <a:rPr lang="sv-SE" sz="4000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7" name="Platshållare för sidfot 7">
            <a:extLst>
              <a:ext uri="{FF2B5EF4-FFF2-40B4-BE49-F238E27FC236}">
                <a16:creationId xmlns:a16="http://schemas.microsoft.com/office/drawing/2014/main" id="{C0F74E43-1A56-4994-A194-615B3355B0A3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6739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”Det är bra att det är olagligt att använda cannabis (marijuana/hasch)”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08295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81687"/>
            <a:ext cx="1425960" cy="798538"/>
          </a:xfrm>
          <a:prstGeom prst="rect">
            <a:avLst/>
          </a:prstGeom>
        </p:spPr>
      </p:pic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E39658B9-5DA7-4EA2-A13A-598043CC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9839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2218666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”Det är bra att det är olagligt att använda cannabis (marijuana/hasch)”</a:t>
            </a:r>
            <a:br>
              <a:rPr lang="en-US" dirty="0"/>
            </a:br>
            <a:r>
              <a:rPr 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72292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DD00B7E5-E362-4E9B-99D9-92E8B15B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9376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1215802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”Det är bra att det är olagligt att använda cannabis (marijuana/hasch)”</a:t>
            </a:r>
            <a:br>
              <a:rPr lang="en-US" dirty="0"/>
            </a:br>
            <a:r>
              <a:rPr lang="sv-SE" sz="1400" dirty="0">
                <a:latin typeface="Calibri Light" pitchFamily="34" charset="0"/>
              </a:rPr>
              <a:t>Ålands gymnasium (Lyceum + YG) årskurs 1-2</a:t>
            </a:r>
            <a:endParaRPr lang="sv-SE" sz="1400" dirty="0"/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Normbrytande beteenden</a:t>
            </a:r>
            <a:br>
              <a:rPr lang="sv-SE" dirty="0">
                <a:latin typeface="Calibri Light" pitchFamily="34" charset="0"/>
              </a:rPr>
            </a:br>
            <a:r>
              <a:rPr lang="sv-SE" sz="1800" dirty="0">
                <a:latin typeface="Calibri Light" pitchFamily="34" charset="0"/>
              </a:rPr>
              <a:t>Årskurs 1-2</a:t>
            </a: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19536" y="1124744"/>
          <a:ext cx="85072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7"/>
          <p:cNvSpPr txBox="1">
            <a:spLocks noChangeArrowheads="1"/>
          </p:cNvSpPr>
          <p:nvPr/>
        </p:nvSpPr>
        <p:spPr bwMode="auto">
          <a:xfrm>
            <a:off x="2135561" y="1196753"/>
            <a:ext cx="1044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Procent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54" y="6059462"/>
            <a:ext cx="1425960" cy="798538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DA609A-63F1-4694-B5A3-C7A4FEA9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42424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Hur mår du rent allmänt?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84467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5442138-5B56-4582-AE57-78C1F1FA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1493389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Normbrytande beteenden</a:t>
            </a:r>
            <a:br>
              <a:rPr lang="sv-SE" dirty="0">
                <a:latin typeface="Calibri Light" pitchFamily="34" charset="0"/>
              </a:rPr>
            </a:br>
            <a:r>
              <a:rPr lang="sv-SE" sz="1600" dirty="0">
                <a:latin typeface="Calibri Light" pitchFamily="34" charset="0"/>
              </a:rPr>
              <a:t>Årskurs 1-2</a:t>
            </a: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008941"/>
              </p:ext>
            </p:extLst>
          </p:nvPr>
        </p:nvGraphicFramePr>
        <p:xfrm>
          <a:off x="1919536" y="1124744"/>
          <a:ext cx="85072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7"/>
          <p:cNvSpPr txBox="1">
            <a:spLocks noChangeArrowheads="1"/>
          </p:cNvSpPr>
          <p:nvPr/>
        </p:nvSpPr>
        <p:spPr bwMode="auto">
          <a:xfrm>
            <a:off x="2135561" y="1196753"/>
            <a:ext cx="1044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Procent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4067"/>
            <a:ext cx="1425960" cy="7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65D8762-86A2-45A8-94C8-5066873CC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pic>
        <p:nvPicPr>
          <p:cNvPr id="3074" name="Picture 2" descr="Blommor, Växt, Trädgård, Löv, Gräs, Grönska, Lövverk">
            <a:extLst>
              <a:ext uri="{FF2B5EF4-FFF2-40B4-BE49-F238E27FC236}">
                <a16:creationId xmlns:a16="http://schemas.microsoft.com/office/drawing/2014/main" id="{047257B5-6063-461E-A264-47653407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75" y="2951628"/>
            <a:ext cx="3559139" cy="390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2B327CD-691A-4942-AD4D-7B44C7F8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Tips till dig som förälder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54B2FA-E914-4511-A605-39BBBFBD8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sv-FI" dirty="0"/>
              <a:t>Visa omtanke och intresse för ditt barn</a:t>
            </a:r>
          </a:p>
          <a:p>
            <a:pPr>
              <a:lnSpc>
                <a:spcPct val="150000"/>
              </a:lnSpc>
            </a:pPr>
            <a:r>
              <a:rPr lang="sv-FI" dirty="0"/>
              <a:t>Se till att hålla koll på din alkohol och bjud inte på alkohol</a:t>
            </a:r>
          </a:p>
          <a:p>
            <a:pPr>
              <a:lnSpc>
                <a:spcPct val="150000"/>
              </a:lnSpc>
            </a:pPr>
            <a:r>
              <a:rPr lang="sv-FI" dirty="0"/>
              <a:t>Prata med andra föräldrar och kom överens om gemensamma utetider</a:t>
            </a:r>
          </a:p>
          <a:p>
            <a:pPr>
              <a:lnSpc>
                <a:spcPct val="150000"/>
              </a:lnSpc>
            </a:pPr>
            <a:r>
              <a:rPr lang="sv-FI" dirty="0"/>
              <a:t>Tillåt inte föräldrafria fester och var tillgänglig ifall det skulle hända något</a:t>
            </a:r>
          </a:p>
          <a:p>
            <a:pPr>
              <a:lnSpc>
                <a:spcPct val="150000"/>
              </a:lnSpc>
            </a:pPr>
            <a:r>
              <a:rPr lang="sv-FI" dirty="0"/>
              <a:t>Kom ihåg att du är en förebild. </a:t>
            </a:r>
          </a:p>
        </p:txBody>
      </p:sp>
    </p:spTree>
    <p:extLst>
      <p:ext uri="{BB962C8B-B14F-4D97-AF65-F5344CB8AC3E}">
        <p14:creationId xmlns:p14="http://schemas.microsoft.com/office/powerpoint/2010/main" val="3277702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4577F8-FA40-4AAD-BAD4-BCBAE602DC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A9D3BA-60E5-430C-BD68-F7AA25C0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1385892"/>
            <a:ext cx="10081847" cy="2852737"/>
          </a:xfrm>
        </p:spPr>
        <p:txBody>
          <a:bodyPr/>
          <a:lstStyle/>
          <a:p>
            <a:pPr algn="ctr"/>
            <a:r>
              <a:rPr lang="sv-FI" dirty="0"/>
              <a:t>Kontakta oss gärna om du vill veta mer</a:t>
            </a:r>
            <a:br>
              <a:rPr lang="sv-FI" dirty="0"/>
            </a:br>
            <a:endParaRPr lang="sv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866B26-DD29-4B81-9DFA-7843B08D7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3914775"/>
            <a:ext cx="11506200" cy="2238375"/>
          </a:xfrm>
        </p:spPr>
        <p:txBody>
          <a:bodyPr/>
          <a:lstStyle/>
          <a:p>
            <a:pPr algn="ctr"/>
            <a:r>
              <a:rPr lang="sv-FI" dirty="0"/>
              <a:t>Erica Öström, Folkhälsan på Åland 	Josefin Walk Stenman, Folkhälsan på Åland  </a:t>
            </a:r>
            <a:r>
              <a:rPr lang="sv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erica.ostrom@folkhalsan.ax</a:t>
            </a:r>
            <a:r>
              <a:rPr lang="sv-FI" dirty="0"/>
              <a:t>		</a:t>
            </a:r>
            <a:r>
              <a:rPr lang="sv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josefin.walk.stenman@folkhalsan.ax</a:t>
            </a:r>
            <a:r>
              <a:rPr lang="sv-FI" dirty="0"/>
              <a:t> </a:t>
            </a:r>
            <a:br>
              <a:rPr lang="sv-FI" dirty="0"/>
            </a:br>
            <a:r>
              <a:rPr lang="sv-FI" dirty="0"/>
              <a:t> 018-527 061					018-527 062</a:t>
            </a:r>
          </a:p>
        </p:txBody>
      </p:sp>
    </p:spTree>
    <p:extLst>
      <p:ext uri="{BB962C8B-B14F-4D97-AF65-F5344CB8AC3E}">
        <p14:creationId xmlns:p14="http://schemas.microsoft.com/office/powerpoint/2010/main" val="389239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Hur mår du rent allmänt?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44660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7412EB08-15D5-4D20-85A8-13CF5B86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92855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Hur mår du rent allmänt?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94C881C-DC9B-4622-9FDC-6E6D00D4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775" y="6384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312619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>
                <a:latin typeface="Calibri Light" pitchFamily="34" charset="0"/>
              </a:rPr>
              <a:t>Deltar du i någon organiserad fritidsaktivitet?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88077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6" name="Platshållare för sidfot 7">
            <a:extLst>
              <a:ext uri="{FF2B5EF4-FFF2-40B4-BE49-F238E27FC236}">
                <a16:creationId xmlns:a16="http://schemas.microsoft.com/office/drawing/2014/main" id="{009D3B8E-0C60-4CB1-86BD-CE3BD4142450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268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Har du någon att prata med om det du tycker är viktigt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300202"/>
              </p:ext>
            </p:extLst>
          </p:nvPr>
        </p:nvGraphicFramePr>
        <p:xfrm>
          <a:off x="1981200" y="1417638"/>
          <a:ext cx="8291264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1"/>
            <a:ext cx="1425960" cy="798538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43235C6-4A95-4BF1-997B-3D4D865D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903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5438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Har du någon att prata med om det du tycker är viktigt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417638"/>
          <a:ext cx="8291264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5AD7DBA-8C36-4C3E-BE2F-1F5B04A1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3427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62772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br>
              <a:rPr lang="sv-SE" dirty="0">
                <a:latin typeface="Calibri Light" pitchFamily="34" charset="0"/>
              </a:rPr>
            </a:br>
            <a:r>
              <a:rPr lang="sv-SE" dirty="0">
                <a:latin typeface="Calibri Light" pitchFamily="34" charset="0"/>
              </a:rPr>
              <a:t>Tobaksbruk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653453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C501FE8-63AC-451A-998C-2A8471B0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926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Yrkesgymnasium</a:t>
            </a:r>
          </a:p>
        </p:txBody>
      </p:sp>
    </p:spTree>
    <p:extLst>
      <p:ext uri="{BB962C8B-B14F-4D97-AF65-F5344CB8AC3E}">
        <p14:creationId xmlns:p14="http://schemas.microsoft.com/office/powerpoint/2010/main" val="3544869975"/>
      </p:ext>
    </p:extLst>
  </p:cSld>
  <p:clrMapOvr>
    <a:masterClrMapping/>
  </p:clrMapOvr>
</p:sld>
</file>

<file path=ppt/theme/theme1.xml><?xml version="1.0" encoding="utf-8"?>
<a:theme xmlns:a="http://schemas.openxmlformats.org/drawingml/2006/main" name="Fh grund">
  <a:themeElements>
    <a:clrScheme name="Folkhälsan RGB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004A88"/>
      </a:accent1>
      <a:accent2>
        <a:srgbClr val="D31D63"/>
      </a:accent2>
      <a:accent3>
        <a:srgbClr val="798F2C"/>
      </a:accent3>
      <a:accent4>
        <a:srgbClr val="CE7125"/>
      </a:accent4>
      <a:accent5>
        <a:srgbClr val="FFC12C"/>
      </a:accent5>
      <a:accent6>
        <a:srgbClr val="9B0057"/>
      </a:accent6>
      <a:hlink>
        <a:srgbClr val="004A88"/>
      </a:hlink>
      <a:folHlink>
        <a:srgbClr val="343434"/>
      </a:folHlink>
    </a:clrScheme>
    <a:fontScheme name="Folkhälsan powerpoin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 presentationsmall" id="{9A34EA56-9E01-4021-9E78-E779B0A8AA9E}" vid="{F2250492-6C65-4D25-B4DF-59016A7A7D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fh-presentationsmall2021 (7)</Template>
  <TotalTime>456</TotalTime>
  <Words>727</Words>
  <Application>Microsoft Office PowerPoint</Application>
  <PresentationFormat>Bredbild</PresentationFormat>
  <Paragraphs>125</Paragraphs>
  <Slides>32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9" baseType="lpstr">
      <vt:lpstr>Segoe UI</vt:lpstr>
      <vt:lpstr>Georgia</vt:lpstr>
      <vt:lpstr>Calibri Light</vt:lpstr>
      <vt:lpstr>Wingdings</vt:lpstr>
      <vt:lpstr>Arial</vt:lpstr>
      <vt:lpstr>Calibri</vt:lpstr>
      <vt:lpstr>Fh grund</vt:lpstr>
      <vt:lpstr>Drogvaneundersökningen Ålands yrkesgymnasium</vt:lpstr>
      <vt:lpstr>Drogvaneundersökningen 2021</vt:lpstr>
      <vt:lpstr>Hur mår du rent allmänt? Årskurs 1-2</vt:lpstr>
      <vt:lpstr>Hur mår du rent allmänt? Årskurs 1-2</vt:lpstr>
      <vt:lpstr>Hur mår du rent allmänt? Årskurs 1-2</vt:lpstr>
      <vt:lpstr>Deltar du i någon organiserad fritidsaktivitet? Årskurs 1-2</vt:lpstr>
      <vt:lpstr>Har du någon att prata med om det du tycker är viktigt? Årskurs 1-2</vt:lpstr>
      <vt:lpstr>Har du någon att prata med om det du tycker är viktigt? Årskurs 1-2</vt:lpstr>
      <vt:lpstr> Tobaksbruk Årskurs 1-2 </vt:lpstr>
      <vt:lpstr>Röker du? Årskurs 1-2 </vt:lpstr>
      <vt:lpstr> Röker du? Årskurs 1-2 </vt:lpstr>
      <vt:lpstr>Snusar du? Årskurs 1-2 </vt:lpstr>
      <vt:lpstr> Snusar du? Årskurs 1-2 </vt:lpstr>
      <vt:lpstr>Tobakskampen</vt:lpstr>
      <vt:lpstr>Alkoholkonsumtion Årskurs 1-2</vt:lpstr>
      <vt:lpstr>Alkoholkonsumtion Årskurs 1-2</vt:lpstr>
      <vt:lpstr>Var får du vanligtvis din alkohol ifrån? Årskurs 1-2</vt:lpstr>
      <vt:lpstr>Vad drack du senaste berusningstillfället? Årskurs 1-2</vt:lpstr>
      <vt:lpstr>Alkohol i trafiken Årskurs 1-2</vt:lpstr>
      <vt:lpstr>Tillåter dina föräldrar att du dricker alkohol? Årskurs 1-2</vt:lpstr>
      <vt:lpstr>Narkotika  Årskurs 1-2</vt:lpstr>
      <vt:lpstr>Narkotika Årskurs 1-2</vt:lpstr>
      <vt:lpstr>Samband mellan rökning och narkotika Årskurs 1-2</vt:lpstr>
      <vt:lpstr> Samband mellan snusning och narkotika Årskurs 1-2</vt:lpstr>
      <vt:lpstr> Samband mellan alkohol och narkotika Årskurs 1-2</vt:lpstr>
      <vt:lpstr>”Det är bra att det är olagligt att använda cannabis (marijuana/hasch)” Årskurs 1-2</vt:lpstr>
      <vt:lpstr>”Det är bra att det är olagligt att använda cannabis (marijuana/hasch)” Årskurs 1-2</vt:lpstr>
      <vt:lpstr>”Det är bra att det är olagligt att använda cannabis (marijuana/hasch)” Ålands gymnasium (Lyceum + YG) årskurs 1-2</vt:lpstr>
      <vt:lpstr>Normbrytande beteenden Årskurs 1-2</vt:lpstr>
      <vt:lpstr>Normbrytande beteenden Årskurs 1-2</vt:lpstr>
      <vt:lpstr>Tips till dig som förälder</vt:lpstr>
      <vt:lpstr>Kontakta oss gärna om du vill veta mer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Drogvaneundersökningen Yrkesgymnasiet</dc:title>
  <dc:creator>Erica Öström</dc:creator>
  <cp:lastModifiedBy>Erica Öström</cp:lastModifiedBy>
  <cp:revision>6</cp:revision>
  <dcterms:created xsi:type="dcterms:W3CDTF">2021-09-17T10:26:59Z</dcterms:created>
  <dcterms:modified xsi:type="dcterms:W3CDTF">2021-09-30T08:58:05Z</dcterms:modified>
</cp:coreProperties>
</file>